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40.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74.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50.xml" ContentType="application/vnd.openxmlformats-officedocument.presentationml.slide+xml"/>
  <Override PartName="/ppt/slides/slide68.xml" ContentType="application/vnd.openxmlformats-officedocument.presentationml.slide+xml"/>
  <Override PartName="/ppt/slides/slide75.xml" ContentType="application/vnd.openxmlformats-officedocument.presentationml.slide+xml"/>
  <Override PartName="/ppt/slides/slide147.xml" ContentType="application/vnd.openxmlformats-officedocument.presentationml.slide+xml"/>
  <Override PartName="/ppt/slides/slide76.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8.xml" ContentType="application/vnd.openxmlformats-officedocument.presentationml.slide+xml"/>
  <Override PartName="/ppt/slides/slide151.xml" ContentType="application/vnd.openxmlformats-officedocument.presentationml.slide+xml"/>
  <Override PartName="/ppt/slides/slide57.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41.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46.xml" ContentType="application/vnd.openxmlformats-officedocument.presentationml.slide+xml"/>
  <Override PartName="/ppt/slides/slide143.xml" ContentType="application/vnd.openxmlformats-officedocument.presentationml.slide+xml"/>
  <Override PartName="/ppt/slides/slide109.xml" ContentType="application/vnd.openxmlformats-officedocument.presentationml.slide+xml"/>
  <Override PartName="/ppt/slides/slide142.xml" ContentType="application/vnd.openxmlformats-officedocument.presentationml.slide+xml"/>
  <Override PartName="/ppt/slides/slide110.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44.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45.xml" ContentType="application/vnd.openxmlformats-officedocument.presentationml.slide+xml"/>
  <Override PartName="/ppt/slides/slide10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194.xml" ContentType="application/vnd.openxmlformats-officedocument.presentationml.slide+xml"/>
  <Override PartName="/ppt/slides/slide193.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139.xml" ContentType="application/vnd.openxmlformats-officedocument.presentationml.slide+xml"/>
  <Override PartName="/ppt/slides/slide171.xml" ContentType="application/vnd.openxmlformats-officedocument.presentationml.slide+xml"/>
  <Override PartName="/ppt/slides/slide16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15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70.xml" ContentType="application/vnd.openxmlformats-officedocument.presentationml.slide+xml"/>
  <Override PartName="/ppt/slides/slide17.xml" ContentType="application/vnd.openxmlformats-officedocument.presentationml.slide+xml"/>
  <Override PartName="/ppt/slides/slide159.xml" ContentType="application/vnd.openxmlformats-officedocument.presentationml.slide+xml"/>
  <Override PartName="/ppt/slides/slide161.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16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6"/>
  </p:notesMasterIdLst>
  <p:handoutMasterIdLst>
    <p:handoutMasterId r:id="rId227"/>
  </p:handoutMasterIdLst>
  <p:sldIdLst>
    <p:sldId id="256" r:id="rId2"/>
    <p:sldId id="273" r:id="rId3"/>
    <p:sldId id="280" r:id="rId4"/>
    <p:sldId id="281" r:id="rId5"/>
    <p:sldId id="282" r:id="rId6"/>
    <p:sldId id="283" r:id="rId7"/>
    <p:sldId id="284" r:id="rId8"/>
    <p:sldId id="285" r:id="rId9"/>
    <p:sldId id="286" r:id="rId10"/>
    <p:sldId id="287" r:id="rId11"/>
    <p:sldId id="276" r:id="rId12"/>
    <p:sldId id="277" r:id="rId13"/>
    <p:sldId id="293" r:id="rId14"/>
    <p:sldId id="294" r:id="rId15"/>
    <p:sldId id="292" r:id="rId16"/>
    <p:sldId id="295" r:id="rId17"/>
    <p:sldId id="296" r:id="rId18"/>
    <p:sldId id="297"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9" r:id="rId35"/>
    <p:sldId id="321" r:id="rId36"/>
    <p:sldId id="323" r:id="rId37"/>
    <p:sldId id="329" r:id="rId38"/>
    <p:sldId id="330" r:id="rId39"/>
    <p:sldId id="331" r:id="rId40"/>
    <p:sldId id="332" r:id="rId41"/>
    <p:sldId id="333" r:id="rId42"/>
    <p:sldId id="334" r:id="rId43"/>
    <p:sldId id="335" r:id="rId44"/>
    <p:sldId id="336" r:id="rId45"/>
    <p:sldId id="337"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41" r:id="rId110"/>
    <p:sldId id="442" r:id="rId111"/>
    <p:sldId id="443" r:id="rId112"/>
    <p:sldId id="444" r:id="rId113"/>
    <p:sldId id="445" r:id="rId114"/>
    <p:sldId id="412" r:id="rId115"/>
    <p:sldId id="413" r:id="rId116"/>
    <p:sldId id="414" r:id="rId117"/>
    <p:sldId id="415" r:id="rId118"/>
    <p:sldId id="416" r:id="rId119"/>
    <p:sldId id="417" r:id="rId120"/>
    <p:sldId id="418" r:id="rId121"/>
    <p:sldId id="419" r:id="rId122"/>
    <p:sldId id="420" r:id="rId123"/>
    <p:sldId id="421" r:id="rId124"/>
    <p:sldId id="422" r:id="rId125"/>
    <p:sldId id="423" r:id="rId126"/>
    <p:sldId id="424" r:id="rId127"/>
    <p:sldId id="425" r:id="rId128"/>
    <p:sldId id="426" r:id="rId129"/>
    <p:sldId id="427" r:id="rId130"/>
    <p:sldId id="428" r:id="rId131"/>
    <p:sldId id="429" r:id="rId132"/>
    <p:sldId id="430" r:id="rId133"/>
    <p:sldId id="434" r:id="rId134"/>
    <p:sldId id="435" r:id="rId135"/>
    <p:sldId id="436" r:id="rId136"/>
    <p:sldId id="437" r:id="rId137"/>
    <p:sldId id="438" r:id="rId138"/>
    <p:sldId id="439" r:id="rId139"/>
    <p:sldId id="431" r:id="rId140"/>
    <p:sldId id="446" r:id="rId141"/>
    <p:sldId id="447" r:id="rId142"/>
    <p:sldId id="432" r:id="rId143"/>
    <p:sldId id="433" r:id="rId144"/>
    <p:sldId id="448" r:id="rId145"/>
    <p:sldId id="449" r:id="rId146"/>
    <p:sldId id="450" r:id="rId147"/>
    <p:sldId id="452" r:id="rId148"/>
    <p:sldId id="451" r:id="rId149"/>
    <p:sldId id="453" r:id="rId150"/>
    <p:sldId id="458" r:id="rId151"/>
    <p:sldId id="454" r:id="rId152"/>
    <p:sldId id="455" r:id="rId153"/>
    <p:sldId id="459" r:id="rId154"/>
    <p:sldId id="456" r:id="rId155"/>
    <p:sldId id="457" r:id="rId156"/>
    <p:sldId id="462" r:id="rId157"/>
    <p:sldId id="460" r:id="rId158"/>
    <p:sldId id="461" r:id="rId159"/>
    <p:sldId id="463" r:id="rId160"/>
    <p:sldId id="464" r:id="rId161"/>
    <p:sldId id="465" r:id="rId162"/>
    <p:sldId id="466" r:id="rId163"/>
    <p:sldId id="467" r:id="rId164"/>
    <p:sldId id="468" r:id="rId165"/>
    <p:sldId id="469" r:id="rId166"/>
    <p:sldId id="470" r:id="rId167"/>
    <p:sldId id="471" r:id="rId168"/>
    <p:sldId id="472" r:id="rId169"/>
    <p:sldId id="473" r:id="rId170"/>
    <p:sldId id="476" r:id="rId171"/>
    <p:sldId id="477" r:id="rId172"/>
    <p:sldId id="478" r:id="rId173"/>
    <p:sldId id="474" r:id="rId174"/>
    <p:sldId id="475" r:id="rId175"/>
    <p:sldId id="479" r:id="rId176"/>
    <p:sldId id="480" r:id="rId177"/>
    <p:sldId id="481" r:id="rId178"/>
    <p:sldId id="482" r:id="rId179"/>
    <p:sldId id="483" r:id="rId180"/>
    <p:sldId id="484" r:id="rId181"/>
    <p:sldId id="485" r:id="rId182"/>
    <p:sldId id="486" r:id="rId183"/>
    <p:sldId id="487" r:id="rId184"/>
    <p:sldId id="488" r:id="rId185"/>
    <p:sldId id="495" r:id="rId186"/>
    <p:sldId id="489" r:id="rId187"/>
    <p:sldId id="490" r:id="rId188"/>
    <p:sldId id="491" r:id="rId189"/>
    <p:sldId id="492" r:id="rId190"/>
    <p:sldId id="493" r:id="rId191"/>
    <p:sldId id="496" r:id="rId192"/>
    <p:sldId id="497" r:id="rId193"/>
    <p:sldId id="499" r:id="rId194"/>
    <p:sldId id="500" r:id="rId195"/>
    <p:sldId id="498" r:id="rId196"/>
    <p:sldId id="494" r:id="rId197"/>
    <p:sldId id="501" r:id="rId198"/>
    <p:sldId id="502" r:id="rId199"/>
    <p:sldId id="503" r:id="rId200"/>
    <p:sldId id="504" r:id="rId201"/>
    <p:sldId id="505" r:id="rId202"/>
    <p:sldId id="506" r:id="rId203"/>
    <p:sldId id="507" r:id="rId204"/>
    <p:sldId id="508" r:id="rId205"/>
    <p:sldId id="509" r:id="rId206"/>
    <p:sldId id="510" r:id="rId207"/>
    <p:sldId id="514" r:id="rId208"/>
    <p:sldId id="515" r:id="rId209"/>
    <p:sldId id="511" r:id="rId210"/>
    <p:sldId id="512" r:id="rId211"/>
    <p:sldId id="516" r:id="rId212"/>
    <p:sldId id="517" r:id="rId213"/>
    <p:sldId id="518" r:id="rId214"/>
    <p:sldId id="513" r:id="rId215"/>
    <p:sldId id="519" r:id="rId216"/>
    <p:sldId id="520" r:id="rId217"/>
    <p:sldId id="521" r:id="rId218"/>
    <p:sldId id="524" r:id="rId219"/>
    <p:sldId id="525" r:id="rId220"/>
    <p:sldId id="526" r:id="rId221"/>
    <p:sldId id="527" r:id="rId222"/>
    <p:sldId id="528" r:id="rId223"/>
    <p:sldId id="529" r:id="rId224"/>
    <p:sldId id="547" r:id="rId225"/>
  </p:sldIdLst>
  <p:sldSz cx="12188825"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A60E02"/>
    <a:srgbClr val="3801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5" d="100"/>
          <a:sy n="115" d="100"/>
        </p:scale>
        <p:origin x="396" y="120"/>
      </p:cViewPr>
      <p:guideLst>
        <p:guide orient="horz" pos="2160"/>
        <p:guide pos="3839"/>
        <p:guide pos="1007"/>
      </p:guideLst>
    </p:cSldViewPr>
  </p:slideViewPr>
  <p:notesTextViewPr>
    <p:cViewPr>
      <p:scale>
        <a:sx n="1" d="1"/>
        <a:sy n="1" d="1"/>
      </p:scale>
      <p:origin x="0" y="0"/>
    </p:cViewPr>
  </p:notesTextViewPr>
  <p:notesViewPr>
    <p:cSldViewPr>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customXml" Target="../customXml/item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customXml" Target="../customXml/item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20.wmf"/><Relationship Id="rId7" Type="http://schemas.openxmlformats.org/officeDocument/2006/relationships/image" Target="../media/image23.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2.wmf"/><Relationship Id="rId5" Type="http://schemas.openxmlformats.org/officeDocument/2006/relationships/image" Target="../media/image9.wmf"/><Relationship Id="rId4" Type="http://schemas.openxmlformats.org/officeDocument/2006/relationships/image" Target="../media/image21.wmf"/><Relationship Id="rId9"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BDF32EF0-EA91-4DF2-82F0-B4377A04DF91}" type="datetimeFigureOut">
              <a:rPr lang="en-US"/>
              <a:pPr>
                <a:defRPr/>
              </a:pPr>
              <a:t>12-Aug-20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Euphemia" pitchFamily="34" charset="0"/>
              </a:defRPr>
            </a:lvl1pPr>
          </a:lstStyle>
          <a:p>
            <a:fld id="{AC191DD1-B05D-43D1-9EC0-6659A7E9CD0D}"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solidFill>
                  <a:schemeClr val="tx1"/>
                </a:solidFill>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solidFill>
                  <a:schemeClr val="tx1"/>
                </a:solidFill>
                <a:latin typeface="+mn-lt"/>
                <a:cs typeface="+mn-cs"/>
              </a:defRPr>
            </a:lvl1pPr>
          </a:lstStyle>
          <a:p>
            <a:pPr>
              <a:defRPr/>
            </a:pPr>
            <a:fld id="{D708FF3E-37F8-4F3B-B30D-EAFE1FA349BE}" type="datetimeFigureOut">
              <a:rPr lang="en-US"/>
              <a:pPr>
                <a:defRPr/>
              </a:pPr>
              <a:t>12-Aug-20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solidFill>
                  <a:schemeClr val="tx1"/>
                </a:solidFill>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Euphemia" pitchFamily="34" charset="0"/>
              </a:defRPr>
            </a:lvl1pPr>
          </a:lstStyle>
          <a:p>
            <a:fld id="{4CBDEEC0-D7D4-4735-A9F1-EA9A44682C4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2"/>
        </a:solidFill>
        <a:latin typeface="+mn-lt"/>
        <a:ea typeface="+mn-ea"/>
        <a:cs typeface="+mn-cs"/>
      </a:defRPr>
    </a:lvl1pPr>
    <a:lvl2pPr marL="457200" algn="l" rtl="0" eaLnBrk="0" fontAlgn="base" hangingPunct="0">
      <a:spcBef>
        <a:spcPct val="30000"/>
      </a:spcBef>
      <a:spcAft>
        <a:spcPct val="0"/>
      </a:spcAft>
      <a:defRPr sz="1200" kern="1200">
        <a:solidFill>
          <a:schemeClr val="tx2"/>
        </a:solidFill>
        <a:latin typeface="+mn-lt"/>
        <a:ea typeface="+mn-ea"/>
        <a:cs typeface="+mn-cs"/>
      </a:defRPr>
    </a:lvl2pPr>
    <a:lvl3pPr marL="914400" algn="l" rtl="0" eaLnBrk="0" fontAlgn="base" hangingPunct="0">
      <a:spcBef>
        <a:spcPct val="30000"/>
      </a:spcBef>
      <a:spcAft>
        <a:spcPct val="0"/>
      </a:spcAft>
      <a:defRPr sz="1200" kern="1200">
        <a:solidFill>
          <a:schemeClr val="tx2"/>
        </a:solidFill>
        <a:latin typeface="+mn-lt"/>
        <a:ea typeface="+mn-ea"/>
        <a:cs typeface="+mn-cs"/>
      </a:defRPr>
    </a:lvl3pPr>
    <a:lvl4pPr marL="1371600" algn="l" rtl="0" eaLnBrk="0" fontAlgn="base" hangingPunct="0">
      <a:spcBef>
        <a:spcPct val="30000"/>
      </a:spcBef>
      <a:spcAft>
        <a:spcPct val="0"/>
      </a:spcAft>
      <a:defRPr sz="1200" kern="1200">
        <a:solidFill>
          <a:schemeClr val="tx2"/>
        </a:solidFill>
        <a:latin typeface="+mn-lt"/>
        <a:ea typeface="+mn-ea"/>
        <a:cs typeface="+mn-cs"/>
      </a:defRPr>
    </a:lvl4pPr>
    <a:lvl5pPr marL="1828800" algn="l" rtl="0" eaLnBrk="0" fontAlgn="base" hangingPunct="0">
      <a:spcBef>
        <a:spcPct val="30000"/>
      </a:spcBef>
      <a:spcAft>
        <a:spcPct val="0"/>
      </a:spcAft>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BC29327-72DE-423A-A9F3-ECF983EDC41C}" type="slidenum">
              <a:rPr lang="en-US" altLang="en-US">
                <a:latin typeface="Euphemia" pitchFamily="34" charset="0"/>
              </a:rPr>
              <a:pPr/>
              <a:t>16</a:t>
            </a:fld>
            <a:endParaRPr lang="en-US" altLang="en-US">
              <a:latin typeface="Euphemia" pitchFamily="34" charset="0"/>
            </a:endParaRPr>
          </a:p>
        </p:txBody>
      </p:sp>
      <p:sp>
        <p:nvSpPr>
          <p:cNvPr id="2447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8C51D2-CF70-4B8A-A0C4-F5111B064D15}" type="slidenum">
              <a:rPr lang="en-US" altLang="en-US">
                <a:latin typeface="Euphemia" pitchFamily="34" charset="0"/>
              </a:rPr>
              <a:pPr/>
              <a:t>25</a:t>
            </a:fld>
            <a:endParaRPr lang="en-US" altLang="en-US">
              <a:latin typeface="Euphemia" pitchFamily="34" charset="0"/>
            </a:endParaRPr>
          </a:p>
        </p:txBody>
      </p:sp>
      <p:sp>
        <p:nvSpPr>
          <p:cNvPr id="2539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41E31DC-2B2C-40FB-8F21-878F81D1A205}" type="slidenum">
              <a:rPr lang="en-US" altLang="en-US">
                <a:latin typeface="Euphemia" pitchFamily="34" charset="0"/>
              </a:rPr>
              <a:pPr/>
              <a:t>26</a:t>
            </a:fld>
            <a:endParaRPr lang="en-US" altLang="en-US">
              <a:latin typeface="Euphemia" pitchFamily="34" charset="0"/>
            </a:endParaRPr>
          </a:p>
        </p:txBody>
      </p:sp>
      <p:sp>
        <p:nvSpPr>
          <p:cNvPr id="254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FC06D9-A53A-43A6-B200-77B1C078EB47}" type="slidenum">
              <a:rPr lang="en-US" altLang="en-US">
                <a:latin typeface="Euphemia" pitchFamily="34" charset="0"/>
              </a:rPr>
              <a:pPr/>
              <a:t>27</a:t>
            </a:fld>
            <a:endParaRPr lang="en-US" altLang="en-US">
              <a:latin typeface="Euphemia" pitchFamily="34" charset="0"/>
            </a:endParaRPr>
          </a:p>
        </p:txBody>
      </p:sp>
      <p:sp>
        <p:nvSpPr>
          <p:cNvPr id="2560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4ADD39-4527-4112-ACB4-540EC55B49AD}" type="slidenum">
              <a:rPr lang="en-US" altLang="en-US">
                <a:latin typeface="Euphemia" pitchFamily="34" charset="0"/>
              </a:rPr>
              <a:pPr/>
              <a:t>28</a:t>
            </a:fld>
            <a:endParaRPr lang="en-US" altLang="en-US">
              <a:latin typeface="Euphemia" pitchFamily="34" charset="0"/>
            </a:endParaRPr>
          </a:p>
        </p:txBody>
      </p:sp>
      <p:sp>
        <p:nvSpPr>
          <p:cNvPr id="2570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A7A1E8-5B7F-4363-BD29-67EEA799D30A}" type="slidenum">
              <a:rPr lang="en-US" altLang="en-US">
                <a:latin typeface="Euphemia" pitchFamily="34" charset="0"/>
              </a:rPr>
              <a:pPr/>
              <a:t>29</a:t>
            </a:fld>
            <a:endParaRPr lang="en-US" altLang="en-US">
              <a:latin typeface="Euphemia" pitchFamily="34" charset="0"/>
            </a:endParaRPr>
          </a:p>
        </p:txBody>
      </p:sp>
      <p:sp>
        <p:nvSpPr>
          <p:cNvPr id="2580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88C929E-CB28-4BFC-9810-69D761C44BC1}" type="slidenum">
              <a:rPr lang="en-US" altLang="en-US">
                <a:latin typeface="Euphemia" pitchFamily="34" charset="0"/>
              </a:rPr>
              <a:pPr/>
              <a:t>31</a:t>
            </a:fld>
            <a:endParaRPr lang="en-US" altLang="en-US">
              <a:latin typeface="Euphemia" pitchFamily="34" charset="0"/>
            </a:endParaRPr>
          </a:p>
        </p:txBody>
      </p:sp>
      <p:sp>
        <p:nvSpPr>
          <p:cNvPr id="2590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A22ED74-175A-4A90-A4A2-4C09C6432F1F}" type="slidenum">
              <a:rPr lang="en-US" altLang="en-US">
                <a:latin typeface="Euphemia" pitchFamily="34" charset="0"/>
              </a:rPr>
              <a:pPr/>
              <a:t>32</a:t>
            </a:fld>
            <a:endParaRPr lang="en-US" altLang="en-US">
              <a:latin typeface="Euphemia" pitchFamily="34" charset="0"/>
            </a:endParaRPr>
          </a:p>
        </p:txBody>
      </p:sp>
      <p:sp>
        <p:nvSpPr>
          <p:cNvPr id="2600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1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F8AF75-ADEB-41A8-9A4C-693F40272B13}" type="slidenum">
              <a:rPr lang="en-US" altLang="en-US">
                <a:latin typeface="Euphemia" pitchFamily="34" charset="0"/>
              </a:rPr>
              <a:pPr/>
              <a:t>33</a:t>
            </a:fld>
            <a:endParaRPr lang="en-US" altLang="en-US">
              <a:latin typeface="Euphemia" pitchFamily="34" charset="0"/>
            </a:endParaRPr>
          </a:p>
        </p:txBody>
      </p:sp>
      <p:sp>
        <p:nvSpPr>
          <p:cNvPr id="2611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B3252D-8F75-4A60-9194-ABD5103986AF}" type="slidenum">
              <a:rPr lang="en-US" altLang="en-US">
                <a:latin typeface="Euphemia" pitchFamily="34" charset="0"/>
              </a:rPr>
              <a:pPr/>
              <a:t>37</a:t>
            </a:fld>
            <a:endParaRPr lang="en-US" altLang="en-US">
              <a:latin typeface="Euphemia" pitchFamily="34" charset="0"/>
            </a:endParaRPr>
          </a:p>
        </p:txBody>
      </p:sp>
      <p:sp>
        <p:nvSpPr>
          <p:cNvPr id="262147" name="Rectangle 2"/>
          <p:cNvSpPr>
            <a:spLocks noGrp="1" noRot="1" noChangeAspect="1" noChangeArrowheads="1" noTextEdit="1"/>
          </p:cNvSpPr>
          <p:nvPr>
            <p:ph type="sldImg"/>
          </p:nvPr>
        </p:nvSpPr>
        <p:spPr bwMode="auto">
          <a:xfrm>
            <a:off x="382588" y="684213"/>
            <a:ext cx="6094412"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8" name="Rectangle 3"/>
          <p:cNvSpPr>
            <a:spLocks noGrp="1" noChangeArrowheads="1"/>
          </p:cNvSpPr>
          <p:nvPr>
            <p:ph type="body" idx="1"/>
          </p:nvPr>
        </p:nvSpPr>
        <p:spPr bwMode="auto">
          <a:xfrm>
            <a:off x="685800" y="4343400"/>
            <a:ext cx="5486400"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Figure 8-1. Caption: Object of mass </a:t>
            </a:r>
            <a:r>
              <a:rPr lang="en-US" altLang="en-US" i="1" smtClean="0"/>
              <a:t>m</a:t>
            </a:r>
            <a:r>
              <a:rPr lang="en-US" altLang="en-US" smtClean="0"/>
              <a:t>: (a) falls a height </a:t>
            </a:r>
            <a:r>
              <a:rPr lang="en-US" altLang="en-US" i="1" smtClean="0"/>
              <a:t>h </a:t>
            </a:r>
            <a:r>
              <a:rPr lang="en-US" altLang="en-US" smtClean="0"/>
              <a:t>vertically; (b) is raised along an arbitrary two-dimensional path.</a:t>
            </a:r>
          </a:p>
          <a:p>
            <a:pPr eaLnBrk="1" hangingPunct="1">
              <a:spcBef>
                <a:spcPct val="0"/>
              </a:spcBef>
            </a:pPr>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71FA72-224B-4477-BF25-4C0A32D6CF5C}" type="slidenum">
              <a:rPr lang="en-US" altLang="en-US">
                <a:latin typeface="Euphemia" pitchFamily="34" charset="0"/>
              </a:rPr>
              <a:pPr/>
              <a:t>38</a:t>
            </a:fld>
            <a:endParaRPr lang="en-US" altLang="en-US">
              <a:latin typeface="Euphemia" pitchFamily="34" charset="0"/>
            </a:endParaRPr>
          </a:p>
        </p:txBody>
      </p:sp>
      <p:sp>
        <p:nvSpPr>
          <p:cNvPr id="263171" name="Rectangle 2"/>
          <p:cNvSpPr>
            <a:spLocks noGrp="1" noRot="1" noChangeAspect="1" noChangeArrowheads="1" noTextEdit="1"/>
          </p:cNvSpPr>
          <p:nvPr>
            <p:ph type="sldImg"/>
          </p:nvPr>
        </p:nvSpPr>
        <p:spPr bwMode="auto">
          <a:xfrm>
            <a:off x="382588" y="684213"/>
            <a:ext cx="6094412"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2" name="Rectangle 3"/>
          <p:cNvSpPr>
            <a:spLocks noGrp="1" noChangeArrowheads="1"/>
          </p:cNvSpPr>
          <p:nvPr>
            <p:ph type="body" idx="1"/>
          </p:nvPr>
        </p:nvSpPr>
        <p:spPr bwMode="auto">
          <a:xfrm>
            <a:off x="685800" y="4343400"/>
            <a:ext cx="5486400"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Figure 8-2. Caption: (a) A tiny object moves between points 1 and 2 via two different paths, A and B. (b) The object makes a round trip, via path A from point 1 to point 2 and via path B back to point 1.</a:t>
            </a:r>
          </a:p>
          <a:p>
            <a:pPr eaLnBrk="1" hangingPunct="1">
              <a:spcBef>
                <a:spcPct val="0"/>
              </a:spcBef>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F352C7-19F3-444D-AD57-4D979937BD48}" type="slidenum">
              <a:rPr lang="en-US" altLang="en-US">
                <a:latin typeface="Euphemia" pitchFamily="34" charset="0"/>
              </a:rPr>
              <a:pPr/>
              <a:t>17</a:t>
            </a:fld>
            <a:endParaRPr lang="en-US" altLang="en-US">
              <a:latin typeface="Euphemia" pitchFamily="34" charset="0"/>
            </a:endParaRPr>
          </a:p>
        </p:txBody>
      </p:sp>
      <p:sp>
        <p:nvSpPr>
          <p:cNvPr id="2457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B90A7A-B8C6-48CE-9115-7E614347397C}" type="slidenum">
              <a:rPr lang="en-US" altLang="en-US">
                <a:latin typeface="Euphemia" pitchFamily="34" charset="0"/>
              </a:rPr>
              <a:pPr/>
              <a:t>39</a:t>
            </a:fld>
            <a:endParaRPr lang="en-US" altLang="en-US">
              <a:latin typeface="Euphemia" pitchFamily="34" charset="0"/>
            </a:endParaRPr>
          </a:p>
        </p:txBody>
      </p:sp>
      <p:sp>
        <p:nvSpPr>
          <p:cNvPr id="264195" name="Rectangle 2"/>
          <p:cNvSpPr>
            <a:spLocks noGrp="1" noRot="1" noChangeAspect="1" noChangeArrowheads="1" noTextEdit="1"/>
          </p:cNvSpPr>
          <p:nvPr>
            <p:ph type="sldImg"/>
          </p:nvPr>
        </p:nvSpPr>
        <p:spPr bwMode="auto">
          <a:xfrm>
            <a:off x="382588" y="684213"/>
            <a:ext cx="6094412"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6" name="Rectangle 3"/>
          <p:cNvSpPr>
            <a:spLocks noGrp="1" noChangeArrowheads="1"/>
          </p:cNvSpPr>
          <p:nvPr>
            <p:ph type="body" idx="1"/>
          </p:nvPr>
        </p:nvSpPr>
        <p:spPr bwMode="auto">
          <a:xfrm>
            <a:off x="685800" y="4343400"/>
            <a:ext cx="5486400"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Figure 8-3. Caption: A crate is pushed at constant speed across a rough floor from position 1 to position 2 via two paths, one straight and one curved. The pushing force F</a:t>
            </a:r>
            <a:r>
              <a:rPr lang="en-US" altLang="en-US" baseline="-25000" smtClean="0"/>
              <a:t>P</a:t>
            </a:r>
            <a:r>
              <a:rPr lang="en-US" altLang="en-US" smtClean="0"/>
              <a:t> is always in the direction of motion. (The friction force opposes the motion.) Hence for a constant magnitude pushing force, the work it does is W = F</a:t>
            </a:r>
            <a:r>
              <a:rPr lang="en-US" altLang="en-US" baseline="-25000" smtClean="0"/>
              <a:t>P</a:t>
            </a:r>
            <a:r>
              <a:rPr lang="en-US" altLang="en-US" smtClean="0"/>
              <a:t>d, so if </a:t>
            </a:r>
            <a:r>
              <a:rPr lang="en-US" altLang="en-US" i="1" smtClean="0"/>
              <a:t>d </a:t>
            </a:r>
            <a:r>
              <a:rPr lang="en-US" altLang="en-US" smtClean="0"/>
              <a:t>is greater (as for the curved path), then </a:t>
            </a:r>
            <a:r>
              <a:rPr lang="en-US" altLang="en-US" i="1" smtClean="0"/>
              <a:t>W </a:t>
            </a:r>
            <a:r>
              <a:rPr lang="en-US" altLang="en-US" smtClean="0"/>
              <a:t>is greater. The work done does not depend only on points 1 and 2; it also depends on the path taken.</a:t>
            </a:r>
          </a:p>
          <a:p>
            <a:pPr eaLnBrk="1" hangingPunct="1">
              <a:spcBef>
                <a:spcPct val="0"/>
              </a:spcBef>
            </a:pPr>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248463-82A2-4596-A4FD-812BCB9488B9}" type="slidenum">
              <a:rPr lang="en-US" altLang="en-US">
                <a:latin typeface="Euphemia" pitchFamily="34" charset="0"/>
              </a:rPr>
              <a:pPr/>
              <a:t>42</a:t>
            </a:fld>
            <a:endParaRPr lang="en-US" altLang="en-US">
              <a:latin typeface="Euphemia" pitchFamily="34" charset="0"/>
            </a:endParaRPr>
          </a:p>
        </p:txBody>
      </p:sp>
      <p:sp>
        <p:nvSpPr>
          <p:cNvPr id="2652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83ACDD-B197-44CE-8172-5AF89187D089}" type="slidenum">
              <a:rPr lang="en-US" altLang="en-US">
                <a:latin typeface="Euphemia" pitchFamily="34" charset="0"/>
              </a:rPr>
              <a:pPr/>
              <a:t>43</a:t>
            </a:fld>
            <a:endParaRPr lang="en-US" altLang="en-US">
              <a:latin typeface="Euphemia" pitchFamily="34" charset="0"/>
            </a:endParaRPr>
          </a:p>
        </p:txBody>
      </p:sp>
      <p:sp>
        <p:nvSpPr>
          <p:cNvPr id="266243" name="Rectangle 2"/>
          <p:cNvSpPr>
            <a:spLocks noGrp="1" noRot="1" noChangeAspect="1" noChangeArrowheads="1" noTextEdit="1"/>
          </p:cNvSpPr>
          <p:nvPr>
            <p:ph type="sldImg"/>
          </p:nvPr>
        </p:nvSpPr>
        <p:spPr bwMode="auto">
          <a:xfrm>
            <a:off x="382588" y="684213"/>
            <a:ext cx="6094412"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4" name="Rectangle 3"/>
          <p:cNvSpPr>
            <a:spLocks noGrp="1" noChangeArrowheads="1"/>
          </p:cNvSpPr>
          <p:nvPr>
            <p:ph type="body" idx="1"/>
          </p:nvPr>
        </p:nvSpPr>
        <p:spPr bwMode="auto">
          <a:xfrm>
            <a:off x="685800" y="4343400"/>
            <a:ext cx="5486400"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Figure 8-4. Caption: A person exerts an upward force F</a:t>
            </a:r>
            <a:r>
              <a:rPr lang="en-US" altLang="en-US" baseline="-25000" smtClean="0"/>
              <a:t>ext</a:t>
            </a:r>
            <a:r>
              <a:rPr lang="en-US" altLang="en-US" smtClean="0"/>
              <a:t> = mg to lift a brick from y</a:t>
            </a:r>
            <a:r>
              <a:rPr lang="en-US" altLang="en-US" baseline="-25000" smtClean="0"/>
              <a:t>1</a:t>
            </a:r>
            <a:r>
              <a:rPr lang="en-US" altLang="en-US" smtClean="0"/>
              <a:t> to y</a:t>
            </a:r>
            <a:r>
              <a:rPr lang="en-US" altLang="en-US" baseline="-25000" smtClean="0"/>
              <a:t>2</a:t>
            </a:r>
            <a:r>
              <a:rPr lang="en-US" altLang="en-US" smtClean="0"/>
              <a:t> .</a:t>
            </a:r>
          </a:p>
          <a:p>
            <a:pPr eaLnBrk="1" hangingPunct="1">
              <a:spcBef>
                <a:spcPct val="0"/>
              </a:spcBef>
            </a:pPr>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F51A8F-C7F7-46B3-86BC-09EA2AB2C2DA}" type="slidenum">
              <a:rPr lang="en-US" altLang="en-US">
                <a:latin typeface="Euphemia" pitchFamily="34" charset="0"/>
              </a:rPr>
              <a:pPr/>
              <a:t>44</a:t>
            </a:fld>
            <a:endParaRPr lang="en-US" altLang="en-US">
              <a:latin typeface="Euphemia" pitchFamily="34" charset="0"/>
            </a:endParaRPr>
          </a:p>
        </p:txBody>
      </p:sp>
      <p:sp>
        <p:nvSpPr>
          <p:cNvPr id="2672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354CF1-20DD-4584-AD99-79BA6DD341DE}" type="slidenum">
              <a:rPr lang="en-US" altLang="en-US">
                <a:latin typeface="Euphemia" pitchFamily="34" charset="0"/>
              </a:rPr>
              <a:pPr/>
              <a:t>18</a:t>
            </a:fld>
            <a:endParaRPr lang="en-US" altLang="en-US">
              <a:latin typeface="Euphemia" pitchFamily="34" charset="0"/>
            </a:endParaRPr>
          </a:p>
        </p:txBody>
      </p:sp>
      <p:sp>
        <p:nvSpPr>
          <p:cNvPr id="2467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61CE799-0C71-4F07-93DA-D5BF0691FCCE}" type="slidenum">
              <a:rPr lang="en-US" altLang="en-US">
                <a:latin typeface="Euphemia" pitchFamily="34" charset="0"/>
              </a:rPr>
              <a:pPr/>
              <a:t>19</a:t>
            </a:fld>
            <a:endParaRPr lang="en-US" altLang="en-US">
              <a:latin typeface="Euphemia" pitchFamily="34" charset="0"/>
            </a:endParaRPr>
          </a:p>
        </p:txBody>
      </p:sp>
      <p:sp>
        <p:nvSpPr>
          <p:cNvPr id="2478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A78E2E-D29A-4A4E-8796-F6F3D58EE40B}" type="slidenum">
              <a:rPr lang="en-US" altLang="en-US">
                <a:latin typeface="Euphemia" pitchFamily="34" charset="0"/>
              </a:rPr>
              <a:pPr/>
              <a:t>20</a:t>
            </a:fld>
            <a:endParaRPr lang="en-US" altLang="en-US">
              <a:latin typeface="Euphemia" pitchFamily="34" charset="0"/>
            </a:endParaRPr>
          </a:p>
        </p:txBody>
      </p:sp>
      <p:sp>
        <p:nvSpPr>
          <p:cNvPr id="2488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B2D41B-0AEB-44AF-BAB8-0A6E30933C60}" type="slidenum">
              <a:rPr lang="en-US" altLang="en-US">
                <a:latin typeface="Euphemia" pitchFamily="34" charset="0"/>
              </a:rPr>
              <a:pPr/>
              <a:t>21</a:t>
            </a:fld>
            <a:endParaRPr lang="en-US" altLang="en-US">
              <a:latin typeface="Euphemia" pitchFamily="34" charset="0"/>
            </a:endParaRPr>
          </a:p>
        </p:txBody>
      </p:sp>
      <p:sp>
        <p:nvSpPr>
          <p:cNvPr id="2498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5ADC59-0B7C-4D42-A8C9-0C70A5B56989}" type="slidenum">
              <a:rPr lang="en-US" altLang="en-US">
                <a:latin typeface="Euphemia" pitchFamily="34" charset="0"/>
              </a:rPr>
              <a:pPr/>
              <a:t>22</a:t>
            </a:fld>
            <a:endParaRPr lang="en-US" altLang="en-US">
              <a:latin typeface="Euphemia" pitchFamily="34" charset="0"/>
            </a:endParaRPr>
          </a:p>
        </p:txBody>
      </p:sp>
      <p:sp>
        <p:nvSpPr>
          <p:cNvPr id="2508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F46A5B-C509-434E-A49C-1142AE66954F}" type="slidenum">
              <a:rPr lang="en-US" altLang="en-US">
                <a:latin typeface="Euphemia" pitchFamily="34" charset="0"/>
              </a:rPr>
              <a:pPr/>
              <a:t>23</a:t>
            </a:fld>
            <a:endParaRPr lang="en-US" altLang="en-US">
              <a:latin typeface="Euphemia" pitchFamily="34" charset="0"/>
            </a:endParaRPr>
          </a:p>
        </p:txBody>
      </p:sp>
      <p:sp>
        <p:nvSpPr>
          <p:cNvPr id="2519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2959B6-55DE-4C55-8203-88C5B8FD778C}" type="slidenum">
              <a:rPr lang="en-US" altLang="en-US">
                <a:latin typeface="Euphemia" pitchFamily="34" charset="0"/>
              </a:rPr>
              <a:pPr/>
              <a:t>24</a:t>
            </a:fld>
            <a:endParaRPr lang="en-US" altLang="en-US">
              <a:latin typeface="Euphemia" pitchFamily="34" charset="0"/>
            </a:endParaRPr>
          </a:p>
        </p:txBody>
      </p:sp>
      <p:sp>
        <p:nvSpPr>
          <p:cNvPr id="252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ltGray">
          <a:xfrm>
            <a:off x="11579225"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5" name="Rectangle 4"/>
          <p:cNvSpPr/>
          <p:nvPr/>
        </p:nvSpPr>
        <p:spPr bwMode="gray">
          <a:xfrm>
            <a:off x="11274425"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ltGray">
          <a:xfrm>
            <a:off x="121920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7" name="Rectangle 6"/>
          <p:cNvSpPr/>
          <p:nvPr userDrawn="1"/>
        </p:nvSpPr>
        <p:spPr bwMode="gray">
          <a:xfrm>
            <a:off x="0" y="0"/>
            <a:ext cx="12192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8" name="Rectangle 7"/>
          <p:cNvSpPr/>
          <p:nvPr userDrawn="1"/>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9" name="Straight Connector 8"/>
          <p:cNvCxnSpPr/>
          <p:nvPr/>
        </p:nvCxnSpPr>
        <p:spPr bwMode="white">
          <a:xfrm>
            <a:off x="11572875"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white">
          <a:xfrm>
            <a:off x="1219200"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white">
          <a:xfrm>
            <a:off x="0" y="5630863"/>
            <a:ext cx="1828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2" name="Slide Number Placeholder 5"/>
          <p:cNvSpPr>
            <a:spLocks noGrp="1"/>
          </p:cNvSpPr>
          <p:nvPr>
            <p:ph type="sldNum" sz="quarter" idx="10"/>
          </p:nvPr>
        </p:nvSpPr>
        <p:spPr>
          <a:xfrm>
            <a:off x="10666413" y="6356350"/>
            <a:ext cx="609600" cy="365125"/>
          </a:xfrm>
        </p:spPr>
        <p:txBody>
          <a:bodyPr/>
          <a:lstStyle>
            <a:lvl1pPr>
              <a:defRPr>
                <a:solidFill>
                  <a:schemeClr val="tx2"/>
                </a:solidFill>
              </a:defRPr>
            </a:lvl1pPr>
          </a:lstStyle>
          <a:p>
            <a:fld id="{792CBAC5-D7FC-4BC1-B98C-3065069D1400}" type="slidenum">
              <a:rPr lang="en-US" altLang="en-US"/>
              <a:pPr/>
              <a:t>‹#›</a:t>
            </a:fld>
            <a:endParaRPr lang="en-US" altLang="en-US"/>
          </a:p>
        </p:txBody>
      </p:sp>
    </p:spTree>
    <p:extLst>
      <p:ext uri="{BB962C8B-B14F-4D97-AF65-F5344CB8AC3E}">
        <p14:creationId xmlns:p14="http://schemas.microsoft.com/office/powerpoint/2010/main" val="3147771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fld id="{AE0D4FCB-FAD7-4B51-A8B7-C7C16B3AFA58}" type="datetimeFigureOut">
              <a:rPr lang="en-US"/>
              <a:pPr>
                <a:defRPr/>
              </a:pPr>
              <a:t>12-Aug-20</a:t>
            </a:fld>
            <a:endParaRPr/>
          </a:p>
        </p:txBody>
      </p:sp>
      <p:sp>
        <p:nvSpPr>
          <p:cNvPr id="5" name="Footer Placeholder 4"/>
          <p:cNvSpPr>
            <a:spLocks noGrp="1"/>
          </p:cNvSpPr>
          <p:nvPr>
            <p:ph type="ftr" sz="quarter" idx="11"/>
          </p:nvPr>
        </p:nvSpPr>
        <p:spPr/>
        <p:txBody>
          <a:bodyPr/>
          <a:lstStyle>
            <a:lvl1pPr>
              <a:defRPr/>
            </a:lvl1pPr>
          </a:lstStyle>
          <a:p>
            <a:pPr>
              <a:defRPr/>
            </a:pPr>
            <a:r>
              <a:rPr lang="en-US"/>
              <a:t>Add a footer</a:t>
            </a:r>
            <a:endParaRPr/>
          </a:p>
        </p:txBody>
      </p:sp>
      <p:sp>
        <p:nvSpPr>
          <p:cNvPr id="6" name="Slide Number Placeholder 5"/>
          <p:cNvSpPr>
            <a:spLocks noGrp="1"/>
          </p:cNvSpPr>
          <p:nvPr>
            <p:ph type="sldNum" sz="quarter" idx="12"/>
          </p:nvPr>
        </p:nvSpPr>
        <p:spPr/>
        <p:txBody>
          <a:bodyPr/>
          <a:lstStyle>
            <a:lvl1pPr>
              <a:defRPr/>
            </a:lvl1pPr>
          </a:lstStyle>
          <a:p>
            <a:fld id="{26476FB2-688F-4E3D-97BA-98D93BA3C0E5}" type="slidenum">
              <a:rPr lang="en-US" altLang="en-US"/>
              <a:pPr/>
              <a:t>‹#›</a:t>
            </a:fld>
            <a:endParaRPr lang="en-US" altLang="en-US"/>
          </a:p>
        </p:txBody>
      </p:sp>
    </p:spTree>
    <p:extLst>
      <p:ext uri="{BB962C8B-B14F-4D97-AF65-F5344CB8AC3E}">
        <p14:creationId xmlns:p14="http://schemas.microsoft.com/office/powerpoint/2010/main" val="245098989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black">
          <a:xfrm>
            <a:off x="11884025"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5" name="Rectangle 4"/>
          <p:cNvSpPr/>
          <p:nvPr/>
        </p:nvSpPr>
        <p:spPr bwMode="ltGray">
          <a:xfrm>
            <a:off x="617538"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7" name="Rectangle 6"/>
          <p:cNvSpPr/>
          <p:nvPr/>
        </p:nvSpPr>
        <p:spPr bwMode="black">
          <a:xfrm>
            <a:off x="617538" y="736600"/>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cxnSp>
        <p:nvCxnSpPr>
          <p:cNvPr id="8" name="Straight Connector 7"/>
          <p:cNvCxnSpPr/>
          <p:nvPr/>
        </p:nvCxnSpPr>
        <p:spPr bwMode="white">
          <a:xfrm>
            <a:off x="617538" y="736600"/>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white">
          <a:xfrm>
            <a:off x="617538" y="1346200"/>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i"/>
          <p:cNvSpPr>
            <a:spLocks/>
          </p:cNvSpPr>
          <p:nvPr/>
        </p:nvSpPr>
        <p:spPr bwMode="white">
          <a:xfrm rot="5400000">
            <a:off x="756445" y="897731"/>
            <a:ext cx="334962" cy="295275"/>
          </a:xfrm>
          <a:custGeom>
            <a:avLst/>
            <a:gdLst>
              <a:gd name="T0" fmla="*/ 323168 w 426"/>
              <a:gd name="T1" fmla="*/ 0 h 372"/>
              <a:gd name="T2" fmla="*/ 70767 w 426"/>
              <a:gd name="T3" fmla="*/ 0 h 372"/>
              <a:gd name="T4" fmla="*/ 2359 w 426"/>
              <a:gd name="T5" fmla="*/ 50800 h 372"/>
              <a:gd name="T6" fmla="*/ 9436 w 426"/>
              <a:gd name="T7" fmla="*/ 65881 h 372"/>
              <a:gd name="T8" fmla="*/ 13367 w 426"/>
              <a:gd name="T9" fmla="*/ 65881 h 372"/>
              <a:gd name="T10" fmla="*/ 24375 w 426"/>
              <a:gd name="T11" fmla="*/ 57944 h 372"/>
              <a:gd name="T12" fmla="*/ 70767 w 426"/>
              <a:gd name="T13" fmla="*/ 23813 h 372"/>
              <a:gd name="T14" fmla="*/ 103005 w 426"/>
              <a:gd name="T15" fmla="*/ 23813 h 372"/>
              <a:gd name="T16" fmla="*/ 47964 w 426"/>
              <a:gd name="T17" fmla="*/ 265113 h 372"/>
              <a:gd name="T18" fmla="*/ 47964 w 426"/>
              <a:gd name="T19" fmla="*/ 281781 h 372"/>
              <a:gd name="T20" fmla="*/ 56613 w 426"/>
              <a:gd name="T21" fmla="*/ 284956 h 372"/>
              <a:gd name="T22" fmla="*/ 65263 w 426"/>
              <a:gd name="T23" fmla="*/ 281781 h 372"/>
              <a:gd name="T24" fmla="*/ 126594 w 426"/>
              <a:gd name="T25" fmla="*/ 23813 h 372"/>
              <a:gd name="T26" fmla="*/ 213872 w 426"/>
              <a:gd name="T27" fmla="*/ 23813 h 372"/>
              <a:gd name="T28" fmla="*/ 198933 w 426"/>
              <a:gd name="T29" fmla="*/ 214313 h 372"/>
              <a:gd name="T30" fmla="*/ 217804 w 426"/>
              <a:gd name="T31" fmla="*/ 281781 h 372"/>
              <a:gd name="T32" fmla="*/ 253187 w 426"/>
              <a:gd name="T33" fmla="*/ 295275 h 372"/>
              <a:gd name="T34" fmla="*/ 263409 w 426"/>
              <a:gd name="T35" fmla="*/ 294481 h 372"/>
              <a:gd name="T36" fmla="*/ 327885 w 426"/>
              <a:gd name="T37" fmla="*/ 222250 h 372"/>
              <a:gd name="T38" fmla="*/ 319236 w 426"/>
              <a:gd name="T39" fmla="*/ 207963 h 372"/>
              <a:gd name="T40" fmla="*/ 305083 w 426"/>
              <a:gd name="T41" fmla="*/ 216694 h 372"/>
              <a:gd name="T42" fmla="*/ 260264 w 426"/>
              <a:gd name="T43" fmla="*/ 270669 h 372"/>
              <a:gd name="T44" fmla="*/ 234316 w 426"/>
              <a:gd name="T45" fmla="*/ 264319 h 372"/>
              <a:gd name="T46" fmla="*/ 222522 w 426"/>
              <a:gd name="T47" fmla="*/ 215900 h 372"/>
              <a:gd name="T48" fmla="*/ 237461 w 426"/>
              <a:gd name="T49" fmla="*/ 23813 h 372"/>
              <a:gd name="T50" fmla="*/ 323168 w 426"/>
              <a:gd name="T51" fmla="*/ 23813 h 372"/>
              <a:gd name="T52" fmla="*/ 334962 w 426"/>
              <a:gd name="T53" fmla="*/ 11906 h 372"/>
              <a:gd name="T54" fmla="*/ 323168 w 426"/>
              <a:gd name="T55" fmla="*/ 0 h 3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w="9525">
            <a:noFill/>
            <a:round/>
            <a:headEnd/>
            <a:tailEnd/>
          </a:ln>
        </p:spPr>
        <p:txBody>
          <a:bodyPr/>
          <a:lstStyle/>
          <a:p>
            <a:pPr>
              <a:defRPr/>
            </a:pPr>
            <a:endParaRPr lang="en-US"/>
          </a:p>
        </p:txBody>
      </p:sp>
      <p:cxnSp>
        <p:nvCxnSpPr>
          <p:cNvPr id="11" name="Straight Connector 10"/>
          <p:cNvCxnSpPr/>
          <p:nvPr/>
        </p:nvCxnSpPr>
        <p:spPr bwMode="white">
          <a:xfrm>
            <a:off x="617538"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3"/>
          <p:cNvSpPr>
            <a:spLocks noGrp="1"/>
          </p:cNvSpPr>
          <p:nvPr>
            <p:ph type="dt" sz="half" idx="10"/>
          </p:nvPr>
        </p:nvSpPr>
        <p:spPr/>
        <p:txBody>
          <a:bodyPr/>
          <a:lstStyle>
            <a:lvl1pPr>
              <a:defRPr/>
            </a:lvl1pPr>
          </a:lstStyle>
          <a:p>
            <a:pPr>
              <a:defRPr/>
            </a:pPr>
            <a:fld id="{BDAEBCB1-6D8F-4C1F-9959-D5126CFA222C}" type="datetimeFigureOut">
              <a:rPr lang="en-US"/>
              <a:pPr>
                <a:defRPr/>
              </a:pPr>
              <a:t>12-Aug-20</a:t>
            </a:fld>
            <a:endParaRPr/>
          </a:p>
        </p:txBody>
      </p:sp>
      <p:sp>
        <p:nvSpPr>
          <p:cNvPr id="13" name="Footer Placeholder 4"/>
          <p:cNvSpPr>
            <a:spLocks noGrp="1"/>
          </p:cNvSpPr>
          <p:nvPr>
            <p:ph type="ftr" sz="quarter" idx="11"/>
          </p:nvPr>
        </p:nvSpPr>
        <p:spPr/>
        <p:txBody>
          <a:bodyPr/>
          <a:lstStyle>
            <a:lvl1pPr>
              <a:defRPr/>
            </a:lvl1pPr>
          </a:lstStyle>
          <a:p>
            <a:pPr>
              <a:defRPr/>
            </a:pPr>
            <a:r>
              <a:rPr lang="en-US"/>
              <a:t>Add a footer</a:t>
            </a:r>
            <a:endParaRPr/>
          </a:p>
        </p:txBody>
      </p:sp>
      <p:sp>
        <p:nvSpPr>
          <p:cNvPr id="14" name="Slide Number Placeholder 5"/>
          <p:cNvSpPr>
            <a:spLocks noGrp="1"/>
          </p:cNvSpPr>
          <p:nvPr>
            <p:ph type="sldNum" sz="quarter" idx="12"/>
          </p:nvPr>
        </p:nvSpPr>
        <p:spPr/>
        <p:txBody>
          <a:bodyPr/>
          <a:lstStyle>
            <a:lvl1pPr>
              <a:defRPr/>
            </a:lvl1pPr>
          </a:lstStyle>
          <a:p>
            <a:fld id="{46207F12-F6BC-43B1-A1AD-311CDF92CB32}" type="slidenum">
              <a:rPr lang="en-US" altLang="en-US"/>
              <a:pPr/>
              <a:t>‹#›</a:t>
            </a:fld>
            <a:endParaRPr lang="en-US" altLang="en-US"/>
          </a:p>
        </p:txBody>
      </p:sp>
    </p:spTree>
    <p:extLst>
      <p:ext uri="{BB962C8B-B14F-4D97-AF65-F5344CB8AC3E}">
        <p14:creationId xmlns:p14="http://schemas.microsoft.com/office/powerpoint/2010/main" val="361114119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81000"/>
            <a:ext cx="10969943"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441" y="14478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5986" y="1447800"/>
            <a:ext cx="5383398"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5986" y="3848100"/>
            <a:ext cx="5383398"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r>
              <a:rPr lang="en-US"/>
              <a:t>August 31, 2010</a:t>
            </a:r>
            <a:endParaRPr lang="en-US" dirty="0"/>
          </a:p>
        </p:txBody>
      </p:sp>
    </p:spTree>
    <p:extLst>
      <p:ext uri="{BB962C8B-B14F-4D97-AF65-F5344CB8AC3E}">
        <p14:creationId xmlns:p14="http://schemas.microsoft.com/office/powerpoint/2010/main" val="215607605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608013" y="838200"/>
            <a:ext cx="558800" cy="369888"/>
          </a:xfrm>
          <a:prstGeom prst="rect">
            <a:avLst/>
          </a:prstGeom>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8CF4E5-FB3C-4A74-9BD6-37F33B01761E}" type="slidenum">
              <a:rPr lang="en-US" altLang="en-US" b="1">
                <a:solidFill>
                  <a:schemeClr val="bg1"/>
                </a:solidFill>
                <a:latin typeface="Euphemia" pitchFamily="34" charset="0"/>
              </a:rPr>
              <a:pPr eaLnBrk="1" hangingPunct="1"/>
              <a:t>‹#›</a:t>
            </a:fld>
            <a:endParaRPr lang="en-US" altLang="en-US" b="1">
              <a:solidFill>
                <a:schemeClr val="bg1"/>
              </a:solidFill>
              <a:latin typeface="Euphemia" pitchFamily="34" charset="0"/>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283985818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bwMode="black">
          <a:xfrm>
            <a:off x="11579225"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5" name="Rectangle 4"/>
          <p:cNvSpPr/>
          <p:nvPr/>
        </p:nvSpPr>
        <p:spPr bwMode="gray">
          <a:xfrm>
            <a:off x="11274425" y="5638800"/>
            <a:ext cx="3048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gray">
          <a:xfrm>
            <a:off x="1216025" y="5638800"/>
            <a:ext cx="6096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7" name="Rectangle 6"/>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8" name="Straight Connector 7"/>
          <p:cNvCxnSpPr/>
          <p:nvPr/>
        </p:nvCxnSpPr>
        <p:spPr bwMode="white">
          <a:xfrm>
            <a:off x="11572875"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black">
          <a:xfrm>
            <a:off x="0" y="5643563"/>
            <a:ext cx="1216025" cy="1214437"/>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10" name="Straight Connector 9"/>
          <p:cNvCxnSpPr/>
          <p:nvPr/>
        </p:nvCxnSpPr>
        <p:spPr bwMode="white">
          <a:xfrm>
            <a:off x="1216025"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black">
          <a:xfrm>
            <a:off x="11579225"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12" name="Rectangle 11"/>
          <p:cNvSpPr/>
          <p:nvPr/>
        </p:nvSpPr>
        <p:spPr bwMode="gray">
          <a:xfrm>
            <a:off x="11274425" y="0"/>
            <a:ext cx="304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13" name="Rectangle 12"/>
          <p:cNvSpPr/>
          <p:nvPr/>
        </p:nvSpPr>
        <p:spPr bwMode="gray">
          <a:xfrm>
            <a:off x="1219200" y="0"/>
            <a:ext cx="6096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14" name="Rectangle 13"/>
          <p:cNvSpPr/>
          <p:nvPr/>
        </p:nvSpPr>
        <p:spPr>
          <a:xfrm>
            <a:off x="0" y="0"/>
            <a:ext cx="1219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15" name="Rectangle 14"/>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16" name="Straight Connector 15"/>
          <p:cNvCxnSpPr/>
          <p:nvPr/>
        </p:nvCxnSpPr>
        <p:spPr bwMode="white">
          <a:xfrm>
            <a:off x="11572875"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black">
          <a:xfrm>
            <a:off x="0" y="0"/>
            <a:ext cx="1216025"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18" name="Straight Connector 17"/>
          <p:cNvCxnSpPr/>
          <p:nvPr/>
        </p:nvCxnSpPr>
        <p:spPr bwMode="white">
          <a:xfrm>
            <a:off x="1219200"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9" name="Date Placeholder 3"/>
          <p:cNvSpPr>
            <a:spLocks noGrp="1"/>
          </p:cNvSpPr>
          <p:nvPr>
            <p:ph type="dt" sz="half" idx="10"/>
          </p:nvPr>
        </p:nvSpPr>
        <p:spPr/>
        <p:txBody>
          <a:bodyPr/>
          <a:lstStyle>
            <a:lvl1pPr>
              <a:defRPr baseline="0">
                <a:solidFill>
                  <a:schemeClr val="tx2"/>
                </a:solidFill>
              </a:defRPr>
            </a:lvl1pPr>
          </a:lstStyle>
          <a:p>
            <a:pPr>
              <a:defRPr/>
            </a:pPr>
            <a:fld id="{6CF1E259-7E33-4BC8-A746-AC9DE717AF93}" type="datetimeFigureOut">
              <a:rPr lang="en-US"/>
              <a:pPr>
                <a:defRPr/>
              </a:pPr>
              <a:t>12-Aug-20</a:t>
            </a:fld>
            <a:endParaRPr lang="en-US" dirty="0"/>
          </a:p>
        </p:txBody>
      </p:sp>
      <p:sp>
        <p:nvSpPr>
          <p:cNvPr id="20" name="Footer Placeholder 4"/>
          <p:cNvSpPr>
            <a:spLocks noGrp="1"/>
          </p:cNvSpPr>
          <p:nvPr>
            <p:ph type="ftr" sz="quarter" idx="11"/>
          </p:nvPr>
        </p:nvSpPr>
        <p:spPr/>
        <p:txBody>
          <a:bodyPr/>
          <a:lstStyle>
            <a:lvl1pPr>
              <a:defRPr baseline="0">
                <a:solidFill>
                  <a:schemeClr val="tx2"/>
                </a:solidFill>
              </a:defRPr>
            </a:lvl1pPr>
          </a:lstStyle>
          <a:p>
            <a:pPr>
              <a:defRPr/>
            </a:pPr>
            <a:r>
              <a:rPr lang="en-US"/>
              <a:t>Add a footer</a:t>
            </a:r>
            <a:endParaRPr lang="en-US" dirty="0"/>
          </a:p>
        </p:txBody>
      </p:sp>
      <p:sp>
        <p:nvSpPr>
          <p:cNvPr id="21" name="Slide Number Placeholder 5"/>
          <p:cNvSpPr>
            <a:spLocks noGrp="1"/>
          </p:cNvSpPr>
          <p:nvPr>
            <p:ph type="sldNum" sz="quarter" idx="12"/>
          </p:nvPr>
        </p:nvSpPr>
        <p:spPr>
          <a:xfrm>
            <a:off x="10666413" y="6356350"/>
            <a:ext cx="609600" cy="365125"/>
          </a:xfrm>
        </p:spPr>
        <p:txBody>
          <a:bodyPr/>
          <a:lstStyle>
            <a:lvl1pPr>
              <a:defRPr>
                <a:solidFill>
                  <a:schemeClr val="tx2"/>
                </a:solidFill>
              </a:defRPr>
            </a:lvl1pPr>
          </a:lstStyle>
          <a:p>
            <a:fld id="{4AB9DF27-7557-43E2-9782-6744326A794D}" type="slidenum">
              <a:rPr lang="en-US" altLang="en-US"/>
              <a:pPr/>
              <a:t>‹#›</a:t>
            </a:fld>
            <a:endParaRPr lang="en-US" altLang="en-US"/>
          </a:p>
        </p:txBody>
      </p:sp>
    </p:spTree>
    <p:extLst>
      <p:ext uri="{BB962C8B-B14F-4D97-AF65-F5344CB8AC3E}">
        <p14:creationId xmlns:p14="http://schemas.microsoft.com/office/powerpoint/2010/main" val="113215474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lvl1pPr>
              <a:defRPr/>
            </a:lvl1pPr>
          </a:lstStyle>
          <a:p>
            <a:pPr>
              <a:defRPr/>
            </a:pPr>
            <a:fld id="{3B303900-0A77-4023-92D4-B75C2CA9C8A9}" type="datetimeFigureOut">
              <a:rPr lang="en-US"/>
              <a:pPr>
                <a:defRPr/>
              </a:pPr>
              <a:t>12-Aug-20</a:t>
            </a:fld>
            <a:endParaRPr/>
          </a:p>
        </p:txBody>
      </p:sp>
      <p:sp>
        <p:nvSpPr>
          <p:cNvPr id="6" name="Footer Placeholder 5"/>
          <p:cNvSpPr>
            <a:spLocks noGrp="1"/>
          </p:cNvSpPr>
          <p:nvPr>
            <p:ph type="ftr" sz="quarter" idx="11"/>
          </p:nvPr>
        </p:nvSpPr>
        <p:spPr/>
        <p:txBody>
          <a:bodyPr/>
          <a:lstStyle>
            <a:lvl1pPr>
              <a:defRPr/>
            </a:lvl1pPr>
          </a:lstStyle>
          <a:p>
            <a:pPr>
              <a:defRPr/>
            </a:pPr>
            <a:r>
              <a:rPr lang="en-US"/>
              <a:t>Add a footer</a:t>
            </a:r>
            <a:endParaRPr/>
          </a:p>
        </p:txBody>
      </p:sp>
      <p:sp>
        <p:nvSpPr>
          <p:cNvPr id="7" name="Slide Number Placeholder 6"/>
          <p:cNvSpPr>
            <a:spLocks noGrp="1"/>
          </p:cNvSpPr>
          <p:nvPr>
            <p:ph type="sldNum" sz="quarter" idx="12"/>
          </p:nvPr>
        </p:nvSpPr>
        <p:spPr/>
        <p:txBody>
          <a:bodyPr/>
          <a:lstStyle>
            <a:lvl1pPr>
              <a:defRPr/>
            </a:lvl1pPr>
          </a:lstStyle>
          <a:p>
            <a:fld id="{EE48A6C5-74AC-4A43-882A-43221517E181}" type="slidenum">
              <a:rPr lang="en-US" altLang="en-US"/>
              <a:pPr/>
              <a:t>‹#›</a:t>
            </a:fld>
            <a:endParaRPr lang="en-US" altLang="en-US"/>
          </a:p>
        </p:txBody>
      </p:sp>
    </p:spTree>
    <p:extLst>
      <p:ext uri="{BB962C8B-B14F-4D97-AF65-F5344CB8AC3E}">
        <p14:creationId xmlns:p14="http://schemas.microsoft.com/office/powerpoint/2010/main" val="163465153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lvl1pPr>
              <a:defRPr/>
            </a:lvl1pPr>
          </a:lstStyle>
          <a:p>
            <a:pPr>
              <a:defRPr/>
            </a:pPr>
            <a:fld id="{6EEEB5DA-8232-46B7-8A3B-9526E2B3617A}" type="datetimeFigureOut">
              <a:rPr lang="en-US"/>
              <a:pPr>
                <a:defRPr/>
              </a:pPr>
              <a:t>12-Aug-20</a:t>
            </a:fld>
            <a:endParaRPr/>
          </a:p>
        </p:txBody>
      </p:sp>
      <p:sp>
        <p:nvSpPr>
          <p:cNvPr id="8" name="Footer Placeholder 7"/>
          <p:cNvSpPr>
            <a:spLocks noGrp="1"/>
          </p:cNvSpPr>
          <p:nvPr>
            <p:ph type="ftr" sz="quarter" idx="11"/>
          </p:nvPr>
        </p:nvSpPr>
        <p:spPr/>
        <p:txBody>
          <a:bodyPr/>
          <a:lstStyle>
            <a:lvl1pPr>
              <a:defRPr/>
            </a:lvl1pPr>
          </a:lstStyle>
          <a:p>
            <a:pPr>
              <a:defRPr/>
            </a:pPr>
            <a:r>
              <a:rPr lang="en-US"/>
              <a:t>Add a footer</a:t>
            </a:r>
            <a:endParaRPr/>
          </a:p>
        </p:txBody>
      </p:sp>
      <p:sp>
        <p:nvSpPr>
          <p:cNvPr id="9" name="Slide Number Placeholder 8"/>
          <p:cNvSpPr>
            <a:spLocks noGrp="1"/>
          </p:cNvSpPr>
          <p:nvPr>
            <p:ph type="sldNum" sz="quarter" idx="12"/>
          </p:nvPr>
        </p:nvSpPr>
        <p:spPr/>
        <p:txBody>
          <a:bodyPr/>
          <a:lstStyle>
            <a:lvl1pPr>
              <a:defRPr/>
            </a:lvl1pPr>
          </a:lstStyle>
          <a:p>
            <a:fld id="{1826DAFA-F7F7-4039-AA87-0CA32A4E5F92}" type="slidenum">
              <a:rPr lang="en-US" altLang="en-US"/>
              <a:pPr/>
              <a:t>‹#›</a:t>
            </a:fld>
            <a:endParaRPr lang="en-US" altLang="en-US"/>
          </a:p>
        </p:txBody>
      </p:sp>
    </p:spTree>
    <p:extLst>
      <p:ext uri="{BB962C8B-B14F-4D97-AF65-F5344CB8AC3E}">
        <p14:creationId xmlns:p14="http://schemas.microsoft.com/office/powerpoint/2010/main" val="234563806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lvl1pPr>
              <a:defRPr/>
            </a:lvl1pPr>
          </a:lstStyle>
          <a:p>
            <a:pPr>
              <a:defRPr/>
            </a:pPr>
            <a:fld id="{32BE8B2C-C406-4AA2-A442-4C41B099A637}" type="datetimeFigureOut">
              <a:rPr lang="en-US"/>
              <a:pPr>
                <a:defRPr/>
              </a:pPr>
              <a:t>12-Aug-20</a:t>
            </a:fld>
            <a:endParaRPr/>
          </a:p>
        </p:txBody>
      </p:sp>
      <p:sp>
        <p:nvSpPr>
          <p:cNvPr id="4" name="Footer Placeholder 3"/>
          <p:cNvSpPr>
            <a:spLocks noGrp="1"/>
          </p:cNvSpPr>
          <p:nvPr>
            <p:ph type="ftr" sz="quarter" idx="11"/>
          </p:nvPr>
        </p:nvSpPr>
        <p:spPr/>
        <p:txBody>
          <a:bodyPr/>
          <a:lstStyle>
            <a:lvl1pPr>
              <a:defRPr/>
            </a:lvl1pPr>
          </a:lstStyle>
          <a:p>
            <a:pPr>
              <a:defRPr/>
            </a:pPr>
            <a:r>
              <a:rPr lang="en-US"/>
              <a:t>Add a footer</a:t>
            </a:r>
            <a:endParaRPr/>
          </a:p>
        </p:txBody>
      </p:sp>
      <p:sp>
        <p:nvSpPr>
          <p:cNvPr id="5" name="Slide Number Placeholder 4"/>
          <p:cNvSpPr>
            <a:spLocks noGrp="1"/>
          </p:cNvSpPr>
          <p:nvPr>
            <p:ph type="sldNum" sz="quarter" idx="12"/>
          </p:nvPr>
        </p:nvSpPr>
        <p:spPr/>
        <p:txBody>
          <a:bodyPr/>
          <a:lstStyle>
            <a:lvl1pPr>
              <a:defRPr/>
            </a:lvl1pPr>
          </a:lstStyle>
          <a:p>
            <a:fld id="{0292B772-38D1-4196-9639-90E2FC22EFC5}" type="slidenum">
              <a:rPr lang="en-US" altLang="en-US"/>
              <a:pPr/>
              <a:t>‹#›</a:t>
            </a:fld>
            <a:endParaRPr lang="en-US" altLang="en-US"/>
          </a:p>
        </p:txBody>
      </p:sp>
    </p:spTree>
    <p:extLst>
      <p:ext uri="{BB962C8B-B14F-4D97-AF65-F5344CB8AC3E}">
        <p14:creationId xmlns:p14="http://schemas.microsoft.com/office/powerpoint/2010/main" val="71701353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bwMode="ltGray">
          <a:xfrm>
            <a:off x="625475" y="0"/>
            <a:ext cx="30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3" name="Rectangle 2"/>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4" name="Straight Connector 3"/>
          <p:cNvCxnSpPr/>
          <p:nvPr/>
        </p:nvCxnSpPr>
        <p:spPr bwMode="white">
          <a:xfrm>
            <a:off x="617538"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gray">
          <a:xfrm>
            <a:off x="10969625" y="0"/>
            <a:ext cx="922338"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black">
          <a:xfrm>
            <a:off x="11891963"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7" name="Date Placeholder 1"/>
          <p:cNvSpPr>
            <a:spLocks noGrp="1"/>
          </p:cNvSpPr>
          <p:nvPr>
            <p:ph type="dt" sz="half" idx="10"/>
          </p:nvPr>
        </p:nvSpPr>
        <p:spPr/>
        <p:txBody>
          <a:bodyPr/>
          <a:lstStyle>
            <a:lvl1pPr>
              <a:defRPr/>
            </a:lvl1pPr>
          </a:lstStyle>
          <a:p>
            <a:pPr>
              <a:defRPr/>
            </a:pPr>
            <a:fld id="{53647BD5-2C32-4CC4-AC49-8A8299786174}" type="datetimeFigureOut">
              <a:rPr lang="en-US"/>
              <a:pPr>
                <a:defRPr/>
              </a:pPr>
              <a:t>12-Aug-20</a:t>
            </a:fld>
            <a:endParaRPr/>
          </a:p>
        </p:txBody>
      </p:sp>
      <p:sp>
        <p:nvSpPr>
          <p:cNvPr id="8" name="Footer Placeholder 2"/>
          <p:cNvSpPr>
            <a:spLocks noGrp="1"/>
          </p:cNvSpPr>
          <p:nvPr>
            <p:ph type="ftr" sz="quarter" idx="11"/>
          </p:nvPr>
        </p:nvSpPr>
        <p:spPr/>
        <p:txBody>
          <a:bodyPr/>
          <a:lstStyle>
            <a:lvl1pPr>
              <a:defRPr/>
            </a:lvl1pPr>
          </a:lstStyle>
          <a:p>
            <a:pPr>
              <a:defRPr/>
            </a:pPr>
            <a:r>
              <a:rPr lang="en-US"/>
              <a:t>Add a footer</a:t>
            </a:r>
            <a:endParaRPr/>
          </a:p>
        </p:txBody>
      </p:sp>
      <p:sp>
        <p:nvSpPr>
          <p:cNvPr id="9" name="Slide Number Placeholder 3"/>
          <p:cNvSpPr>
            <a:spLocks noGrp="1"/>
          </p:cNvSpPr>
          <p:nvPr>
            <p:ph type="sldNum" sz="quarter" idx="12"/>
          </p:nvPr>
        </p:nvSpPr>
        <p:spPr/>
        <p:txBody>
          <a:bodyPr/>
          <a:lstStyle>
            <a:lvl1pPr>
              <a:defRPr/>
            </a:lvl1pPr>
          </a:lstStyle>
          <a:p>
            <a:fld id="{3873D8F0-31AC-410A-9233-D111E3557D4D}" type="slidenum">
              <a:rPr lang="en-US" altLang="en-US"/>
              <a:pPr/>
              <a:t>‹#›</a:t>
            </a:fld>
            <a:endParaRPr lang="en-US" altLang="en-US"/>
          </a:p>
        </p:txBody>
      </p:sp>
    </p:spTree>
    <p:extLst>
      <p:ext uri="{BB962C8B-B14F-4D97-AF65-F5344CB8AC3E}">
        <p14:creationId xmlns:p14="http://schemas.microsoft.com/office/powerpoint/2010/main" val="122771909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bwMode="gray">
          <a:xfrm>
            <a:off x="622300" y="0"/>
            <a:ext cx="414655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lt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7" name="Straight Connector 6"/>
          <p:cNvCxnSpPr/>
          <p:nvPr/>
        </p:nvCxnSpPr>
        <p:spPr bwMode="white">
          <a:xfrm>
            <a:off x="622300"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1884025"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2" name="Title 1"/>
          <p:cNvSpPr>
            <a:spLocks noGrp="1"/>
          </p:cNvSpPr>
          <p:nvPr>
            <p:ph type="title"/>
          </p:nvPr>
        </p:nvSpPr>
        <p:spPr bwMode="white">
          <a:xfrm>
            <a:off x="1074240" y="381000"/>
            <a:ext cx="3293422" cy="1371600"/>
          </a:xfrm>
        </p:spPr>
        <p:txBody>
          <a:bodyPr>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fld id="{C133F873-7F9F-41E2-871B-40BB6ACE92C9}" type="datetimeFigureOut">
              <a:rPr lang="en-US"/>
              <a:pPr>
                <a:defRPr/>
              </a:pPr>
              <a:t>12-Aug-20</a:t>
            </a:fld>
            <a:endParaRPr/>
          </a:p>
        </p:txBody>
      </p:sp>
      <p:sp>
        <p:nvSpPr>
          <p:cNvPr id="10" name="Footer Placeholder 5"/>
          <p:cNvSpPr>
            <a:spLocks noGrp="1"/>
          </p:cNvSpPr>
          <p:nvPr>
            <p:ph type="ftr" sz="quarter" idx="11"/>
          </p:nvPr>
        </p:nvSpPr>
        <p:spPr/>
        <p:txBody>
          <a:bodyPr/>
          <a:lstStyle>
            <a:lvl1pPr>
              <a:defRPr/>
            </a:lvl1pPr>
          </a:lstStyle>
          <a:p>
            <a:pPr>
              <a:defRPr/>
            </a:pPr>
            <a:r>
              <a:rPr lang="en-US"/>
              <a:t>Add a footer</a:t>
            </a:r>
            <a:endParaRPr/>
          </a:p>
        </p:txBody>
      </p:sp>
      <p:sp>
        <p:nvSpPr>
          <p:cNvPr id="11" name="Slide Number Placeholder 6"/>
          <p:cNvSpPr>
            <a:spLocks noGrp="1"/>
          </p:cNvSpPr>
          <p:nvPr>
            <p:ph type="sldNum" sz="quarter" idx="12"/>
          </p:nvPr>
        </p:nvSpPr>
        <p:spPr/>
        <p:txBody>
          <a:bodyPr/>
          <a:lstStyle>
            <a:lvl1pPr>
              <a:defRPr/>
            </a:lvl1pPr>
          </a:lstStyle>
          <a:p>
            <a:fld id="{27DD8AB2-CE9E-4777-9343-F6432A8323E2}" type="slidenum">
              <a:rPr lang="en-US" altLang="en-US"/>
              <a:pPr/>
              <a:t>‹#›</a:t>
            </a:fld>
            <a:endParaRPr lang="en-US" altLang="en-US"/>
          </a:p>
        </p:txBody>
      </p:sp>
    </p:spTree>
    <p:extLst>
      <p:ext uri="{BB962C8B-B14F-4D97-AF65-F5344CB8AC3E}">
        <p14:creationId xmlns:p14="http://schemas.microsoft.com/office/powerpoint/2010/main" val="198937042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bwMode="gray">
          <a:xfrm>
            <a:off x="0" y="0"/>
            <a:ext cx="6096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6" name="Rectangle 5"/>
          <p:cNvSpPr/>
          <p:nvPr/>
        </p:nvSpPr>
        <p:spPr bwMode="black">
          <a:xfrm>
            <a:off x="11884025" y="0"/>
            <a:ext cx="304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7" name="Rectangle 6"/>
          <p:cNvSpPr/>
          <p:nvPr/>
        </p:nvSpPr>
        <p:spPr bwMode="ltGray">
          <a:xfrm>
            <a:off x="4875213" y="0"/>
            <a:ext cx="70167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cxnSp>
        <p:nvCxnSpPr>
          <p:cNvPr id="8" name="Straight Connector 7"/>
          <p:cNvCxnSpPr/>
          <p:nvPr/>
        </p:nvCxnSpPr>
        <p:spPr bwMode="white">
          <a:xfrm>
            <a:off x="1187926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74240" y="381000"/>
            <a:ext cx="3293422" cy="1371600"/>
          </a:xfrm>
        </p:spPr>
        <p:txBody>
          <a:bodyPr>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baseline="0">
                <a:solidFill>
                  <a:schemeClr val="tx2"/>
                </a:solidFill>
              </a:defRPr>
            </a:lvl1pPr>
          </a:lstStyle>
          <a:p>
            <a:pPr>
              <a:defRPr/>
            </a:pPr>
            <a:fld id="{0C931FD7-21FC-4FE4-A33F-F23BEAE9DAD1}" type="datetimeFigureOut">
              <a:rPr lang="en-US"/>
              <a:pPr>
                <a:defRPr/>
              </a:pPr>
              <a:t>12-Aug-20</a:t>
            </a:fld>
            <a:endParaRPr lang="en-US" dirty="0"/>
          </a:p>
        </p:txBody>
      </p:sp>
      <p:sp>
        <p:nvSpPr>
          <p:cNvPr id="10" name="Footer Placeholder 5"/>
          <p:cNvSpPr>
            <a:spLocks noGrp="1"/>
          </p:cNvSpPr>
          <p:nvPr>
            <p:ph type="ftr" sz="quarter" idx="11"/>
          </p:nvPr>
        </p:nvSpPr>
        <p:spPr/>
        <p:txBody>
          <a:bodyPr/>
          <a:lstStyle>
            <a:lvl1pPr>
              <a:defRPr baseline="0">
                <a:solidFill>
                  <a:schemeClr val="tx2"/>
                </a:solidFill>
              </a:defRPr>
            </a:lvl1pPr>
          </a:lstStyle>
          <a:p>
            <a:pPr>
              <a:defRPr/>
            </a:pPr>
            <a:r>
              <a:rPr lang="en-US"/>
              <a:t>Add a footer</a:t>
            </a:r>
            <a:endParaRPr lang="en-US" dirty="0"/>
          </a:p>
        </p:txBody>
      </p:sp>
      <p:sp>
        <p:nvSpPr>
          <p:cNvPr id="11" name="Slide Number Placeholder 6"/>
          <p:cNvSpPr>
            <a:spLocks noGrp="1"/>
          </p:cNvSpPr>
          <p:nvPr>
            <p:ph type="sldNum" sz="quarter" idx="12"/>
          </p:nvPr>
        </p:nvSpPr>
        <p:spPr/>
        <p:txBody>
          <a:bodyPr/>
          <a:lstStyle>
            <a:lvl1pPr>
              <a:defRPr>
                <a:solidFill>
                  <a:schemeClr val="tx2"/>
                </a:solidFill>
              </a:defRPr>
            </a:lvl1pPr>
          </a:lstStyle>
          <a:p>
            <a:fld id="{65C0E754-4BD7-43E9-A850-ECE575D2CFE7}" type="slidenum">
              <a:rPr lang="en-US" altLang="en-US"/>
              <a:pPr/>
              <a:t>‹#›</a:t>
            </a:fld>
            <a:endParaRPr lang="en-US" altLang="en-US"/>
          </a:p>
        </p:txBody>
      </p:sp>
    </p:spTree>
    <p:extLst>
      <p:ext uri="{BB962C8B-B14F-4D97-AF65-F5344CB8AC3E}">
        <p14:creationId xmlns:p14="http://schemas.microsoft.com/office/powerpoint/2010/main" val="314608039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gray">
          <a:xfrm>
            <a:off x="11884025" y="0"/>
            <a:ext cx="3048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8" name="Rectangle 7"/>
          <p:cNvSpPr/>
          <p:nvPr/>
        </p:nvSpPr>
        <p:spPr bwMode="ltGray">
          <a:xfrm>
            <a:off x="617538"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9" name="Rectangle 8"/>
          <p:cNvSpPr/>
          <p:nvPr/>
        </p:nvSpPr>
        <p:spPr bwMode="gray">
          <a:xfrm>
            <a:off x="0" y="0"/>
            <a:ext cx="6096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eaLnBrk="1" fontAlgn="auto" hangingPunct="1">
              <a:spcBef>
                <a:spcPts val="0"/>
              </a:spcBef>
              <a:spcAft>
                <a:spcPts val="0"/>
              </a:spcAft>
              <a:defRPr/>
            </a:pPr>
            <a:endParaRPr/>
          </a:p>
        </p:txBody>
      </p:sp>
      <p:sp>
        <p:nvSpPr>
          <p:cNvPr id="13" name="Rectangle 12"/>
          <p:cNvSpPr/>
          <p:nvPr/>
        </p:nvSpPr>
        <p:spPr bwMode="black">
          <a:xfrm>
            <a:off x="617538" y="736600"/>
            <a:ext cx="6096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cxnSp>
        <p:nvCxnSpPr>
          <p:cNvPr id="14" name="Straight Connector 13"/>
          <p:cNvCxnSpPr/>
          <p:nvPr/>
        </p:nvCxnSpPr>
        <p:spPr bwMode="white">
          <a:xfrm>
            <a:off x="617538" y="736600"/>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538" y="1346200"/>
            <a:ext cx="60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17538"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393" name="Title Placeholder 1"/>
          <p:cNvSpPr>
            <a:spLocks noGrp="1"/>
          </p:cNvSpPr>
          <p:nvPr>
            <p:ph type="title"/>
          </p:nvPr>
        </p:nvSpPr>
        <p:spPr bwMode="auto">
          <a:xfrm>
            <a:off x="1593850" y="177800"/>
            <a:ext cx="978217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6394" name="Text Placeholder 2"/>
          <p:cNvSpPr>
            <a:spLocks noGrp="1"/>
          </p:cNvSpPr>
          <p:nvPr>
            <p:ph type="body" idx="1"/>
          </p:nvPr>
        </p:nvSpPr>
        <p:spPr bwMode="auto">
          <a:xfrm>
            <a:off x="1593850" y="1600200"/>
            <a:ext cx="97821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5180013" y="6356350"/>
            <a:ext cx="1219200" cy="365125"/>
          </a:xfrm>
          <a:prstGeom prst="rect">
            <a:avLst/>
          </a:prstGeom>
        </p:spPr>
        <p:txBody>
          <a:bodyPr vert="horz" lIns="91440" tIns="45720" rIns="91440" bIns="45720" rtlCol="0" anchor="ctr"/>
          <a:lstStyle>
            <a:lvl1pPr algn="l" eaLnBrk="1" fontAlgn="auto" hangingPunct="1">
              <a:spcBef>
                <a:spcPts val="0"/>
              </a:spcBef>
              <a:spcAft>
                <a:spcPts val="0"/>
              </a:spcAft>
              <a:defRPr sz="1200" cap="all" baseline="0">
                <a:solidFill>
                  <a:schemeClr val="tx1"/>
                </a:solidFill>
                <a:latin typeface="+mn-lt"/>
                <a:cs typeface="+mn-cs"/>
              </a:defRPr>
            </a:lvl1pPr>
          </a:lstStyle>
          <a:p>
            <a:pPr>
              <a:defRPr/>
            </a:pPr>
            <a:fld id="{82683BC2-2034-43E9-9678-E4EBFD6232A7}" type="datetimeFigureOut">
              <a:rPr lang="en-US"/>
              <a:pPr>
                <a:defRPr/>
              </a:pPr>
              <a:t>12-Aug-20</a:t>
            </a:fld>
            <a:endParaRPr lang="en-US" dirty="0"/>
          </a:p>
        </p:txBody>
      </p:sp>
      <p:sp>
        <p:nvSpPr>
          <p:cNvPr id="5" name="Footer Placeholder 4"/>
          <p:cNvSpPr>
            <a:spLocks noGrp="1"/>
          </p:cNvSpPr>
          <p:nvPr>
            <p:ph type="ftr" sz="quarter" idx="3"/>
          </p:nvPr>
        </p:nvSpPr>
        <p:spPr>
          <a:xfrm>
            <a:off x="6596063" y="6356350"/>
            <a:ext cx="3973512" cy="365125"/>
          </a:xfrm>
          <a:prstGeom prst="rect">
            <a:avLst/>
          </a:prstGeom>
        </p:spPr>
        <p:txBody>
          <a:bodyPr vert="horz" lIns="91440" tIns="45720" rIns="91440" bIns="45720" rtlCol="0" anchor="ctr"/>
          <a:lstStyle>
            <a:lvl1pPr algn="ctr" eaLnBrk="1" fontAlgn="auto" hangingPunct="1">
              <a:spcBef>
                <a:spcPts val="0"/>
              </a:spcBef>
              <a:spcAft>
                <a:spcPts val="0"/>
              </a:spcAft>
              <a:defRPr sz="1200" cap="all" baseline="0">
                <a:solidFill>
                  <a:schemeClr val="tx1"/>
                </a:solidFill>
                <a:latin typeface="+mn-lt"/>
                <a:cs typeface="+mn-cs"/>
              </a:defRPr>
            </a:lvl1pPr>
          </a:lstStyle>
          <a:p>
            <a:pPr>
              <a:defRPr/>
            </a:pPr>
            <a:r>
              <a:rPr lang="en-US"/>
              <a:t>Add a footer</a:t>
            </a:r>
            <a:endParaRPr lang="en-US" dirty="0"/>
          </a:p>
        </p:txBody>
      </p:sp>
      <p:sp>
        <p:nvSpPr>
          <p:cNvPr id="6" name="Slide Number Placeholder 5"/>
          <p:cNvSpPr>
            <a:spLocks noGrp="1"/>
          </p:cNvSpPr>
          <p:nvPr>
            <p:ph type="sldNum" sz="quarter" idx="4"/>
          </p:nvPr>
        </p:nvSpPr>
        <p:spPr>
          <a:xfrm>
            <a:off x="608013" y="838200"/>
            <a:ext cx="609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b="1">
                <a:solidFill>
                  <a:schemeClr val="bg1"/>
                </a:solidFill>
                <a:latin typeface="Euphemia" pitchFamily="34" charset="0"/>
              </a:defRPr>
            </a:lvl1pPr>
          </a:lstStyle>
          <a:p>
            <a:fld id="{4905F464-85DE-4ED9-92C2-9BDCED97359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ransition spd="med">
    <p:fade/>
  </p:transition>
  <p:txStyles>
    <p:titleStyle>
      <a:lvl1pPr algn="l" rtl="0" eaLnBrk="0" fontAlgn="base" hangingPunct="0">
        <a:lnSpc>
          <a:spcPct val="90000"/>
        </a:lnSpc>
        <a:spcBef>
          <a:spcPct val="0"/>
        </a:spcBef>
        <a:spcAft>
          <a:spcPct val="0"/>
        </a:spcAft>
        <a:defRPr sz="3600" kern="1200">
          <a:solidFill>
            <a:srgbClr val="35404A"/>
          </a:solidFill>
          <a:latin typeface="+mj-lt"/>
          <a:ea typeface="+mj-ea"/>
          <a:cs typeface="+mj-cs"/>
        </a:defRPr>
      </a:lvl1pPr>
      <a:lvl2pPr algn="l" rtl="0" eaLnBrk="0" fontAlgn="base" hangingPunct="0">
        <a:lnSpc>
          <a:spcPct val="90000"/>
        </a:lnSpc>
        <a:spcBef>
          <a:spcPct val="0"/>
        </a:spcBef>
        <a:spcAft>
          <a:spcPct val="0"/>
        </a:spcAft>
        <a:defRPr sz="3600">
          <a:solidFill>
            <a:srgbClr val="35404A"/>
          </a:solidFill>
          <a:latin typeface="Euphemia" pitchFamily="34" charset="0"/>
        </a:defRPr>
      </a:lvl2pPr>
      <a:lvl3pPr algn="l" rtl="0" eaLnBrk="0" fontAlgn="base" hangingPunct="0">
        <a:lnSpc>
          <a:spcPct val="90000"/>
        </a:lnSpc>
        <a:spcBef>
          <a:spcPct val="0"/>
        </a:spcBef>
        <a:spcAft>
          <a:spcPct val="0"/>
        </a:spcAft>
        <a:defRPr sz="3600">
          <a:solidFill>
            <a:srgbClr val="35404A"/>
          </a:solidFill>
          <a:latin typeface="Euphemia" pitchFamily="34" charset="0"/>
        </a:defRPr>
      </a:lvl3pPr>
      <a:lvl4pPr algn="l" rtl="0" eaLnBrk="0" fontAlgn="base" hangingPunct="0">
        <a:lnSpc>
          <a:spcPct val="90000"/>
        </a:lnSpc>
        <a:spcBef>
          <a:spcPct val="0"/>
        </a:spcBef>
        <a:spcAft>
          <a:spcPct val="0"/>
        </a:spcAft>
        <a:defRPr sz="3600">
          <a:solidFill>
            <a:srgbClr val="35404A"/>
          </a:solidFill>
          <a:latin typeface="Euphemia" pitchFamily="34" charset="0"/>
        </a:defRPr>
      </a:lvl4pPr>
      <a:lvl5pPr algn="l" rtl="0" eaLnBrk="0" fontAlgn="base" hangingPunct="0">
        <a:lnSpc>
          <a:spcPct val="90000"/>
        </a:lnSpc>
        <a:spcBef>
          <a:spcPct val="0"/>
        </a:spcBef>
        <a:spcAft>
          <a:spcPct val="0"/>
        </a:spcAft>
        <a:defRPr sz="3600">
          <a:solidFill>
            <a:srgbClr val="35404A"/>
          </a:solidFill>
          <a:latin typeface="Euphemia" pitchFamily="34" charset="0"/>
        </a:defRPr>
      </a:lvl5pPr>
      <a:lvl6pPr marL="457200" algn="l" rtl="0" fontAlgn="base">
        <a:lnSpc>
          <a:spcPct val="90000"/>
        </a:lnSpc>
        <a:spcBef>
          <a:spcPct val="0"/>
        </a:spcBef>
        <a:spcAft>
          <a:spcPct val="0"/>
        </a:spcAft>
        <a:defRPr sz="3600">
          <a:solidFill>
            <a:srgbClr val="35404A"/>
          </a:solidFill>
          <a:latin typeface="Euphemia" pitchFamily="34" charset="0"/>
        </a:defRPr>
      </a:lvl6pPr>
      <a:lvl7pPr marL="914400" algn="l" rtl="0" fontAlgn="base">
        <a:lnSpc>
          <a:spcPct val="90000"/>
        </a:lnSpc>
        <a:spcBef>
          <a:spcPct val="0"/>
        </a:spcBef>
        <a:spcAft>
          <a:spcPct val="0"/>
        </a:spcAft>
        <a:defRPr sz="3600">
          <a:solidFill>
            <a:srgbClr val="35404A"/>
          </a:solidFill>
          <a:latin typeface="Euphemia" pitchFamily="34" charset="0"/>
        </a:defRPr>
      </a:lvl7pPr>
      <a:lvl8pPr marL="1371600" algn="l" rtl="0" fontAlgn="base">
        <a:lnSpc>
          <a:spcPct val="90000"/>
        </a:lnSpc>
        <a:spcBef>
          <a:spcPct val="0"/>
        </a:spcBef>
        <a:spcAft>
          <a:spcPct val="0"/>
        </a:spcAft>
        <a:defRPr sz="3600">
          <a:solidFill>
            <a:srgbClr val="35404A"/>
          </a:solidFill>
          <a:latin typeface="Euphemia" pitchFamily="34" charset="0"/>
        </a:defRPr>
      </a:lvl8pPr>
      <a:lvl9pPr marL="1828800" algn="l" rtl="0" fontAlgn="base">
        <a:lnSpc>
          <a:spcPct val="90000"/>
        </a:lnSpc>
        <a:spcBef>
          <a:spcPct val="0"/>
        </a:spcBef>
        <a:spcAft>
          <a:spcPct val="0"/>
        </a:spcAft>
        <a:defRPr sz="3600">
          <a:solidFill>
            <a:srgbClr val="35404A"/>
          </a:solidFill>
          <a:latin typeface="Euphemia" pitchFamily="34" charset="0"/>
        </a:defRPr>
      </a:lvl9pPr>
    </p:titleStyle>
    <p:bodyStyle>
      <a:lvl1pPr marL="246063" indent="-246063" algn="l" rtl="0" eaLnBrk="0" fontAlgn="base" hangingPunct="0">
        <a:lnSpc>
          <a:spcPct val="90000"/>
        </a:lnSpc>
        <a:spcBef>
          <a:spcPts val="1400"/>
        </a:spcBef>
        <a:spcAft>
          <a:spcPct val="0"/>
        </a:spcAft>
        <a:buFont typeface="Euphemia" pitchFamily="34" charset="0"/>
        <a:buChar char="›"/>
        <a:defRPr sz="2800" kern="1200">
          <a:solidFill>
            <a:schemeClr val="tx1"/>
          </a:solidFill>
          <a:latin typeface="+mn-lt"/>
          <a:ea typeface="+mn-ea"/>
          <a:cs typeface="+mn-cs"/>
        </a:defRPr>
      </a:lvl1pPr>
      <a:lvl2pPr marL="611188" indent="-246063" algn="l" rtl="0" eaLnBrk="0" fontAlgn="base" hangingPunct="0">
        <a:lnSpc>
          <a:spcPct val="90000"/>
        </a:lnSpc>
        <a:spcBef>
          <a:spcPts val="600"/>
        </a:spcBef>
        <a:spcAft>
          <a:spcPct val="0"/>
        </a:spcAft>
        <a:buFont typeface="Euphemia" pitchFamily="34" charset="0"/>
        <a:buChar char="–"/>
        <a:defRPr sz="2400" kern="1200">
          <a:solidFill>
            <a:schemeClr val="tx1"/>
          </a:solidFill>
          <a:latin typeface="+mn-lt"/>
          <a:ea typeface="+mn-ea"/>
          <a:cs typeface="+mn-cs"/>
        </a:defRPr>
      </a:lvl2pPr>
      <a:lvl3pPr marL="977900" indent="-246063" algn="l" rtl="0" eaLnBrk="0" fontAlgn="base" hangingPunct="0">
        <a:lnSpc>
          <a:spcPct val="90000"/>
        </a:lnSpc>
        <a:spcBef>
          <a:spcPts val="600"/>
        </a:spcBef>
        <a:spcAft>
          <a:spcPct val="0"/>
        </a:spcAft>
        <a:buFont typeface="Euphemia" pitchFamily="34" charset="0"/>
        <a:buChar char="›"/>
        <a:defRPr sz="2000" kern="1200">
          <a:solidFill>
            <a:schemeClr val="tx1"/>
          </a:solidFill>
          <a:latin typeface="+mn-lt"/>
          <a:ea typeface="+mn-ea"/>
          <a:cs typeface="+mn-cs"/>
        </a:defRPr>
      </a:lvl3pPr>
      <a:lvl4pPr marL="1343025" indent="-246063" algn="l" rtl="0" eaLnBrk="0" fontAlgn="base" hangingPunct="0">
        <a:lnSpc>
          <a:spcPct val="90000"/>
        </a:lnSpc>
        <a:spcBef>
          <a:spcPts val="600"/>
        </a:spcBef>
        <a:spcAft>
          <a:spcPct val="0"/>
        </a:spcAft>
        <a:buFont typeface="Arial" panose="020B0604020202020204" pitchFamily="34" charset="0"/>
        <a:buChar char="–"/>
        <a:defRPr sz="2000" kern="1200">
          <a:solidFill>
            <a:schemeClr val="tx1"/>
          </a:solidFill>
          <a:latin typeface="+mn-lt"/>
          <a:ea typeface="+mn-ea"/>
          <a:cs typeface="+mn-cs"/>
        </a:defRPr>
      </a:lvl4pPr>
      <a:lvl5pPr marL="1709738" indent="-246063" algn="l" rtl="0" eaLnBrk="0" fontAlgn="base" hangingPunct="0">
        <a:lnSpc>
          <a:spcPct val="90000"/>
        </a:lnSpc>
        <a:spcBef>
          <a:spcPts val="600"/>
        </a:spcBef>
        <a:spcAft>
          <a:spcPct val="0"/>
        </a:spcAft>
        <a:buFont typeface="Euphemia" pitchFamily="34" charset="0"/>
        <a:buChar char="›"/>
        <a:defRPr sz="20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wmf"/><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wmf"/></Relationships>
</file>

<file path=ppt/slides/_rels/slide1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jpeg"/></Relationships>
</file>

<file path=ppt/slides/_rels/slide13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notesSlide" Target="../notesSlides/notesSlide1.xml"/><Relationship Id="rId7" Type="http://schemas.openxmlformats.org/officeDocument/2006/relationships/image" Target="../media/image9.wmf"/><Relationship Id="rId12" Type="http://schemas.openxmlformats.org/officeDocument/2006/relationships/oleObject" Target="../embeddings/oleObject6.bin"/><Relationship Id="rId17" Type="http://schemas.openxmlformats.org/officeDocument/2006/relationships/image" Target="../media/image14.wmf"/><Relationship Id="rId2" Type="http://schemas.openxmlformats.org/officeDocument/2006/relationships/slideLayout" Target="../slideLayouts/slideLayout12.xml"/><Relationship Id="rId16" Type="http://schemas.openxmlformats.org/officeDocument/2006/relationships/oleObject" Target="../embeddings/oleObject8.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 Id="rId14" Type="http://schemas.openxmlformats.org/officeDocument/2006/relationships/oleObject" Target="../embeddings/oleObject7.bin"/></Relationships>
</file>

<file path=ppt/slides/_rels/slide1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5.wmf"/><Relationship Id="rId4" Type="http://schemas.openxmlformats.org/officeDocument/2006/relationships/oleObject" Target="../embeddings/oleObject9.bin"/><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9.wmf"/><Relationship Id="rId18" Type="http://schemas.openxmlformats.org/officeDocument/2006/relationships/oleObject" Target="../embeddings/oleObject19.bin"/><Relationship Id="rId3" Type="http://schemas.openxmlformats.org/officeDocument/2006/relationships/notesSlide" Target="../notesSlides/notesSlide3.xml"/><Relationship Id="rId21" Type="http://schemas.openxmlformats.org/officeDocument/2006/relationships/image" Target="../media/image25.wmf"/><Relationship Id="rId7" Type="http://schemas.openxmlformats.org/officeDocument/2006/relationships/image" Target="../media/image19.wmf"/><Relationship Id="rId12" Type="http://schemas.openxmlformats.org/officeDocument/2006/relationships/oleObject" Target="../embeddings/oleObject16.bin"/><Relationship Id="rId17" Type="http://schemas.openxmlformats.org/officeDocument/2006/relationships/image" Target="../media/image23.wmf"/><Relationship Id="rId2" Type="http://schemas.openxmlformats.org/officeDocument/2006/relationships/slideLayout" Target="../slideLayouts/slideLayout12.xml"/><Relationship Id="rId16" Type="http://schemas.openxmlformats.org/officeDocument/2006/relationships/oleObject" Target="../embeddings/oleObject18.bin"/><Relationship Id="rId20" Type="http://schemas.openxmlformats.org/officeDocument/2006/relationships/oleObject" Target="../embeddings/oleObject20.bin"/><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image" Target="../media/image22.wmf"/><Relationship Id="rId10" Type="http://schemas.openxmlformats.org/officeDocument/2006/relationships/oleObject" Target="../embeddings/oleObject15.bin"/><Relationship Id="rId19" Type="http://schemas.openxmlformats.org/officeDocument/2006/relationships/image" Target="../media/image24.wmf"/><Relationship Id="rId4" Type="http://schemas.openxmlformats.org/officeDocument/2006/relationships/oleObject" Target="../embeddings/oleObject12.bin"/><Relationship Id="rId9" Type="http://schemas.openxmlformats.org/officeDocument/2006/relationships/image" Target="../media/image20.wmf"/><Relationship Id="rId14" Type="http://schemas.openxmlformats.org/officeDocument/2006/relationships/oleObject" Target="../embeddings/oleObject17.bin"/></Relationships>
</file>

<file path=ppt/slides/_rels/slide1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2.bin"/><Relationship Id="rId5" Type="http://schemas.openxmlformats.org/officeDocument/2006/relationships/image" Target="../media/image26.wmf"/><Relationship Id="rId4" Type="http://schemas.openxmlformats.org/officeDocument/2006/relationships/oleObject" Target="../embeddings/oleObject21.bin"/></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2.wmf"/><Relationship Id="rId3" Type="http://schemas.openxmlformats.org/officeDocument/2006/relationships/notesSlide" Target="../notesSlides/notesSlide5.xml"/><Relationship Id="rId7" Type="http://schemas.openxmlformats.org/officeDocument/2006/relationships/image" Target="../media/image29.wmf"/><Relationship Id="rId12"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3.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30.wmf"/><Relationship Id="rId14" Type="http://schemas.openxmlformats.org/officeDocument/2006/relationships/oleObject" Target="../embeddings/oleObject28.bin"/></Relationships>
</file>

<file path=ppt/slides/_rels/slide2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9.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0.bin"/><Relationship Id="rId5" Type="http://schemas.openxmlformats.org/officeDocument/2006/relationships/image" Target="../media/image34.wmf"/><Relationship Id="rId4" Type="http://schemas.openxmlformats.org/officeDocument/2006/relationships/oleObject" Target="../embeddings/oleObject29.bin"/><Relationship Id="rId9" Type="http://schemas.openxmlformats.org/officeDocument/2006/relationships/image" Target="../media/image36.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1.wmf"/><Relationship Id="rId3" Type="http://schemas.openxmlformats.org/officeDocument/2006/relationships/notesSlide" Target="../notesSlides/notesSlide10.xml"/><Relationship Id="rId7" Type="http://schemas.openxmlformats.org/officeDocument/2006/relationships/image" Target="../media/image38.wmf"/><Relationship Id="rId12"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3.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9.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11.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8.bin"/><Relationship Id="rId5" Type="http://schemas.openxmlformats.org/officeDocument/2006/relationships/image" Target="../media/image42.wmf"/><Relationship Id="rId4" Type="http://schemas.openxmlformats.org/officeDocument/2006/relationships/oleObject" Target="../embeddings/oleObject37.bin"/><Relationship Id="rId9" Type="http://schemas.openxmlformats.org/officeDocument/2006/relationships/image" Target="../media/image44.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2.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1.bin"/><Relationship Id="rId5" Type="http://schemas.openxmlformats.org/officeDocument/2006/relationships/image" Target="../media/image45.wmf"/><Relationship Id="rId4" Type="http://schemas.openxmlformats.org/officeDocument/2006/relationships/oleObject" Target="../embeddings/oleObject40.bin"/><Relationship Id="rId9" Type="http://schemas.openxmlformats.org/officeDocument/2006/relationships/image" Target="../media/image47.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13.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4.bin"/><Relationship Id="rId5" Type="http://schemas.openxmlformats.org/officeDocument/2006/relationships/image" Target="../media/image48.wmf"/><Relationship Id="rId4" Type="http://schemas.openxmlformats.org/officeDocument/2006/relationships/oleObject" Target="../embeddings/oleObject43.bin"/><Relationship Id="rId9" Type="http://schemas.openxmlformats.org/officeDocument/2006/relationships/image" Target="../media/image50.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55.wmf"/><Relationship Id="rId3" Type="http://schemas.openxmlformats.org/officeDocument/2006/relationships/notesSlide" Target="../notesSlides/notesSlide14.xml"/><Relationship Id="rId7" Type="http://schemas.openxmlformats.org/officeDocument/2006/relationships/image" Target="../media/image52.wmf"/><Relationship Id="rId12"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7.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53.wmf"/><Relationship Id="rId14" Type="http://schemas.openxmlformats.org/officeDocument/2006/relationships/oleObject" Target="../embeddings/oleObject51.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oleObject" Target="../embeddings/oleObject52.bin"/><Relationship Id="rId7"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53.bin"/><Relationship Id="rId5" Type="http://schemas.openxmlformats.org/officeDocument/2006/relationships/image" Target="../media/image63.jpeg"/><Relationship Id="rId4" Type="http://schemas.openxmlformats.org/officeDocument/2006/relationships/image" Target="../media/image60.wmf"/><Relationship Id="rId9" Type="http://schemas.openxmlformats.org/officeDocument/2006/relationships/image" Target="../media/image62.wmf"/></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5.wmf"/><Relationship Id="rId5" Type="http://schemas.openxmlformats.org/officeDocument/2006/relationships/oleObject" Target="../embeddings/oleObject56.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5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72.jpeg"/><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60.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0.wmf"/></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ctrTitle"/>
          </p:nvPr>
        </p:nvSpPr>
        <p:spPr>
          <a:xfrm>
            <a:off x="2360613" y="609600"/>
            <a:ext cx="8329612" cy="2679700"/>
          </a:xfrm>
        </p:spPr>
        <p:txBody>
          <a:bodyPr/>
          <a:lstStyle/>
          <a:p>
            <a:pPr eaLnBrk="1" hangingPunct="1"/>
            <a:r>
              <a:rPr lang="en-US" altLang="en-US" b="1" smtClean="0">
                <a:solidFill>
                  <a:srgbClr val="FF0000"/>
                </a:solidFill>
              </a:rPr>
              <a:t>Classical Mechanics </a:t>
            </a:r>
            <a:br>
              <a:rPr lang="en-US" altLang="en-US" b="1" smtClean="0">
                <a:solidFill>
                  <a:srgbClr val="FF0000"/>
                </a:solidFill>
              </a:rPr>
            </a:br>
            <a:r>
              <a:rPr lang="en-US" altLang="en-US" b="1" smtClean="0"/>
              <a:t>(MP-301)</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979613" y="152400"/>
            <a:ext cx="9294812" cy="858838"/>
          </a:xfrm>
        </p:spPr>
        <p:txBody>
          <a:bodyPr/>
          <a:lstStyle/>
          <a:p>
            <a:pPr eaLnBrk="1" hangingPunct="1"/>
            <a:r>
              <a:rPr lang="en-US" altLang="en-US" sz="6000" b="1" smtClean="0">
                <a:solidFill>
                  <a:srgbClr val="FF0000"/>
                </a:solidFill>
                <a:sym typeface="Times New Roman" panose="02020603050405020304" pitchFamily="18" charset="0"/>
              </a:rPr>
              <a:t>Mechanics </a:t>
            </a:r>
            <a:endParaRPr lang="en-US" altLang="en-US" sz="6000" smtClean="0">
              <a:solidFill>
                <a:srgbClr val="FF0000"/>
              </a:solidFill>
              <a:sym typeface="Times New Roman" panose="02020603050405020304" pitchFamily="18" charset="0"/>
            </a:endParaRPr>
          </a:p>
        </p:txBody>
      </p:sp>
      <p:sp>
        <p:nvSpPr>
          <p:cNvPr id="37891" name="Rectangle 3"/>
          <p:cNvSpPr>
            <a:spLocks noGrp="1" noChangeArrowheads="1"/>
          </p:cNvSpPr>
          <p:nvPr>
            <p:ph type="body" idx="1"/>
          </p:nvPr>
        </p:nvSpPr>
        <p:spPr>
          <a:xfrm>
            <a:off x="1522413" y="1600200"/>
            <a:ext cx="9753600" cy="4171950"/>
          </a:xfrm>
        </p:spPr>
        <p:txBody>
          <a:bodyPr/>
          <a:lstStyle/>
          <a:p>
            <a:pPr algn="just" eaLnBrk="1" hangingPunct="1"/>
            <a:r>
              <a:rPr lang="en-US" altLang="en-US" sz="4400" smtClean="0">
                <a:sym typeface="Times New Roman" panose="02020603050405020304" pitchFamily="18" charset="0"/>
              </a:rPr>
              <a:t>The science of </a:t>
            </a:r>
            <a:r>
              <a:rPr lang="en-US" altLang="en-US" sz="4400" b="1" i="1" u="sng" smtClean="0">
                <a:solidFill>
                  <a:srgbClr val="FF3300"/>
                </a:solidFill>
                <a:sym typeface="Times New Roman" panose="02020603050405020304" pitchFamily="18" charset="0"/>
              </a:rPr>
              <a:t>HOW </a:t>
            </a:r>
            <a:r>
              <a:rPr lang="en-US" altLang="en-US" sz="4400" smtClean="0">
                <a:sym typeface="Times New Roman" panose="02020603050405020304" pitchFamily="18" charset="0"/>
              </a:rPr>
              <a:t>objects move (behave) under </a:t>
            </a:r>
            <a:r>
              <a:rPr lang="en-US" altLang="en-US" sz="4400" b="1" i="1" u="sng" smtClean="0">
                <a:solidFill>
                  <a:srgbClr val="008000"/>
                </a:solidFill>
                <a:sym typeface="Times New Roman" panose="02020603050405020304" pitchFamily="18" charset="0"/>
              </a:rPr>
              <a:t>given forces</a:t>
            </a:r>
            <a:r>
              <a:rPr lang="en-US" altLang="en-US" sz="4400" smtClean="0">
                <a:solidFill>
                  <a:srgbClr val="008000"/>
                </a:solidFill>
                <a:sym typeface="Times New Roman" panose="02020603050405020304" pitchFamily="18" charset="0"/>
              </a:rPr>
              <a:t>.</a:t>
            </a:r>
            <a:r>
              <a:rPr lang="en-US" altLang="en-US" sz="4400" smtClean="0">
                <a:sym typeface="Times New Roman" panose="02020603050405020304" pitchFamily="18" charset="0"/>
              </a:rPr>
              <a:t> </a:t>
            </a:r>
          </a:p>
          <a:p>
            <a:pPr algn="just" eaLnBrk="1" hangingPunct="1"/>
            <a:r>
              <a:rPr lang="en-US" altLang="en-US" sz="4400" smtClean="0">
                <a:sym typeface="Times New Roman" panose="02020603050405020304" pitchFamily="18" charset="0"/>
              </a:rPr>
              <a:t>(Usually) Does not deal with the </a:t>
            </a:r>
            <a:r>
              <a:rPr lang="en-US" altLang="en-US" sz="4400" b="1" i="1" u="sng" smtClean="0">
                <a:solidFill>
                  <a:schemeClr val="accent2"/>
                </a:solidFill>
                <a:sym typeface="Times New Roman" panose="02020603050405020304" pitchFamily="18" charset="0"/>
              </a:rPr>
              <a:t>sources</a:t>
            </a:r>
            <a:r>
              <a:rPr lang="en-US" altLang="en-US" sz="4400" b="1" i="1" smtClean="0">
                <a:sym typeface="Times New Roman" panose="02020603050405020304" pitchFamily="18" charset="0"/>
              </a:rPr>
              <a:t> </a:t>
            </a:r>
            <a:r>
              <a:rPr lang="en-US" altLang="en-US" sz="4400" smtClean="0">
                <a:sym typeface="Times New Roman" panose="02020603050405020304" pitchFamily="18" charset="0"/>
              </a:rPr>
              <a:t>of forces. Answers the question: “Given the forces, how do objects move”? </a:t>
            </a:r>
          </a:p>
        </p:txBody>
      </p:sp>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type="body" idx="1"/>
          </p:nvPr>
        </p:nvSpPr>
        <p:spPr>
          <a:xfrm>
            <a:off x="1446213" y="533400"/>
            <a:ext cx="10331450" cy="5943600"/>
          </a:xfrm>
        </p:spPr>
        <p:txBody>
          <a:bodyPr/>
          <a:lstStyle/>
          <a:p>
            <a:pPr eaLnBrk="1" hangingPunct="1">
              <a:buFontTx/>
              <a:buNone/>
            </a:pPr>
            <a:r>
              <a:rPr lang="en-US" altLang="en-US" sz="3600" b="1" smtClean="0">
                <a:sym typeface="Times New Roman" panose="02020603050405020304" pitchFamily="18" charset="0"/>
              </a:rPr>
              <a:t>	 </a:t>
            </a:r>
            <a:r>
              <a:rPr lang="el-GR" altLang="en-US" sz="3600" b="1" smtClean="0">
                <a:cs typeface="Times New Roman" panose="02020603050405020304" pitchFamily="18" charset="0"/>
                <a:sym typeface="Times New Roman" panose="02020603050405020304" pitchFamily="18" charset="0"/>
              </a:rPr>
              <a:t>δ</a:t>
            </a:r>
            <a:r>
              <a:rPr lang="en-US" altLang="en-US" sz="3600" b="1" smtClean="0">
                <a:sym typeface="Times New Roman" panose="02020603050405020304" pitchFamily="18" charset="0"/>
              </a:rPr>
              <a:t>W</a:t>
            </a:r>
            <a:r>
              <a:rPr lang="en-US" altLang="en-US" sz="3600" b="1" baseline="-25000" smtClean="0">
                <a:sym typeface="Times New Roman" panose="02020603050405020304" pitchFamily="18" charset="0"/>
              </a:rPr>
              <a:t> </a:t>
            </a:r>
            <a:r>
              <a:rPr lang="en-US" altLang="en-US" sz="3600" b="1" smtClean="0">
                <a:sym typeface="Times New Roman" panose="02020603050405020304" pitchFamily="18" charset="0"/>
              </a:rPr>
              <a:t> = </a:t>
            </a:r>
            <a:r>
              <a:rPr lang="en-US" altLang="en-US" sz="3600" b="1" smtClean="0">
                <a:sym typeface="Symbol" panose="05050102010706020507" pitchFamily="18" charset="2"/>
              </a:rPr>
              <a:t> </a:t>
            </a:r>
            <a:r>
              <a:rPr lang="en-US" altLang="en-US" sz="3600" b="1" smtClean="0">
                <a:cs typeface="Times New Roman" panose="02020603050405020304" pitchFamily="18" charset="0"/>
                <a:sym typeface="Symbol" panose="05050102010706020507" pitchFamily="18" charset="2"/>
              </a:rPr>
              <a:t>∑</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[F</a:t>
            </a:r>
            <a:r>
              <a:rPr lang="en-US" altLang="en-US" sz="3600" b="1" baseline="-25000" smtClean="0">
                <a:sym typeface="Times New Roman" panose="02020603050405020304" pitchFamily="18" charset="0"/>
              </a:rPr>
              <a:t>i</a:t>
            </a:r>
            <a:r>
              <a:rPr lang="en-US" altLang="en-US" sz="3600" b="1" baseline="30000" smtClean="0">
                <a:sym typeface="Times New Roman" panose="02020603050405020304" pitchFamily="18" charset="0"/>
              </a:rPr>
              <a:t> </a:t>
            </a:r>
            <a:r>
              <a:rPr lang="en-US" altLang="en-US" sz="3600" smtClean="0">
                <a:sym typeface="Symbol" panose="05050102010706020507" pitchFamily="18" charset="2"/>
              </a:rPr>
              <a:t> </a:t>
            </a:r>
            <a:r>
              <a:rPr lang="en-US" altLang="en-US" sz="3600" b="1" smtClean="0">
                <a:sym typeface="Times New Roman" panose="02020603050405020304" pitchFamily="18" charset="0"/>
              </a:rPr>
              <a:t>- (dp</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/dt)]</a:t>
            </a:r>
            <a:r>
              <a:rPr lang="en-US" altLang="en-US" sz="3600" b="1" smtClean="0">
                <a:sym typeface="Symbol" panose="05050102010706020507" pitchFamily="18" charset="2"/>
              </a:rPr>
              <a:t></a:t>
            </a:r>
            <a:r>
              <a:rPr lang="el-GR" altLang="en-US" sz="3600" b="1" smtClean="0">
                <a:cs typeface="Times New Roman" panose="02020603050405020304" pitchFamily="18" charset="0"/>
                <a:sym typeface="Times New Roman" panose="02020603050405020304" pitchFamily="18" charset="0"/>
              </a:rPr>
              <a:t>δ</a:t>
            </a:r>
            <a:r>
              <a:rPr lang="en-US" altLang="en-US" sz="3600" b="1" smtClean="0">
                <a:sym typeface="Times New Roman" panose="02020603050405020304" pitchFamily="18" charset="0"/>
              </a:rPr>
              <a:t>r</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 = 0</a:t>
            </a:r>
            <a:r>
              <a:rPr lang="en-US" altLang="en-US" b="1" smtClean="0">
                <a:sym typeface="Times New Roman" panose="02020603050405020304" pitchFamily="18" charset="0"/>
              </a:rPr>
              <a:t>          </a:t>
            </a:r>
            <a:r>
              <a:rPr lang="en-US" altLang="en-US" sz="3600" b="1" smtClean="0">
                <a:sym typeface="Times New Roman" panose="02020603050405020304" pitchFamily="18" charset="0"/>
              </a:rPr>
              <a:t>(2)        </a:t>
            </a:r>
            <a:endParaRPr lang="en-US" altLang="en-US" sz="3600" smtClean="0">
              <a:sym typeface="Symbol" panose="05050102010706020507" pitchFamily="18" charset="2"/>
            </a:endParaRPr>
          </a:p>
          <a:p>
            <a:pPr eaLnBrk="1" hangingPunct="1"/>
            <a:endParaRPr lang="en-US" altLang="en-US" smtClean="0">
              <a:sym typeface="Symbol" panose="05050102010706020507" pitchFamily="18" charset="2"/>
            </a:endParaRPr>
          </a:p>
          <a:p>
            <a:pPr eaLnBrk="1" hangingPunct="1"/>
            <a:r>
              <a:rPr lang="en-US" altLang="en-US" smtClean="0">
                <a:sym typeface="Symbol" panose="05050102010706020507" pitchFamily="18" charset="2"/>
              </a:rPr>
              <a:t>Much </a:t>
            </a:r>
            <a:r>
              <a:rPr lang="en-US" altLang="en-US" b="1" smtClean="0">
                <a:solidFill>
                  <a:srgbClr val="0000FF"/>
                </a:solidFill>
                <a:sym typeface="Symbol" panose="05050102010706020507" pitchFamily="18" charset="2"/>
              </a:rPr>
              <a:t>manipulation </a:t>
            </a:r>
            <a:r>
              <a:rPr lang="en-US" altLang="en-US" smtClean="0">
                <a:sym typeface="Symbol" panose="05050102010706020507" pitchFamily="18" charset="2"/>
              </a:rPr>
              <a:t>follows! Only highlights here!</a:t>
            </a:r>
          </a:p>
          <a:p>
            <a:pPr eaLnBrk="1" hangingPunct="1"/>
            <a:r>
              <a:rPr lang="en-US" altLang="en-US" smtClean="0">
                <a:sym typeface="Symbol" panose="05050102010706020507" pitchFamily="18" charset="2"/>
              </a:rPr>
              <a:t>Transformation eqtns:</a:t>
            </a:r>
          </a:p>
          <a:p>
            <a:pPr eaLnBrk="1" hangingPunct="1">
              <a:buFontTx/>
              <a:buNone/>
            </a:pPr>
            <a:r>
              <a:rPr lang="en-US" altLang="en-US" b="1" smtClean="0">
                <a:sym typeface="Times New Roman" panose="02020603050405020304" pitchFamily="18" charset="0"/>
              </a:rPr>
              <a:t>		r</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 = 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2</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3</a:t>
            </a:r>
            <a:r>
              <a:rPr lang="en-US" altLang="en-US" b="1" smtClean="0">
                <a:sym typeface="Times New Roman" panose="02020603050405020304" pitchFamily="18" charset="0"/>
              </a:rPr>
              <a:t>,.,t)         (i = 1,2,3,…n)</a:t>
            </a:r>
          </a:p>
          <a:p>
            <a:pPr eaLnBrk="1" hangingPunct="1"/>
            <a:r>
              <a:rPr lang="en-US" altLang="en-US" smtClean="0">
                <a:sym typeface="Times New Roman" panose="02020603050405020304" pitchFamily="18" charset="0"/>
              </a:rPr>
              <a:t>Chain rule of differentiation (velocities):</a:t>
            </a:r>
          </a:p>
          <a:p>
            <a:pPr eaLnBrk="1" hangingPunct="1">
              <a:buFontTx/>
              <a:buNone/>
            </a:pPr>
            <a:r>
              <a:rPr lang="en-US" altLang="en-US" b="1" smtClean="0">
                <a:sym typeface="Times New Roman" panose="02020603050405020304" pitchFamily="18" charset="0"/>
              </a:rPr>
              <a:t>	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(dr</a:t>
            </a:r>
            <a:r>
              <a:rPr lang="en-US" altLang="en-US" b="1" baseline="-25000" smtClean="0">
                <a:sym typeface="Symbol" panose="05050102010706020507" pitchFamily="18" charset="2"/>
              </a:rPr>
              <a:t>i</a:t>
            </a:r>
            <a:r>
              <a:rPr lang="en-US" altLang="en-US" b="1" smtClean="0">
                <a:sym typeface="Symbol" panose="05050102010706020507" pitchFamily="18" charset="2"/>
              </a:rPr>
              <a:t>/dt) =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k</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k</a:t>
            </a:r>
            <a:r>
              <a:rPr lang="en-US" altLang="en-US" b="1" smtClean="0">
                <a:sym typeface="Times New Roman" panose="02020603050405020304" pitchFamily="18" charset="0"/>
              </a:rPr>
              <a:t>)(dq</a:t>
            </a:r>
            <a:r>
              <a:rPr lang="en-US" altLang="en-US" b="1" baseline="-25000" smtClean="0">
                <a:sym typeface="Times New Roman" panose="02020603050405020304" pitchFamily="18" charset="0"/>
              </a:rPr>
              <a:t>k</a:t>
            </a:r>
            <a:r>
              <a:rPr lang="en-US" altLang="en-US" b="1" smtClean="0">
                <a:sym typeface="Times New Roman" panose="02020603050405020304" pitchFamily="18" charset="0"/>
              </a:rPr>
              <a:t>/dt) + (</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t)     (a)</a:t>
            </a:r>
          </a:p>
          <a:p>
            <a:pPr eaLnBrk="1" hangingPunct="1"/>
            <a:r>
              <a:rPr lang="en-US" altLang="en-US" smtClean="0">
                <a:sym typeface="Times New Roman" panose="02020603050405020304" pitchFamily="18" charset="0"/>
              </a:rPr>
              <a:t>Virtual displacements </a:t>
            </a:r>
            <a:r>
              <a:rPr lang="el-GR" altLang="en-US"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are connected to virtual</a:t>
            </a:r>
          </a:p>
          <a:p>
            <a:pPr eaLnBrk="1" hangingPunct="1">
              <a:buFontTx/>
              <a:buNone/>
            </a:pPr>
            <a:r>
              <a:rPr lang="en-US" altLang="en-US" smtClean="0">
                <a:sym typeface="Times New Roman" panose="02020603050405020304" pitchFamily="18" charset="0"/>
              </a:rPr>
              <a:t>	displacements </a:t>
            </a:r>
            <a:r>
              <a:rPr lang="el-GR" altLang="en-US"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smtClean="0">
                <a:sym typeface="Times New Roman" panose="02020603050405020304" pitchFamily="18" charset="0"/>
              </a:rPr>
              <a:t>: 	 </a:t>
            </a:r>
            <a:r>
              <a:rPr lang="el-GR" altLang="en-US"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 </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r>
              <a:rPr lang="el-GR" altLang="en-US"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smtClean="0">
                <a:sym typeface="Times New Roman" panose="02020603050405020304" pitchFamily="18" charset="0"/>
              </a:rPr>
              <a:t>      </a:t>
            </a:r>
            <a:r>
              <a:rPr lang="en-US" altLang="en-US" b="1" smtClean="0">
                <a:sym typeface="Times New Roman" panose="02020603050405020304" pitchFamily="18" charset="0"/>
              </a:rPr>
              <a:t>(b)</a:t>
            </a:r>
          </a:p>
        </p:txBody>
      </p:sp>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217613" y="0"/>
            <a:ext cx="10360025" cy="838200"/>
          </a:xfrm>
        </p:spPr>
        <p:txBody>
          <a:bodyPr/>
          <a:lstStyle/>
          <a:p>
            <a:pPr eaLnBrk="1" hangingPunct="1"/>
            <a:r>
              <a:rPr lang="en-US" altLang="en-US" b="1" smtClean="0">
                <a:solidFill>
                  <a:srgbClr val="0000FF"/>
                </a:solidFill>
                <a:sym typeface="Times New Roman" panose="02020603050405020304" pitchFamily="18" charset="0"/>
              </a:rPr>
              <a:t>Generalized Forces </a:t>
            </a:r>
          </a:p>
        </p:txBody>
      </p:sp>
      <p:sp>
        <p:nvSpPr>
          <p:cNvPr id="355331" name="Rectangle 3"/>
          <p:cNvSpPr>
            <a:spLocks noGrp="1" noChangeArrowheads="1"/>
          </p:cNvSpPr>
          <p:nvPr>
            <p:ph type="body" idx="1"/>
          </p:nvPr>
        </p:nvSpPr>
        <p:spPr>
          <a:xfrm>
            <a:off x="1370013" y="990600"/>
            <a:ext cx="10585450" cy="5162550"/>
          </a:xfrm>
        </p:spPr>
        <p:txBody>
          <a:bodyPr rtlCol="0">
            <a:normAutofit lnSpcReduction="10000"/>
          </a:bodyPr>
          <a:lstStyle/>
          <a:p>
            <a:pPr marL="246888" indent="-246888" eaLnBrk="1" fontAlgn="auto" hangingPunct="1">
              <a:spcAft>
                <a:spcPts val="0"/>
              </a:spcAft>
              <a:defRPr/>
            </a:pPr>
            <a:r>
              <a:rPr lang="en-US" dirty="0">
                <a:sym typeface="Times New Roman" pitchFamily="18" charset="0"/>
              </a:rPr>
              <a:t>1</a:t>
            </a:r>
            <a:r>
              <a:rPr lang="en-US" baseline="30000" dirty="0">
                <a:sym typeface="Times New Roman" pitchFamily="18" charset="0"/>
              </a:rPr>
              <a:t>st</a:t>
            </a:r>
            <a:r>
              <a:rPr lang="en-US" dirty="0">
                <a:sym typeface="Times New Roman" pitchFamily="18" charset="0"/>
              </a:rPr>
              <a:t> term of </a:t>
            </a:r>
            <a:r>
              <a:rPr lang="en-US" b="1" dirty="0">
                <a:sym typeface="Times New Roman" pitchFamily="18" charset="0"/>
              </a:rPr>
              <a:t>(2) </a:t>
            </a:r>
            <a:r>
              <a:rPr lang="en-US" dirty="0">
                <a:sym typeface="Times New Roman" pitchFamily="18" charset="0"/>
              </a:rPr>
              <a:t>(Combined with </a:t>
            </a:r>
            <a:r>
              <a:rPr lang="en-US" b="1" dirty="0">
                <a:sym typeface="Times New Roman" pitchFamily="18" charset="0"/>
              </a:rPr>
              <a:t>(b)</a:t>
            </a:r>
            <a:r>
              <a:rPr lang="en-US" dirty="0">
                <a:sym typeface="Times New Roman" pitchFamily="18" charset="0"/>
              </a:rPr>
              <a:t>):	</a:t>
            </a:r>
          </a:p>
          <a:p>
            <a:pPr marL="246888" indent="-246888" eaLnBrk="1" fontAlgn="auto" hangingPunct="1">
              <a:spcAft>
                <a:spcPts val="0"/>
              </a:spcAft>
              <a:buFontTx/>
              <a:buNone/>
              <a:defRPr/>
            </a:pPr>
            <a:r>
              <a:rPr lang="en-US" dirty="0">
                <a:sym typeface="Times New Roman" pitchFamily="18" charset="0"/>
              </a:rPr>
              <a:t>	 </a:t>
            </a:r>
            <a:r>
              <a:rPr lang="en-US" dirty="0">
                <a:cs typeface="Times New Roman" pitchFamily="18" charset="0"/>
                <a:sym typeface="Times New Roman" pitchFamily="18" charset="0"/>
              </a:rPr>
              <a:t>∑</a:t>
            </a:r>
            <a:r>
              <a:rPr lang="en-US" b="1" baseline="-25000" dirty="0" err="1">
                <a:sym typeface="Times New Roman" pitchFamily="18" charset="0"/>
              </a:rPr>
              <a:t>i</a:t>
            </a:r>
            <a:r>
              <a:rPr lang="en-US" b="1" baseline="-25000" dirty="0">
                <a:sym typeface="Times New Roman" pitchFamily="18" charset="0"/>
              </a:rPr>
              <a:t>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 </a:t>
            </a:r>
            <a:r>
              <a:rPr lang="en-US" b="1" dirty="0">
                <a:sym typeface="Symbol" pitchFamily="18" charset="2"/>
              </a:rPr>
              <a:t></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 </a:t>
            </a:r>
            <a:r>
              <a:rPr lang="en-US" dirty="0">
                <a:cs typeface="Times New Roman" pitchFamily="18" charset="0"/>
                <a:sym typeface="Times New Roman" pitchFamily="18" charset="0"/>
              </a:rPr>
              <a:t>∑</a:t>
            </a:r>
            <a:r>
              <a:rPr lang="en-US" b="1" baseline="-25000" dirty="0" err="1">
                <a:sym typeface="Times New Roman" pitchFamily="18" charset="0"/>
              </a:rPr>
              <a:t>i,j</a:t>
            </a:r>
            <a:r>
              <a:rPr lang="en-US" b="1" baseline="-25000" dirty="0">
                <a:sym typeface="Times New Roman" pitchFamily="18" charset="0"/>
              </a:rPr>
              <a:t>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 </a:t>
            </a:r>
            <a:r>
              <a:rPr lang="en-US" b="1" dirty="0">
                <a:sym typeface="Symbol" pitchFamily="18" charset="2"/>
              </a:rPr>
              <a:t></a:t>
            </a:r>
            <a:r>
              <a:rPr lang="en-US" b="1" dirty="0">
                <a:sym typeface="Times New Roman" pitchFamily="18" charset="0"/>
              </a:rPr>
              <a:t>(</a:t>
            </a:r>
            <a:r>
              <a:rPr lang="el-GR" b="1" dirty="0">
                <a:cs typeface="Times New Roman" pitchFamily="18" charset="0"/>
                <a:sym typeface="Symbol" pitchFamily="18" charset="2"/>
              </a:rPr>
              <a:t></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a:t>
            </a:r>
            <a:r>
              <a:rPr lang="el-GR" b="1" dirty="0">
                <a:cs typeface="Times New Roman" pitchFamily="18" charset="0"/>
                <a:sym typeface="Symbol" pitchFamily="18" charset="2"/>
              </a:rPr>
              <a:t></a:t>
            </a:r>
            <a:r>
              <a:rPr lang="en-US" b="1" dirty="0" err="1">
                <a:sym typeface="Times New Roman" pitchFamily="18" charset="0"/>
              </a:rPr>
              <a:t>q</a:t>
            </a:r>
            <a:r>
              <a:rPr lang="en-US" b="1" baseline="-25000" dirty="0" err="1">
                <a:sym typeface="Times New Roman" pitchFamily="18" charset="0"/>
              </a:rPr>
              <a:t>j</a:t>
            </a:r>
            <a:r>
              <a:rPr lang="en-US" b="1" dirty="0">
                <a:sym typeface="Times New Roman" pitchFamily="18" charset="0"/>
              </a:rPr>
              <a:t>)</a:t>
            </a:r>
            <a:r>
              <a:rPr lang="el-GR" b="1" dirty="0">
                <a:cs typeface="Times New Roman" pitchFamily="18" charset="0"/>
                <a:sym typeface="Symbol" pitchFamily="18" charset="2"/>
              </a:rPr>
              <a:t>δ</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a:t>
            </a:r>
            <a:r>
              <a:rPr lang="en-US" dirty="0">
                <a:sym typeface="Symbol" pitchFamily="18" charset="2"/>
              </a:rPr>
              <a:t> </a:t>
            </a:r>
            <a:r>
              <a:rPr lang="en-US" dirty="0">
                <a:cs typeface="Times New Roman" pitchFamily="18" charset="0"/>
                <a:sym typeface="Times New Roman" pitchFamily="18" charset="0"/>
              </a:rPr>
              <a:t>∑</a:t>
            </a:r>
            <a:r>
              <a:rPr lang="en-US" b="1" baseline="-25000" dirty="0" err="1">
                <a:sym typeface="Times New Roman" pitchFamily="18" charset="0"/>
              </a:rPr>
              <a:t>j</a:t>
            </a:r>
            <a:r>
              <a:rPr lang="en-US" b="1" dirty="0" err="1">
                <a:sym typeface="Times New Roman" pitchFamily="18" charset="0"/>
              </a:rPr>
              <a:t>Q</a:t>
            </a:r>
            <a:r>
              <a:rPr lang="en-US" b="1" baseline="-25000" dirty="0" err="1">
                <a:sym typeface="Times New Roman" pitchFamily="18" charset="0"/>
              </a:rPr>
              <a:t>j</a:t>
            </a:r>
            <a:r>
              <a:rPr lang="el-GR" b="1" dirty="0">
                <a:cs typeface="Times New Roman" pitchFamily="18" charset="0"/>
                <a:sym typeface="Symbol" pitchFamily="18" charset="2"/>
              </a:rPr>
              <a:t>δ</a:t>
            </a:r>
            <a:r>
              <a:rPr lang="en-US" b="1" dirty="0" err="1">
                <a:sym typeface="Times New Roman" pitchFamily="18" charset="0"/>
              </a:rPr>
              <a:t>q</a:t>
            </a:r>
            <a:r>
              <a:rPr lang="en-US" b="1" baseline="-25000" dirty="0" err="1">
                <a:sym typeface="Times New Roman" pitchFamily="18" charset="0"/>
              </a:rPr>
              <a:t>j</a:t>
            </a:r>
            <a:r>
              <a:rPr lang="en-US" b="1" baseline="-25000" dirty="0">
                <a:sym typeface="Times New Roman" pitchFamily="18" charset="0"/>
              </a:rPr>
              <a:t>        </a:t>
            </a:r>
            <a:r>
              <a:rPr lang="en-US" b="1" dirty="0">
                <a:sym typeface="Times New Roman" pitchFamily="18" charset="0"/>
              </a:rPr>
              <a:t>(c)</a:t>
            </a:r>
          </a:p>
          <a:p>
            <a:pPr marL="246888" indent="-246888" eaLnBrk="1" fontAlgn="auto" hangingPunct="1">
              <a:lnSpc>
                <a:spcPct val="200000"/>
              </a:lnSpc>
              <a:spcAft>
                <a:spcPts val="0"/>
              </a:spcAft>
              <a:buFontTx/>
              <a:buNone/>
              <a:defRPr/>
            </a:pPr>
            <a:r>
              <a:rPr lang="en-US" dirty="0">
                <a:sym typeface="Times New Roman" pitchFamily="18" charset="0"/>
              </a:rPr>
              <a:t>	Define </a:t>
            </a:r>
            <a:r>
              <a:rPr lang="en-US" b="1" i="1" dirty="0">
                <a:solidFill>
                  <a:srgbClr val="FF0000"/>
                </a:solidFill>
                <a:sym typeface="Times New Roman" pitchFamily="18" charset="0"/>
              </a:rPr>
              <a:t>Generalized Force</a:t>
            </a:r>
            <a:r>
              <a:rPr lang="en-US" dirty="0">
                <a:sym typeface="Times New Roman" pitchFamily="18" charset="0"/>
              </a:rPr>
              <a:t> (corresponding to Generalized Coordinate </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a:t>
            </a:r>
            <a:r>
              <a:rPr lang="en-US" b="1" dirty="0" err="1">
                <a:sym typeface="Times New Roman" pitchFamily="18" charset="0"/>
              </a:rPr>
              <a:t>Q</a:t>
            </a:r>
            <a:r>
              <a:rPr lang="en-US" b="1" baseline="-25000" dirty="0" err="1">
                <a:sym typeface="Times New Roman" pitchFamily="18" charset="0"/>
              </a:rPr>
              <a:t>j</a:t>
            </a:r>
            <a:r>
              <a:rPr lang="en-US" b="1" baseline="30000" dirty="0">
                <a:sym typeface="Times New Roman" pitchFamily="18" charset="0"/>
              </a:rPr>
              <a:t> </a:t>
            </a:r>
            <a:r>
              <a:rPr lang="en-US" dirty="0">
                <a:sym typeface="Symbol" pitchFamily="18" charset="2"/>
              </a:rPr>
              <a:t> </a:t>
            </a:r>
            <a:r>
              <a:rPr lang="en-US"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F</a:t>
            </a:r>
            <a:r>
              <a:rPr lang="en-US" b="1" baseline="-25000" dirty="0" err="1">
                <a:sym typeface="Times New Roman" pitchFamily="18" charset="0"/>
              </a:rPr>
              <a:t>i</a:t>
            </a:r>
            <a:r>
              <a:rPr lang="en-US" b="1" dirty="0">
                <a:sym typeface="Symbol" pitchFamily="18" charset="2"/>
              </a:rPr>
              <a:t></a:t>
            </a:r>
            <a:r>
              <a:rPr lang="en-US" b="1" dirty="0">
                <a:sym typeface="Times New Roman" pitchFamily="18" charset="0"/>
              </a:rPr>
              <a:t>(</a:t>
            </a:r>
            <a:r>
              <a:rPr lang="el-GR" b="1" dirty="0">
                <a:cs typeface="Times New Roman" pitchFamily="18" charset="0"/>
                <a:sym typeface="Symbol" pitchFamily="18" charset="2"/>
              </a:rPr>
              <a:t></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a:t>
            </a:r>
            <a:r>
              <a:rPr lang="el-GR" b="1" dirty="0">
                <a:cs typeface="Times New Roman" pitchFamily="18" charset="0"/>
                <a:sym typeface="Symbol" pitchFamily="18" charset="2"/>
              </a:rPr>
              <a:t></a:t>
            </a:r>
            <a:r>
              <a:rPr lang="en-US" b="1" dirty="0" err="1">
                <a:sym typeface="Times New Roman" pitchFamily="18" charset="0"/>
              </a:rPr>
              <a:t>q</a:t>
            </a:r>
            <a:r>
              <a:rPr lang="en-US" b="1" baseline="-25000" dirty="0" err="1">
                <a:sym typeface="Times New Roman" pitchFamily="18" charset="0"/>
              </a:rPr>
              <a:t>j</a:t>
            </a:r>
            <a:r>
              <a:rPr lang="en-US" b="1" dirty="0">
                <a:sym typeface="Times New Roman" pitchFamily="18" charset="0"/>
              </a:rPr>
              <a:t>) </a:t>
            </a:r>
          </a:p>
          <a:p>
            <a:pPr marL="612648" lvl="1" indent="-246888" eaLnBrk="1" fontAlgn="auto" hangingPunct="1">
              <a:lnSpc>
                <a:spcPct val="200000"/>
              </a:lnSpc>
              <a:spcAft>
                <a:spcPts val="0"/>
              </a:spcAft>
              <a:defRPr/>
            </a:pPr>
            <a:r>
              <a:rPr lang="en-US" dirty="0">
                <a:sym typeface="Times New Roman" pitchFamily="18" charset="0"/>
              </a:rPr>
              <a:t>Generalized Coordinates </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need not have units of length!</a:t>
            </a:r>
          </a:p>
          <a:p>
            <a:pPr marL="612648" lvl="1" indent="-246888" eaLnBrk="1" fontAlgn="auto" hangingPunct="1">
              <a:lnSpc>
                <a:spcPct val="200000"/>
              </a:lnSpc>
              <a:spcAft>
                <a:spcPts val="0"/>
              </a:spcAft>
              <a:buFontTx/>
              <a:buNone/>
              <a:defRPr/>
            </a:pPr>
            <a:r>
              <a:rPr lang="en-US" dirty="0">
                <a:sym typeface="Symbol" pitchFamily="18" charset="2"/>
              </a:rPr>
              <a:t> Corresponding </a:t>
            </a:r>
            <a:r>
              <a:rPr lang="en-US" b="1" dirty="0">
                <a:solidFill>
                  <a:srgbClr val="FF0000"/>
                </a:solidFill>
                <a:sym typeface="Symbol" pitchFamily="18" charset="2"/>
              </a:rPr>
              <a:t>Generalized Forces</a:t>
            </a:r>
            <a:r>
              <a:rPr lang="en-US" dirty="0">
                <a:sym typeface="Symbol" pitchFamily="18" charset="2"/>
              </a:rPr>
              <a:t> </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need not have units of force!</a:t>
            </a:r>
          </a:p>
          <a:p>
            <a:pPr marL="612648" lvl="1" indent="-246888" eaLnBrk="1" fontAlgn="auto" hangingPunct="1">
              <a:lnSpc>
                <a:spcPct val="200000"/>
              </a:lnSpc>
              <a:spcAft>
                <a:spcPts val="0"/>
              </a:spcAft>
              <a:defRPr/>
            </a:pPr>
            <a:r>
              <a:rPr lang="en-US" dirty="0">
                <a:sym typeface="Times New Roman" pitchFamily="18" charset="0"/>
              </a:rPr>
              <a:t>For example: If </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is an angle, </a:t>
            </a:r>
            <a:r>
              <a:rPr lang="en-US" dirty="0">
                <a:sym typeface="Symbol" pitchFamily="18" charset="2"/>
              </a:rPr>
              <a:t>corresponding  </a:t>
            </a:r>
            <a:r>
              <a:rPr lang="en-US" b="1" dirty="0" err="1">
                <a:sym typeface="Times New Roman" pitchFamily="18" charset="0"/>
              </a:rPr>
              <a:t>Q</a:t>
            </a:r>
            <a:r>
              <a:rPr lang="en-US" b="1" baseline="-25000" dirty="0" err="1">
                <a:sym typeface="Times New Roman" pitchFamily="18" charset="0"/>
              </a:rPr>
              <a:t>j</a:t>
            </a:r>
            <a:r>
              <a:rPr lang="en-US" dirty="0">
                <a:sym typeface="Times New Roman" pitchFamily="18" charset="0"/>
              </a:rPr>
              <a:t> will be a torque! </a:t>
            </a:r>
          </a:p>
        </p:txBody>
      </p:sp>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body" idx="1"/>
          </p:nvPr>
        </p:nvSpPr>
        <p:spPr>
          <a:xfrm>
            <a:off x="1446213" y="457200"/>
            <a:ext cx="10229850" cy="6096000"/>
          </a:xfrm>
        </p:spPr>
        <p:txBody>
          <a:bodyPr/>
          <a:lstStyle/>
          <a:p>
            <a:pPr eaLnBrk="1" hangingPunct="1"/>
            <a:r>
              <a:rPr lang="en-US" altLang="en-US" smtClean="0">
                <a:sym typeface="Times New Roman" panose="02020603050405020304" pitchFamily="18" charset="0"/>
              </a:rPr>
              <a:t>2</a:t>
            </a:r>
            <a:r>
              <a:rPr lang="en-US" altLang="en-US" baseline="30000" smtClean="0">
                <a:sym typeface="Times New Roman" panose="02020603050405020304" pitchFamily="18" charset="0"/>
              </a:rPr>
              <a:t>nd </a:t>
            </a:r>
            <a:r>
              <a:rPr lang="en-US" altLang="en-US" smtClean="0">
                <a:sym typeface="Times New Roman" panose="02020603050405020304" pitchFamily="18" charset="0"/>
              </a:rPr>
              <a:t>term of </a:t>
            </a:r>
            <a:r>
              <a:rPr lang="en-US" altLang="en-US" b="1" smtClean="0">
                <a:sym typeface="Times New Roman" panose="02020603050405020304" pitchFamily="18" charset="0"/>
              </a:rPr>
              <a:t>(2)</a:t>
            </a:r>
            <a:r>
              <a:rPr lang="en-US" altLang="en-US" smtClean="0">
                <a:sym typeface="Times New Roman" panose="02020603050405020304" pitchFamily="18" charset="0"/>
              </a:rPr>
              <a:t> (using </a:t>
            </a:r>
            <a:r>
              <a:rPr lang="en-US" altLang="en-US" b="1" smtClean="0">
                <a:sym typeface="Times New Roman" panose="02020603050405020304" pitchFamily="18" charset="0"/>
              </a:rPr>
              <a:t>(b)</a:t>
            </a:r>
            <a:r>
              <a:rPr lang="en-US" altLang="en-US" smtClean="0">
                <a:sym typeface="Times New Roman" panose="02020603050405020304" pitchFamily="18" charset="0"/>
              </a:rPr>
              <a:t> again):</a:t>
            </a:r>
          </a:p>
          <a:p>
            <a:pPr eaLnBrk="1" hangingPunct="1">
              <a:buFontTx/>
              <a:buNone/>
            </a:pP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a:t>
            </a:r>
            <a:r>
              <a:rPr lang="en-US" altLang="en-US" b="1" smtClean="0">
                <a:sym typeface="Symbol" panose="05050102010706020507" pitchFamily="18" charset="2"/>
              </a:rPr>
              <a:t></a:t>
            </a:r>
            <a:r>
              <a:rPr lang="el-GR" altLang="en-US" b="1"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Symbol" panose="05050102010706020507" pitchFamily="18" charset="2"/>
              </a:rPr>
              <a:t>(d</a:t>
            </a:r>
            <a:r>
              <a:rPr lang="en-US" altLang="en-US" b="1" baseline="30000" smtClean="0">
                <a:sym typeface="Symbol" panose="05050102010706020507" pitchFamily="18" charset="2"/>
              </a:rPr>
              <a:t>2</a:t>
            </a:r>
            <a:r>
              <a:rPr lang="en-US" altLang="en-US" b="1" smtClean="0">
                <a:sym typeface="Symbol" panose="05050102010706020507" pitchFamily="18" charset="2"/>
              </a:rPr>
              <a:t>r</a:t>
            </a:r>
            <a:r>
              <a:rPr lang="en-US" altLang="en-US" b="1" baseline="-25000" smtClean="0">
                <a:sym typeface="Symbol" panose="05050102010706020507" pitchFamily="18" charset="2"/>
              </a:rPr>
              <a:t>i</a:t>
            </a:r>
            <a:r>
              <a:rPr lang="en-US" altLang="en-US" b="1" smtClean="0">
                <a:sym typeface="Symbol" panose="05050102010706020507" pitchFamily="18" charset="2"/>
              </a:rPr>
              <a:t>/dt</a:t>
            </a:r>
            <a:r>
              <a:rPr lang="en-US" altLang="en-US" b="1" baseline="30000" smtClean="0">
                <a:sym typeface="Symbol" panose="05050102010706020507" pitchFamily="18" charset="2"/>
              </a:rPr>
              <a:t>2</a:t>
            </a:r>
            <a:r>
              <a:rPr lang="en-US" altLang="en-US" b="1" smtClean="0">
                <a:sym typeface="Symbol" panose="05050102010706020507" pitchFamily="18" charset="2"/>
              </a:rPr>
              <a:t>)</a:t>
            </a:r>
            <a:r>
              <a:rPr lang="el-GR" altLang="en-US" b="1"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a:t>
            </a:r>
          </a:p>
          <a:p>
            <a:pPr eaLnBrk="1" hangingPunct="1">
              <a:buFontTx/>
              <a:buNone/>
            </a:pP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i,j</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Symbol" panose="05050102010706020507" pitchFamily="18" charset="2"/>
              </a:rPr>
              <a:t>(d</a:t>
            </a:r>
            <a:r>
              <a:rPr lang="en-US" altLang="en-US" b="1" baseline="30000" smtClean="0">
                <a:sym typeface="Symbol" panose="05050102010706020507" pitchFamily="18" charset="2"/>
              </a:rPr>
              <a:t>2</a:t>
            </a:r>
            <a:r>
              <a:rPr lang="en-US" altLang="en-US" b="1" smtClean="0">
                <a:sym typeface="Symbol" panose="05050102010706020507" pitchFamily="18" charset="2"/>
              </a:rPr>
              <a:t>r</a:t>
            </a:r>
            <a:r>
              <a:rPr lang="en-US" altLang="en-US" b="1" baseline="-25000" smtClean="0">
                <a:sym typeface="Symbol" panose="05050102010706020507" pitchFamily="18" charset="2"/>
              </a:rPr>
              <a:t>i</a:t>
            </a:r>
            <a:r>
              <a:rPr lang="en-US" altLang="en-US" b="1" smtClean="0">
                <a:sym typeface="Symbol" panose="05050102010706020507" pitchFamily="18" charset="2"/>
              </a:rPr>
              <a:t>/dt</a:t>
            </a:r>
            <a:r>
              <a:rPr lang="en-US" altLang="en-US" b="1" baseline="30000" smtClean="0">
                <a:sym typeface="Symbol" panose="05050102010706020507" pitchFamily="18" charset="2"/>
              </a:rPr>
              <a:t>2</a:t>
            </a:r>
            <a:r>
              <a:rPr lang="en-US" altLang="en-US" b="1" smtClean="0">
                <a:sym typeface="Symbol" panose="05050102010706020507" pitchFamily="18" charset="2"/>
              </a:rPr>
              <a:t>)</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r>
              <a:rPr lang="el-GR" altLang="en-US" b="1"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Symbol" panose="05050102010706020507" pitchFamily="18" charset="2"/>
              </a:rPr>
              <a:t>]</a:t>
            </a:r>
            <a:r>
              <a:rPr lang="en-US" altLang="en-US" smtClean="0">
                <a:sym typeface="Symbol" panose="05050102010706020507" pitchFamily="18" charset="2"/>
              </a:rPr>
              <a:t>    </a:t>
            </a:r>
            <a:r>
              <a:rPr lang="en-US" altLang="en-US" b="1" smtClean="0">
                <a:sym typeface="Symbol" panose="05050102010706020507" pitchFamily="18" charset="2"/>
              </a:rPr>
              <a:t>(d)</a:t>
            </a:r>
            <a:endParaRPr lang="en-US" altLang="en-US" b="1" smtClean="0">
              <a:sym typeface="Times New Roman" panose="02020603050405020304" pitchFamily="18" charset="0"/>
            </a:endParaRPr>
          </a:p>
          <a:p>
            <a:pPr eaLnBrk="1" hangingPunct="1"/>
            <a:r>
              <a:rPr lang="en-US" altLang="en-US" b="1" smtClean="0">
                <a:solidFill>
                  <a:srgbClr val="0000FF"/>
                </a:solidFill>
                <a:sym typeface="Times New Roman" panose="02020603050405020304" pitchFamily="18" charset="0"/>
              </a:rPr>
              <a:t>Manipulate</a:t>
            </a:r>
            <a:r>
              <a:rPr lang="en-US" altLang="en-US" smtClean="0">
                <a:sym typeface="Times New Roman" panose="02020603050405020304" pitchFamily="18" charset="0"/>
              </a:rPr>
              <a:t> with </a:t>
            </a:r>
            <a:r>
              <a:rPr lang="en-US" altLang="en-US" b="1" smtClean="0">
                <a:sym typeface="Times New Roman" panose="02020603050405020304" pitchFamily="18" charset="0"/>
              </a:rPr>
              <a:t>(d):</a:t>
            </a:r>
            <a:r>
              <a:rPr lang="en-US" altLang="en-US" smtClean="0">
                <a:sym typeface="Times New Roman" panose="02020603050405020304" pitchFamily="18" charset="0"/>
              </a:rPr>
              <a:t> </a:t>
            </a:r>
            <a:r>
              <a:rPr lang="en-US" altLang="en-US" sz="2400"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[m</a:t>
            </a:r>
            <a:r>
              <a:rPr lang="en-US" altLang="en-US" sz="2400" b="1" baseline="-25000" smtClean="0">
                <a:sym typeface="Times New Roman" panose="02020603050405020304" pitchFamily="18" charset="0"/>
              </a:rPr>
              <a:t>i</a:t>
            </a:r>
            <a:r>
              <a:rPr lang="en-US" altLang="en-US" sz="2400" b="1" baseline="30000" smtClean="0">
                <a:sym typeface="Times New Roman" panose="02020603050405020304" pitchFamily="18" charset="0"/>
              </a:rPr>
              <a:t> </a:t>
            </a:r>
            <a:r>
              <a:rPr lang="en-US" altLang="en-US" sz="2400" b="1" smtClean="0">
                <a:sym typeface="Symbol" panose="05050102010706020507" pitchFamily="18" charset="2"/>
              </a:rPr>
              <a:t>(d</a:t>
            </a:r>
            <a:r>
              <a:rPr lang="en-US" altLang="en-US" sz="2400" b="1" baseline="30000" smtClean="0">
                <a:sym typeface="Symbol" panose="05050102010706020507" pitchFamily="18" charset="2"/>
              </a:rPr>
              <a:t>2</a:t>
            </a:r>
            <a:r>
              <a:rPr lang="en-US" altLang="en-US" sz="2400" b="1" smtClean="0">
                <a:sym typeface="Symbol" panose="05050102010706020507" pitchFamily="18" charset="2"/>
              </a:rPr>
              <a:t>r</a:t>
            </a:r>
            <a:r>
              <a:rPr lang="en-US" altLang="en-US" sz="2400" b="1" baseline="-25000" smtClean="0">
                <a:sym typeface="Symbol" panose="05050102010706020507" pitchFamily="18" charset="2"/>
              </a:rPr>
              <a:t>i</a:t>
            </a:r>
            <a:r>
              <a:rPr lang="en-US" altLang="en-US" sz="2400" b="1" smtClean="0">
                <a:sym typeface="Symbol" panose="05050102010706020507" pitchFamily="18" charset="2"/>
              </a:rPr>
              <a:t>/dt</a:t>
            </a:r>
            <a:r>
              <a:rPr lang="en-US" altLang="en-US" sz="2400" b="1" baseline="30000" smtClean="0">
                <a:sym typeface="Symbol" panose="05050102010706020507" pitchFamily="18" charset="2"/>
              </a:rPr>
              <a:t>2</a:t>
            </a:r>
            <a:r>
              <a:rPr lang="en-US" altLang="en-US" sz="2400" b="1" smtClean="0">
                <a:sym typeface="Symbol" panose="05050102010706020507" pitchFamily="18" charset="2"/>
              </a:rPr>
              <a:t>)</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a:t>
            </a:r>
          </a:p>
          <a:p>
            <a:pPr eaLnBrk="1" hangingPunct="1">
              <a:buFontTx/>
              <a:buNone/>
            </a:pPr>
            <a:r>
              <a:rPr lang="en-US" altLang="en-US" sz="2400" b="1" smtClean="0">
                <a:sym typeface="Times New Roman" panose="02020603050405020304" pitchFamily="18" charset="0"/>
              </a:rPr>
              <a:t>  </a:t>
            </a:r>
            <a:r>
              <a:rPr lang="en-US" altLang="en-US" sz="2400"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[d{m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(dr</a:t>
            </a:r>
            <a:r>
              <a:rPr lang="en-US" altLang="en-US" sz="2400" b="1" baseline="-25000" smtClean="0">
                <a:sym typeface="Symbol" panose="05050102010706020507" pitchFamily="18" charset="2"/>
              </a:rPr>
              <a:t>i</a:t>
            </a:r>
            <a:r>
              <a:rPr lang="en-US" altLang="en-US" sz="2400" b="1" smtClean="0">
                <a:sym typeface="Symbol" panose="05050102010706020507" pitchFamily="18" charset="2"/>
              </a:rPr>
              <a:t>/dt)</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)}/dt] – </a:t>
            </a:r>
            <a:r>
              <a:rPr lang="en-US" altLang="en-US" sz="2400"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(dr</a:t>
            </a:r>
            <a:r>
              <a:rPr lang="en-US" altLang="en-US" sz="2400" b="1" baseline="-25000" smtClean="0">
                <a:sym typeface="Symbol" panose="05050102010706020507" pitchFamily="18" charset="2"/>
              </a:rPr>
              <a:t>i</a:t>
            </a:r>
            <a:r>
              <a:rPr lang="en-US" altLang="en-US" sz="2400" b="1" smtClean="0">
                <a:sym typeface="Symbol" panose="05050102010706020507" pitchFamily="18" charset="2"/>
              </a:rPr>
              <a:t>/dt)d{</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)}/dt] </a:t>
            </a:r>
          </a:p>
          <a:p>
            <a:pPr eaLnBrk="1" hangingPunct="1">
              <a:buFontTx/>
              <a:buNone/>
            </a:pPr>
            <a:r>
              <a:rPr lang="en-US" altLang="en-US" smtClean="0">
                <a:sym typeface="Times New Roman" panose="02020603050405020304" pitchFamily="18" charset="0"/>
              </a:rPr>
              <a:t>	Also:	 </a:t>
            </a:r>
            <a:r>
              <a:rPr lang="en-US" altLang="en-US" sz="2400" b="1" smtClean="0">
                <a:sym typeface="Symbol" panose="05050102010706020507" pitchFamily="18" charset="2"/>
              </a:rPr>
              <a:t>d{</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)}/dt = </a:t>
            </a:r>
            <a:r>
              <a:rPr lang="en-US" altLang="en-US" sz="2400" b="1" smtClean="0">
                <a:sym typeface="Symbol" panose="05050102010706020507" pitchFamily="18" charset="2"/>
              </a:rPr>
              <a:t></a:t>
            </a:r>
            <a:r>
              <a:rPr lang="en-US" altLang="en-US" sz="2400" b="1" smtClean="0">
                <a:sym typeface="Times New Roman" panose="02020603050405020304" pitchFamily="18" charset="0"/>
              </a:rPr>
              <a:t>{dr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/dt}/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a:t>
            </a:r>
            <a:r>
              <a:rPr lang="en-US" altLang="en-US" sz="2400" b="1" smtClean="0">
                <a:sym typeface="Symbol" panose="05050102010706020507" pitchFamily="18" charset="2"/>
              </a:rPr>
              <a:t></a:t>
            </a:r>
            <a:r>
              <a:rPr lang="en-US" altLang="en-US" sz="2400" b="1" smtClean="0">
                <a:sym typeface="Times New Roman" panose="02020603050405020304" pitchFamily="18" charset="0"/>
              </a:rPr>
              <a:t> (</a:t>
            </a:r>
            <a:r>
              <a:rPr lang="en-US" altLang="en-US" sz="2400" b="1" smtClean="0">
                <a:sym typeface="Symbol" panose="05050102010706020507" pitchFamily="18" charset="2"/>
              </a:rPr>
              <a:t></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a:t>
            </a:r>
          </a:p>
          <a:p>
            <a:pPr eaLnBrk="1" hangingPunct="1">
              <a:buFontTx/>
              <a:buNone/>
            </a:pPr>
            <a:r>
              <a:rPr lang="en-US" altLang="en-US" smtClean="0">
                <a:sym typeface="Times New Roman" panose="02020603050405020304" pitchFamily="18" charset="0"/>
              </a:rPr>
              <a:t>	Use </a:t>
            </a:r>
            <a:r>
              <a:rPr lang="en-US" altLang="en-US" b="1" smtClean="0">
                <a:sym typeface="Times New Roman" panose="02020603050405020304" pitchFamily="18" charset="0"/>
              </a:rPr>
              <a:t>(a):</a:t>
            </a:r>
            <a:r>
              <a:rPr lang="en-US" altLang="en-US" smtClean="0">
                <a:sym typeface="Times New Roman" panose="02020603050405020304" pitchFamily="18" charset="0"/>
              </a:rPr>
              <a:t> </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 </a:t>
            </a:r>
            <a:r>
              <a:rPr lang="en-US" altLang="en-US"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k</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baseline="30000" smtClean="0">
                <a:sym typeface="Times New Roman" panose="02020603050405020304" pitchFamily="18" charset="0"/>
              </a:rPr>
              <a:t>2</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k</a:t>
            </a:r>
            <a:r>
              <a:rPr lang="en-US" altLang="en-US" sz="2400" b="1" smtClean="0">
                <a:sym typeface="Times New Roman" panose="02020603050405020304" pitchFamily="18" charset="0"/>
              </a:rPr>
              <a:t>)(dq</a:t>
            </a:r>
            <a:r>
              <a:rPr lang="en-US" altLang="en-US" sz="2400" b="1" baseline="-25000" smtClean="0">
                <a:sym typeface="Times New Roman" panose="02020603050405020304" pitchFamily="18" charset="0"/>
              </a:rPr>
              <a:t>k</a:t>
            </a:r>
            <a:r>
              <a:rPr lang="en-US" altLang="en-US" sz="2400" b="1" smtClean="0">
                <a:sym typeface="Times New Roman" panose="02020603050405020304" pitchFamily="18" charset="0"/>
              </a:rPr>
              <a:t>/dt) + (</a:t>
            </a:r>
            <a:r>
              <a:rPr lang="en-US" altLang="en-US" sz="2400" b="1" smtClean="0">
                <a:sym typeface="Symbol" panose="05050102010706020507" pitchFamily="18" charset="2"/>
              </a:rPr>
              <a:t></a:t>
            </a:r>
            <a:r>
              <a:rPr lang="en-US" altLang="en-US" sz="2400" b="1" baseline="30000" smtClean="0">
                <a:sym typeface="Times New Roman" panose="02020603050405020304" pitchFamily="18" charset="0"/>
              </a:rPr>
              <a:t>2</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Symbol" panose="05050102010706020507" pitchFamily="18" charset="2"/>
              </a:rPr>
              <a:t></a:t>
            </a:r>
            <a:r>
              <a:rPr lang="en-US" altLang="en-US" sz="2400" b="1" smtClean="0">
                <a:sym typeface="Times New Roman" panose="02020603050405020304" pitchFamily="18" charset="0"/>
              </a:rPr>
              <a:t>t)</a:t>
            </a:r>
          </a:p>
          <a:p>
            <a:pPr eaLnBrk="1" hangingPunct="1">
              <a:buFontTx/>
              <a:buNone/>
            </a:pPr>
            <a:r>
              <a:rPr lang="en-US" altLang="en-US" smtClean="0">
                <a:sym typeface="Times New Roman" panose="02020603050405020304" pitchFamily="18" charset="0"/>
              </a:rPr>
              <a:t>	From </a:t>
            </a:r>
            <a:r>
              <a:rPr lang="en-US" altLang="en-US" b="1" smtClean="0">
                <a:sym typeface="Times New Roman" panose="02020603050405020304" pitchFamily="18" charset="0"/>
              </a:rPr>
              <a:t>(a):</a:t>
            </a:r>
            <a:r>
              <a:rPr lang="en-US" altLang="en-US" smtClean="0">
                <a:sym typeface="Times New Roman" panose="02020603050405020304" pitchFamily="18" charset="0"/>
              </a:rPr>
              <a:t> </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 (</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a:t>
            </a:r>
          </a:p>
          <a:p>
            <a:pPr eaLnBrk="1" hangingPunct="1">
              <a:buFontTx/>
              <a:buNone/>
            </a:pPr>
            <a:r>
              <a:rPr lang="en-US" altLang="en-US" smtClean="0">
                <a:sym typeface="Times New Roman" panose="02020603050405020304" pitchFamily="18" charset="0"/>
              </a:rPr>
              <a:t>	So:	 </a:t>
            </a:r>
            <a:r>
              <a:rPr lang="en-US" altLang="en-US"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[m</a:t>
            </a:r>
            <a:r>
              <a:rPr lang="en-US" altLang="en-US" sz="2400" b="1" baseline="-25000" smtClean="0">
                <a:sym typeface="Times New Roman" panose="02020603050405020304" pitchFamily="18" charset="0"/>
              </a:rPr>
              <a:t>i</a:t>
            </a:r>
            <a:r>
              <a:rPr lang="en-US" altLang="en-US" sz="2400" b="1" baseline="30000" smtClean="0">
                <a:sym typeface="Times New Roman" panose="02020603050405020304" pitchFamily="18" charset="0"/>
              </a:rPr>
              <a:t> </a:t>
            </a:r>
            <a:r>
              <a:rPr lang="en-US" altLang="en-US" sz="2400" b="1" smtClean="0">
                <a:sym typeface="Symbol" panose="05050102010706020507" pitchFamily="18" charset="2"/>
              </a:rPr>
              <a:t>(d</a:t>
            </a:r>
            <a:r>
              <a:rPr lang="en-US" altLang="en-US" sz="2400" b="1" baseline="30000" smtClean="0">
                <a:sym typeface="Symbol" panose="05050102010706020507" pitchFamily="18" charset="2"/>
              </a:rPr>
              <a:t>2</a:t>
            </a:r>
            <a:r>
              <a:rPr lang="en-US" altLang="en-US" sz="2400" b="1" smtClean="0">
                <a:sym typeface="Symbol" panose="05050102010706020507" pitchFamily="18" charset="2"/>
              </a:rPr>
              <a:t>r</a:t>
            </a:r>
            <a:r>
              <a:rPr lang="en-US" altLang="en-US" sz="2400" b="1" baseline="-25000" smtClean="0">
                <a:sym typeface="Symbol" panose="05050102010706020507" pitchFamily="18" charset="2"/>
              </a:rPr>
              <a:t>i</a:t>
            </a:r>
            <a:r>
              <a:rPr lang="en-US" altLang="en-US" sz="2400" b="1" smtClean="0">
                <a:sym typeface="Symbol" panose="05050102010706020507" pitchFamily="18" charset="2"/>
              </a:rPr>
              <a:t>/dt</a:t>
            </a:r>
            <a:r>
              <a:rPr lang="en-US" altLang="en-US" sz="2400" b="1" baseline="30000" smtClean="0">
                <a:sym typeface="Symbol" panose="05050102010706020507" pitchFamily="18" charset="2"/>
              </a:rPr>
              <a:t>2</a:t>
            </a:r>
            <a:r>
              <a:rPr lang="en-US" altLang="en-US" sz="2400" b="1" smtClean="0">
                <a:sym typeface="Symbol" panose="05050102010706020507" pitchFamily="18" charset="2"/>
              </a:rPr>
              <a:t>)</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a:t>
            </a:r>
          </a:p>
          <a:p>
            <a:pPr eaLnBrk="1" hangingPunct="1">
              <a:buFontTx/>
              <a:buNone/>
            </a:pPr>
            <a:r>
              <a:rPr lang="en-US" altLang="en-US" sz="2400" b="1" smtClean="0">
                <a:sym typeface="Times New Roman" panose="02020603050405020304" pitchFamily="18" charset="0"/>
              </a:rPr>
              <a:t>			= </a:t>
            </a:r>
            <a:r>
              <a:rPr lang="en-US" altLang="en-US"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[d{m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v</a:t>
            </a:r>
            <a:r>
              <a:rPr lang="en-US" altLang="en-US" sz="2400" b="1" baseline="-25000" smtClean="0">
                <a:sym typeface="Symbol" panose="05050102010706020507" pitchFamily="18" charset="2"/>
              </a:rPr>
              <a:t>i</a:t>
            </a:r>
            <a:r>
              <a:rPr lang="en-US" altLang="en-US" sz="2400" b="1" smtClean="0">
                <a:sym typeface="Symbol" panose="05050102010706020507" pitchFamily="18" charset="2"/>
              </a:rPr>
              <a:t></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)}/dt] - </a:t>
            </a:r>
            <a:r>
              <a:rPr lang="en-US" altLang="en-US" b="1"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v</a:t>
            </a:r>
            <a:r>
              <a:rPr lang="en-US" altLang="en-US" sz="2400" b="1" baseline="-25000" smtClean="0">
                <a:sym typeface="Symbol" panose="05050102010706020507" pitchFamily="18" charset="2"/>
              </a:rPr>
              <a:t>i</a:t>
            </a:r>
            <a:r>
              <a:rPr lang="en-US" altLang="en-US" sz="2400" b="1" smtClean="0">
                <a:sym typeface="Symbol" panose="05050102010706020507" pitchFamily="18" charset="2"/>
              </a:rPr>
              <a:t>(</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a:t>
            </a:r>
          </a:p>
        </p:txBody>
      </p:sp>
      <p:pic>
        <p:nvPicPr>
          <p:cNvPr id="117763"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613" y="4438650"/>
            <a:ext cx="123825"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a:xfrm>
            <a:off x="1370013" y="152400"/>
            <a:ext cx="10306050" cy="6705600"/>
          </a:xfrm>
        </p:spPr>
        <p:txBody>
          <a:bodyPr/>
          <a:lstStyle/>
          <a:p>
            <a:pPr eaLnBrk="1" hangingPunct="1">
              <a:buFontTx/>
              <a:buNone/>
            </a:pPr>
            <a:r>
              <a:rPr lang="en-US" altLang="en-US" smtClean="0">
                <a:sym typeface="Symbol" panose="05050102010706020507" pitchFamily="18" charset="2"/>
              </a:rPr>
              <a:t>	</a:t>
            </a:r>
            <a:r>
              <a:rPr lang="en-US" altLang="en-US" b="1" smtClean="0">
                <a:solidFill>
                  <a:srgbClr val="0000FF"/>
                </a:solidFill>
                <a:sym typeface="Symbol" panose="05050102010706020507" pitchFamily="18" charset="2"/>
              </a:rPr>
              <a:t>More manipulation</a:t>
            </a:r>
            <a:r>
              <a:rPr lang="en-US" altLang="en-US" smtClean="0">
                <a:solidFill>
                  <a:srgbClr val="0000FF"/>
                </a:solidFill>
                <a:sym typeface="Symbol" panose="05050102010706020507" pitchFamily="18" charset="2"/>
              </a:rPr>
              <a:t> </a:t>
            </a:r>
            <a:r>
              <a:rPr lang="en-US" altLang="en-US" smtClean="0">
                <a:sym typeface="Symbol" panose="05050102010706020507" pitchFamily="18" charset="2"/>
              </a:rPr>
              <a:t> </a:t>
            </a:r>
            <a:r>
              <a:rPr lang="en-US" altLang="en-US" b="1" smtClean="0">
                <a:sym typeface="Times New Roman" panose="02020603050405020304" pitchFamily="18" charset="0"/>
              </a:rPr>
              <a:t>(2)</a:t>
            </a:r>
            <a:r>
              <a:rPr lang="en-US" altLang="en-US" smtClean="0">
                <a:sym typeface="Times New Roman" panose="02020603050405020304" pitchFamily="18" charset="0"/>
              </a:rPr>
              <a:t> is: </a:t>
            </a:r>
            <a:r>
              <a:rPr lang="en-US" altLang="en-US" sz="2400"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[F</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-(dp</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/dt)]</a:t>
            </a:r>
            <a:r>
              <a:rPr lang="en-US" altLang="en-US" sz="2400" b="1" smtClean="0">
                <a:sym typeface="Symbol" panose="05050102010706020507" pitchFamily="18" charset="2"/>
              </a:rPr>
              <a:t></a:t>
            </a:r>
            <a:r>
              <a:rPr lang="el-GR" altLang="en-US" sz="2400" b="1" smtClean="0">
                <a:cs typeface="Times New Roman" panose="02020603050405020304" pitchFamily="18" charset="0"/>
                <a:sym typeface="Symbol" panose="05050102010706020507" pitchFamily="18" charset="2"/>
              </a:rPr>
              <a:t>δ</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 = 0</a:t>
            </a:r>
          </a:p>
          <a:p>
            <a:pPr eaLnBrk="1" hangingPunct="1">
              <a:buFontTx/>
              <a:buNone/>
            </a:pPr>
            <a:r>
              <a:rPr lang="en-US" altLang="en-US" sz="2400" b="1" smtClean="0">
                <a:sym typeface="Times New Roman" panose="02020603050405020304" pitchFamily="18" charset="0"/>
              </a:rPr>
              <a:t>   </a:t>
            </a:r>
            <a:r>
              <a:rPr lang="en-US" altLang="en-US" sz="2400"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a:t>
            </a:r>
            <a:r>
              <a:rPr lang="en-US" altLang="en-US" sz="2400" b="1" smtClean="0">
                <a:sym typeface="Symbol" panose="05050102010706020507" pitchFamily="18" charset="2"/>
              </a:rPr>
              <a:t></a:t>
            </a:r>
            <a:r>
              <a:rPr lang="en-US" altLang="en-US" sz="2400" b="1" smtClean="0">
                <a:sym typeface="Times New Roman" panose="02020603050405020304" pitchFamily="18" charset="0"/>
              </a:rPr>
              <a:t>(</a:t>
            </a:r>
            <a:r>
              <a:rPr lang="en-US" altLang="en-US" sz="2400"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 </a:t>
            </a:r>
            <a:r>
              <a:rPr lang="en-US" altLang="en-US" sz="2400" b="1" smtClean="0">
                <a:sym typeface="Times New Roman" panose="02020603050405020304" pitchFamily="18" charset="0"/>
              </a:rPr>
              <a:t>(½)m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(v</a:t>
            </a:r>
            <a:r>
              <a:rPr lang="en-US" altLang="en-US" sz="2400" b="1" baseline="-25000" smtClean="0">
                <a:sym typeface="Symbol" panose="05050102010706020507" pitchFamily="18" charset="2"/>
              </a:rPr>
              <a:t>i</a:t>
            </a:r>
            <a:r>
              <a:rPr lang="en-US" altLang="en-US" sz="2400" b="1" smtClean="0">
                <a:sym typeface="Symbol" panose="05050102010706020507" pitchFamily="18" charset="2"/>
              </a:rPr>
              <a:t>)</a:t>
            </a:r>
            <a:r>
              <a:rPr lang="en-US" altLang="en-US" sz="2400" b="1" baseline="30000" smtClean="0">
                <a:sym typeface="Symbol" panose="05050102010706020507" pitchFamily="18" charset="2"/>
              </a:rPr>
              <a:t>2</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]/dt - </a:t>
            </a:r>
            <a:r>
              <a:rPr lang="en-US" altLang="en-US" sz="2400" b="1" smtClean="0">
                <a:sym typeface="Symbol" panose="05050102010706020507" pitchFamily="18" charset="2"/>
              </a:rPr>
              <a:t></a:t>
            </a:r>
            <a:r>
              <a:rPr lang="en-US" altLang="en-US" sz="2400" b="1" smtClean="0">
                <a:sym typeface="Times New Roman" panose="02020603050405020304" pitchFamily="18" charset="0"/>
              </a:rPr>
              <a:t>(</a:t>
            </a:r>
            <a:r>
              <a:rPr lang="en-US" altLang="en-US" sz="2400"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(½)m</a:t>
            </a:r>
            <a:r>
              <a:rPr lang="en-US" altLang="en-US" sz="2400" b="1" baseline="-25000" smtClean="0">
                <a:sym typeface="Times New Roman" panose="02020603050405020304" pitchFamily="18" charset="0"/>
              </a:rPr>
              <a:t>i</a:t>
            </a:r>
            <a:r>
              <a:rPr lang="en-US" altLang="en-US" sz="2400" b="1" smtClean="0">
                <a:sym typeface="Symbol" panose="05050102010706020507" pitchFamily="18" charset="2"/>
              </a:rPr>
              <a:t>(v</a:t>
            </a:r>
            <a:r>
              <a:rPr lang="en-US" altLang="en-US" sz="2400" b="1" baseline="-25000" smtClean="0">
                <a:sym typeface="Symbol" panose="05050102010706020507" pitchFamily="18" charset="2"/>
              </a:rPr>
              <a:t>i</a:t>
            </a:r>
            <a:r>
              <a:rPr lang="en-US" altLang="en-US" sz="2400" b="1" smtClean="0">
                <a:sym typeface="Symbol" panose="05050102010706020507" pitchFamily="18" charset="2"/>
              </a:rPr>
              <a:t>)</a:t>
            </a:r>
            <a:r>
              <a:rPr lang="en-US" altLang="en-US" sz="2400" b="1" baseline="30000" smtClean="0">
                <a:sym typeface="Symbol" panose="05050102010706020507" pitchFamily="18" charset="2"/>
              </a:rPr>
              <a:t>2</a:t>
            </a:r>
            <a:r>
              <a:rPr lang="en-US" altLang="en-US" sz="2400" b="1" smtClean="0">
                <a:sym typeface="Symbol" panose="05050102010706020507" pitchFamily="18" charset="2"/>
              </a:rPr>
              <a:t>)/</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 - Q</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a:t>
            </a:r>
            <a:r>
              <a:rPr lang="el-GR" altLang="en-US" sz="2400" b="1" smtClean="0">
                <a:cs typeface="Times New Roman" panose="02020603050405020304" pitchFamily="18" charset="0"/>
                <a:sym typeface="Symbol" panose="05050102010706020507" pitchFamily="18" charset="2"/>
              </a:rPr>
              <a:t>δ</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Symbol" panose="05050102010706020507" pitchFamily="18" charset="2"/>
              </a:rPr>
              <a:t> </a:t>
            </a:r>
            <a:r>
              <a:rPr lang="en-US" altLang="en-US" sz="2400" b="1" smtClean="0">
                <a:sym typeface="Times New Roman" panose="02020603050405020304" pitchFamily="18" charset="0"/>
              </a:rPr>
              <a:t>= 0</a:t>
            </a:r>
            <a:r>
              <a:rPr lang="en-US" altLang="en-US" smtClean="0">
                <a:sym typeface="Times New Roman" panose="02020603050405020304" pitchFamily="18" charset="0"/>
              </a:rPr>
              <a:t> </a:t>
            </a:r>
          </a:p>
          <a:p>
            <a:pPr eaLnBrk="1" hangingPunct="1"/>
            <a:r>
              <a:rPr lang="en-US" altLang="en-US" sz="2400" smtClean="0">
                <a:sym typeface="Times New Roman" panose="02020603050405020304" pitchFamily="18" charset="0"/>
              </a:rPr>
              <a:t>System kinetic energy is: </a:t>
            </a:r>
            <a:r>
              <a:rPr lang="en-US" altLang="en-US" sz="2400" b="1" smtClean="0">
                <a:sym typeface="Symbol" panose="05050102010706020507" pitchFamily="18" charset="2"/>
              </a:rPr>
              <a:t>T  </a:t>
            </a:r>
            <a:r>
              <a:rPr lang="en-US" altLang="en-US" sz="2400" b="1" smtClean="0">
                <a:sym typeface="Times New Roman" panose="02020603050405020304" pitchFamily="18" charset="0"/>
              </a:rPr>
              <a:t>(½)</a:t>
            </a:r>
            <a:r>
              <a:rPr lang="en-US" altLang="en-US" sz="2400" smtClean="0">
                <a:cs typeface="Times New Roman" panose="02020603050405020304" pitchFamily="18" charset="0"/>
                <a:sym typeface="Times New Roman" panose="02020603050405020304" pitchFamily="18" charset="0"/>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m</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a:t>
            </a:r>
            <a:r>
              <a:rPr lang="en-US" altLang="en-US" sz="2400" b="1" baseline="30000" smtClean="0">
                <a:sym typeface="Times New Roman" panose="02020603050405020304" pitchFamily="18" charset="0"/>
              </a:rPr>
              <a:t>2</a:t>
            </a:r>
            <a:r>
              <a:rPr lang="en-US" altLang="en-US" sz="2400" smtClean="0">
                <a:sym typeface="Times New Roman" panose="02020603050405020304" pitchFamily="18" charset="0"/>
              </a:rPr>
              <a:t> </a:t>
            </a:r>
          </a:p>
          <a:p>
            <a:pPr eaLnBrk="1" hangingPunct="1">
              <a:buFontTx/>
              <a:buNone/>
            </a:pPr>
            <a:r>
              <a:rPr lang="en-US" altLang="en-US" smtClean="0">
                <a:sym typeface="Symbol" panose="05050102010706020507" pitchFamily="18" charset="2"/>
              </a:rPr>
              <a:t> </a:t>
            </a:r>
            <a:r>
              <a:rPr lang="en-US" altLang="en-US" smtClean="0">
                <a:solidFill>
                  <a:srgbClr val="FF0000"/>
                </a:solidFill>
                <a:sym typeface="Symbol" panose="05050102010706020507" pitchFamily="18" charset="2"/>
              </a:rPr>
              <a:t>	</a:t>
            </a:r>
            <a:r>
              <a:rPr lang="en-US" altLang="en-US" b="1" i="1" u="sng" smtClean="0">
                <a:solidFill>
                  <a:srgbClr val="FF0000"/>
                </a:solidFill>
                <a:sym typeface="Times New Roman" panose="02020603050405020304" pitchFamily="18" charset="0"/>
              </a:rPr>
              <a:t>D’Alembert’s Principle</a:t>
            </a:r>
            <a:r>
              <a:rPr lang="en-US" altLang="en-US" smtClean="0">
                <a:sym typeface="Times New Roman" panose="02020603050405020304" pitchFamily="18" charset="0"/>
              </a:rPr>
              <a:t> becomes</a:t>
            </a:r>
          </a:p>
          <a:p>
            <a:pPr eaLnBrk="1" hangingPunct="1">
              <a:buFontTx/>
              <a:buNone/>
            </a:pP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{(d[</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]/dt) - (</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r>
              <a:rPr lang="el-GR" altLang="en-US" b="1"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Symbol" panose="05050102010706020507" pitchFamily="18" charset="2"/>
              </a:rPr>
              <a:t> </a:t>
            </a:r>
            <a:r>
              <a:rPr lang="en-US" altLang="en-US" b="1" smtClean="0">
                <a:sym typeface="Times New Roman" panose="02020603050405020304" pitchFamily="18" charset="0"/>
              </a:rPr>
              <a:t>= 0        (3)</a:t>
            </a:r>
          </a:p>
          <a:p>
            <a:pPr lvl="1" eaLnBrk="1" hangingPunct="1"/>
            <a:r>
              <a:rPr lang="en-US" altLang="en-US" smtClean="0">
                <a:sym typeface="Times New Roman" panose="02020603050405020304" pitchFamily="18" charset="0"/>
              </a:rPr>
              <a:t>Note: If </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r>
              <a:rPr lang="en-US" altLang="en-US" smtClean="0">
                <a:sym typeface="Times New Roman" panose="02020603050405020304" pitchFamily="18" charset="0"/>
              </a:rPr>
              <a:t>are Cartesian coords,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0</a:t>
            </a:r>
          </a:p>
          <a:p>
            <a:pPr lvl="1" eaLnBrk="1" hangingPunct="1">
              <a:buFontTx/>
              <a:buNone/>
            </a:pPr>
            <a:r>
              <a:rPr lang="en-US" altLang="en-US" b="1" smtClean="0">
                <a:sym typeface="Symbol" panose="05050102010706020507" pitchFamily="18" charset="2"/>
              </a:rPr>
              <a:t> </a:t>
            </a:r>
            <a:r>
              <a:rPr lang="en-US" altLang="en-US" smtClean="0">
                <a:sym typeface="Symbol" panose="05050102010706020507" pitchFamily="18" charset="2"/>
              </a:rPr>
              <a:t>In generalized coords,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r>
              <a:rPr lang="en-US" altLang="en-US" smtClean="0">
                <a:sym typeface="Times New Roman" panose="02020603050405020304" pitchFamily="18" charset="0"/>
              </a:rPr>
              <a:t> comes from the curvature of the </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smtClean="0">
                <a:sym typeface="Times New Roman" panose="02020603050405020304" pitchFamily="18" charset="0"/>
              </a:rPr>
              <a:t>. (</a:t>
            </a:r>
            <a:r>
              <a:rPr lang="en-US" altLang="en-US" b="1" smtClean="0">
                <a:solidFill>
                  <a:srgbClr val="0000FF"/>
                </a:solidFill>
                <a:sym typeface="Times New Roman" panose="02020603050405020304" pitchFamily="18" charset="0"/>
              </a:rPr>
              <a:t>Example:</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Polar coords,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l-GR" altLang="en-US" b="1" smtClean="0">
                <a:cs typeface="Times New Roman" panose="02020603050405020304" pitchFamily="18" charset="0"/>
                <a:sym typeface="Symbol" panose="05050102010706020507" pitchFamily="18" charset="2"/>
              </a:rPr>
              <a:t>θ</a:t>
            </a:r>
            <a:r>
              <a:rPr lang="en-US" altLang="en-US" b="1" smtClean="0">
                <a:sym typeface="Times New Roman" panose="02020603050405020304" pitchFamily="18" charset="0"/>
              </a:rPr>
              <a:t>)</a:t>
            </a:r>
            <a:r>
              <a:rPr lang="en-US" altLang="en-US" smtClean="0">
                <a:sym typeface="Times New Roman" panose="02020603050405020304" pitchFamily="18" charset="0"/>
              </a:rPr>
              <a:t> becomes the centripetal acceleration)</a:t>
            </a:r>
            <a:r>
              <a:rPr lang="en-US" altLang="en-US" b="1" smtClean="0">
                <a:sym typeface="Times New Roman" panose="02020603050405020304" pitchFamily="18" charset="0"/>
              </a:rPr>
              <a:t>.</a:t>
            </a:r>
            <a:endParaRPr lang="en-US" altLang="en-US" smtClean="0">
              <a:sym typeface="Times New Roman" panose="02020603050405020304" pitchFamily="18" charset="0"/>
            </a:endParaRPr>
          </a:p>
          <a:p>
            <a:pPr eaLnBrk="1" hangingPunct="1"/>
            <a:r>
              <a:rPr lang="en-US" altLang="en-US" sz="2400" smtClean="0">
                <a:sym typeface="Times New Roman" panose="02020603050405020304" pitchFamily="18" charset="0"/>
              </a:rPr>
              <a:t>So far, no restriction on constraints except that they do no work under virtual displacement. </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smtClean="0">
                <a:sym typeface="Times New Roman" panose="02020603050405020304" pitchFamily="18" charset="0"/>
              </a:rPr>
              <a:t> are any set. </a:t>
            </a:r>
          </a:p>
          <a:p>
            <a:pPr eaLnBrk="1" hangingPunct="1">
              <a:buFontTx/>
              <a:buNone/>
            </a:pPr>
            <a:r>
              <a:rPr lang="en-US" altLang="en-US" sz="2400" b="1" smtClean="0">
                <a:sym typeface="Times New Roman" panose="02020603050405020304" pitchFamily="18" charset="0"/>
              </a:rPr>
              <a:t>	</a:t>
            </a:r>
            <a:r>
              <a:rPr lang="en-US" altLang="en-US" sz="2400" b="1" smtClean="0">
                <a:solidFill>
                  <a:srgbClr val="9900CC"/>
                </a:solidFill>
                <a:sym typeface="Times New Roman" panose="02020603050405020304" pitchFamily="18" charset="0"/>
              </a:rPr>
              <a:t>Special case:</a:t>
            </a:r>
            <a:r>
              <a:rPr lang="en-US" altLang="en-US" sz="2400" smtClean="0">
                <a:solidFill>
                  <a:srgbClr val="9900CC"/>
                </a:solidFill>
                <a:sym typeface="Times New Roman" panose="02020603050405020304" pitchFamily="18" charset="0"/>
              </a:rPr>
              <a:t> </a:t>
            </a:r>
            <a:r>
              <a:rPr lang="en-US" altLang="en-US" sz="2400" b="1" i="1" u="sng" smtClean="0">
                <a:solidFill>
                  <a:srgbClr val="9900CC"/>
                </a:solidFill>
                <a:sym typeface="Times New Roman" panose="02020603050405020304" pitchFamily="18" charset="0"/>
              </a:rPr>
              <a:t>Holonomic Constraints</a:t>
            </a:r>
            <a:r>
              <a:rPr lang="en-US" altLang="en-US" sz="2400" b="1" i="1" smtClean="0">
                <a:sym typeface="Times New Roman" panose="02020603050405020304" pitchFamily="18" charset="0"/>
              </a:rPr>
              <a:t> </a:t>
            </a:r>
            <a:r>
              <a:rPr lang="en-US" altLang="en-US" sz="2400" b="1" smtClean="0">
                <a:sym typeface="Symbol" panose="05050102010706020507" pitchFamily="18" charset="2"/>
              </a:rPr>
              <a:t></a:t>
            </a:r>
            <a:r>
              <a:rPr lang="en-US" altLang="en-US" sz="2400" smtClean="0">
                <a:sym typeface="Symbol" panose="05050102010706020507" pitchFamily="18" charset="2"/>
              </a:rPr>
              <a:t> It’s possible to find sets of </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smtClean="0">
                <a:sym typeface="Times New Roman" panose="02020603050405020304" pitchFamily="18" charset="0"/>
              </a:rPr>
              <a:t> for which each </a:t>
            </a:r>
            <a:r>
              <a:rPr lang="el-GR" altLang="en-US" sz="2400" b="1" smtClean="0">
                <a:cs typeface="Times New Roman" panose="02020603050405020304" pitchFamily="18" charset="0"/>
                <a:sym typeface="Symbol" panose="05050102010706020507" pitchFamily="18" charset="2"/>
              </a:rPr>
              <a:t>δ</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j</a:t>
            </a:r>
            <a:r>
              <a:rPr lang="en-US" altLang="en-US" sz="2400" b="1" smtClean="0">
                <a:sym typeface="Symbol" panose="05050102010706020507" pitchFamily="18" charset="2"/>
              </a:rPr>
              <a:t> </a:t>
            </a:r>
            <a:r>
              <a:rPr lang="en-US" altLang="en-US" sz="2400" smtClean="0">
                <a:sym typeface="Times New Roman" panose="02020603050405020304" pitchFamily="18" charset="0"/>
              </a:rPr>
              <a:t>is independent. </a:t>
            </a:r>
          </a:p>
          <a:p>
            <a:pPr eaLnBrk="1" hangingPunct="1">
              <a:buFontTx/>
              <a:buNone/>
            </a:pPr>
            <a:r>
              <a:rPr lang="en-US" altLang="en-US" sz="2400" smtClean="0">
                <a:sym typeface="Times New Roman" panose="02020603050405020304" pitchFamily="18" charset="0"/>
              </a:rPr>
              <a:t>	</a:t>
            </a:r>
            <a:r>
              <a:rPr lang="en-US" altLang="en-US" sz="2400" b="1" smtClean="0">
                <a:sym typeface="Symbol" panose="05050102010706020507" pitchFamily="18" charset="2"/>
              </a:rPr>
              <a:t> 	</a:t>
            </a:r>
            <a:r>
              <a:rPr lang="en-US" altLang="en-US" sz="2400" b="1" smtClean="0">
                <a:solidFill>
                  <a:srgbClr val="FF0000"/>
                </a:solidFill>
                <a:sym typeface="Symbol" panose="05050102010706020507" pitchFamily="18" charset="2"/>
              </a:rPr>
              <a:t>Each term in (3) is separately 0! </a:t>
            </a:r>
          </a:p>
        </p:txBody>
      </p:sp>
      <p:pic>
        <p:nvPicPr>
          <p:cNvPr id="118787"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3" y="762000"/>
            <a:ext cx="1333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6"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863" y="2376488"/>
            <a:ext cx="133350" cy="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1"/>
          </p:nvPr>
        </p:nvSpPr>
        <p:spPr>
          <a:xfrm>
            <a:off x="1598613" y="533400"/>
            <a:ext cx="10077450" cy="6324600"/>
          </a:xfrm>
        </p:spPr>
        <p:txBody>
          <a:bodyPr/>
          <a:lstStyle/>
          <a:p>
            <a:pPr eaLnBrk="1" hangingPunct="1"/>
            <a:r>
              <a:rPr lang="en-US" altLang="en-US" sz="2400" smtClean="0">
                <a:sym typeface="Symbol" panose="05050102010706020507" pitchFamily="18" charset="2"/>
              </a:rPr>
              <a:t>Holonomic constraints</a:t>
            </a:r>
            <a:r>
              <a:rPr lang="en-US" altLang="en-US" sz="2400" smtClean="0">
                <a:sym typeface="Times New Roman" panose="02020603050405020304" pitchFamily="18" charset="0"/>
              </a:rPr>
              <a:t> </a:t>
            </a:r>
            <a:r>
              <a:rPr lang="en-US" altLang="en-US" smtClean="0">
                <a:sym typeface="Symbol" panose="05050102010706020507" pitchFamily="18" charset="2"/>
              </a:rPr>
              <a:t> </a:t>
            </a:r>
            <a:r>
              <a:rPr lang="en-US" altLang="en-US" b="1" i="1" smtClean="0">
                <a:solidFill>
                  <a:srgbClr val="FF0000"/>
                </a:solidFill>
                <a:sym typeface="Times New Roman" panose="02020603050405020304" pitchFamily="18" charset="0"/>
              </a:rPr>
              <a:t>D’Alembert’s Principle</a:t>
            </a:r>
            <a:r>
              <a:rPr lang="en-US" altLang="en-US" smtClean="0">
                <a:solidFill>
                  <a:srgbClr val="FF0000"/>
                </a:solidFill>
                <a:sym typeface="Times New Roman" panose="02020603050405020304" pitchFamily="18" charset="0"/>
              </a:rPr>
              <a:t>:</a:t>
            </a:r>
          </a:p>
          <a:p>
            <a:pPr eaLnBrk="1" hangingPunct="1">
              <a:buFontTx/>
              <a:buNone/>
            </a:pPr>
            <a:r>
              <a:rPr lang="en-US" altLang="en-US" b="1" smtClean="0">
                <a:sym typeface="Times New Roman" panose="02020603050405020304" pitchFamily="18" charset="0"/>
              </a:rPr>
              <a:t>		(d[</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]/dt) - (</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(4)</a:t>
            </a:r>
            <a:r>
              <a:rPr lang="en-US" altLang="en-US" b="1" smtClean="0">
                <a:sym typeface="Symbol" panose="05050102010706020507" pitchFamily="18" charset="2"/>
              </a:rPr>
              <a:t> </a:t>
            </a:r>
          </a:p>
          <a:p>
            <a:pPr eaLnBrk="1" hangingPunct="1">
              <a:buFontTx/>
              <a:buNone/>
            </a:pPr>
            <a:r>
              <a:rPr lang="en-US" altLang="en-US" b="1" smtClean="0">
                <a:sym typeface="Symbol" panose="05050102010706020507" pitchFamily="18" charset="2"/>
              </a:rPr>
              <a:t>						   	 </a:t>
            </a:r>
            <a:r>
              <a:rPr lang="en-US" altLang="en-US" sz="2000" b="1" smtClean="0">
                <a:sym typeface="Symbol" panose="05050102010706020507" pitchFamily="18" charset="2"/>
              </a:rPr>
              <a:t>(j = 1,2,3, … n)</a:t>
            </a:r>
          </a:p>
          <a:p>
            <a:pPr eaLnBrk="1" hangingPunct="1"/>
            <a:r>
              <a:rPr lang="en-US" altLang="en-US" b="1" smtClean="0">
                <a:solidFill>
                  <a:srgbClr val="008000"/>
                </a:solidFill>
                <a:sym typeface="Symbol" panose="05050102010706020507" pitchFamily="18" charset="2"/>
              </a:rPr>
              <a:t>Special case: </a:t>
            </a:r>
            <a:r>
              <a:rPr lang="en-US" altLang="en-US" b="1" i="1" smtClean="0">
                <a:solidFill>
                  <a:srgbClr val="008000"/>
                </a:solidFill>
                <a:sym typeface="Symbol" panose="05050102010706020507" pitchFamily="18" charset="2"/>
              </a:rPr>
              <a:t>A Potential Exists</a:t>
            </a:r>
            <a:r>
              <a:rPr lang="en-US" altLang="en-US" b="1" smtClean="0">
                <a:sym typeface="Times New Roman" panose="02020603050405020304" pitchFamily="18" charset="0"/>
              </a:rPr>
              <a:t> </a:t>
            </a:r>
            <a:r>
              <a:rPr lang="en-US" altLang="en-US" b="1" smtClean="0">
                <a:sym typeface="Symbol" panose="05050102010706020507" pitchFamily="18" charset="2"/>
              </a:rPr>
              <a:t></a:t>
            </a:r>
            <a:r>
              <a:rPr lang="en-US" altLang="en-US"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Symbol" panose="05050102010706020507" pitchFamily="18" charset="2"/>
              </a:rPr>
              <a:t>= - </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p>
          <a:p>
            <a:pPr lvl="1" eaLnBrk="1" hangingPunct="1"/>
            <a:r>
              <a:rPr lang="en-US" altLang="en-US" smtClean="0">
                <a:sym typeface="Times New Roman" panose="02020603050405020304" pitchFamily="18" charset="0"/>
              </a:rPr>
              <a:t>Needn’t be conservative! </a:t>
            </a:r>
            <a:r>
              <a:rPr lang="en-US" altLang="en-US" b="1" smtClean="0">
                <a:sym typeface="Times New Roman" panose="02020603050405020304" pitchFamily="18" charset="0"/>
              </a:rPr>
              <a:t>V</a:t>
            </a:r>
            <a:r>
              <a:rPr lang="en-US" altLang="en-US" smtClean="0">
                <a:sym typeface="Times New Roman" panose="02020603050405020304" pitchFamily="18" charset="0"/>
              </a:rPr>
              <a:t> could be a function of </a:t>
            </a:r>
            <a:r>
              <a:rPr lang="en-US" altLang="en-US" b="1" smtClean="0">
                <a:sym typeface="Times New Roman" panose="02020603050405020304" pitchFamily="18" charset="0"/>
              </a:rPr>
              <a:t>t</a:t>
            </a:r>
            <a:r>
              <a:rPr lang="en-US" altLang="en-US" smtClean="0">
                <a:sym typeface="Times New Roman" panose="02020603050405020304" pitchFamily="18" charset="0"/>
              </a:rPr>
              <a:t>!</a:t>
            </a:r>
            <a:endParaRPr lang="en-US" altLang="en-US" b="1" baseline="-25000" smtClean="0">
              <a:sym typeface="Times New Roman" panose="02020603050405020304" pitchFamily="18" charset="0"/>
            </a:endParaRPr>
          </a:p>
          <a:p>
            <a:pPr eaLnBrk="1" hangingPunct="1">
              <a:buFontTx/>
              <a:buNone/>
            </a:pPr>
            <a:r>
              <a:rPr lang="en-US" altLang="en-US" b="1" smtClean="0">
                <a:sym typeface="Times New Roman" panose="02020603050405020304" pitchFamily="18" charset="0"/>
              </a:rPr>
              <a:t> </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b="1" smtClean="0">
                <a:solidFill>
                  <a:srgbClr val="0000FF"/>
                </a:solidFill>
                <a:sym typeface="Times New Roman" panose="02020603050405020304" pitchFamily="18" charset="0"/>
              </a:rPr>
              <a:t>Generalized forces have the form</a:t>
            </a:r>
          </a:p>
          <a:p>
            <a:pPr eaLnBrk="1" hangingPunct="1">
              <a:buFontTx/>
              <a:buNone/>
            </a:pP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baseline="30000" smtClean="0">
                <a:sym typeface="Times New Roman" panose="02020603050405020304" pitchFamily="18" charset="0"/>
              </a:rPr>
              <a:t> </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 </a:t>
            </a:r>
            <a:r>
              <a:rPr lang="en-US" altLang="en-US" b="1" smtClean="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smtClean="0">
                <a:sym typeface="Symbol" panose="05050102010706020507" pitchFamily="18" charset="2"/>
              </a:rPr>
              <a:t></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r>
              <a:rPr lang="en-US" altLang="en-US" b="1" smtClean="0">
                <a:sym typeface="Symbol" panose="05050102010706020507" pitchFamily="18" charset="2"/>
              </a:rPr>
              <a:t> - (</a:t>
            </a:r>
            <a:r>
              <a:rPr lang="en-US" altLang="en-US" b="1" smtClean="0">
                <a:sym typeface="Times New Roman" panose="02020603050405020304" pitchFamily="18" charset="0"/>
              </a:rPr>
              <a:t>V/</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p>
          <a:p>
            <a:pPr eaLnBrk="1" hangingPunct="1"/>
            <a:r>
              <a:rPr lang="en-US" altLang="en-US" smtClean="0">
                <a:sym typeface="Times New Roman" panose="02020603050405020304" pitchFamily="18" charset="0"/>
              </a:rPr>
              <a:t>Put this in </a:t>
            </a:r>
            <a:r>
              <a:rPr lang="en-US" altLang="en-US" b="1" smtClean="0">
                <a:sym typeface="Times New Roman" panose="02020603050405020304" pitchFamily="18" charset="0"/>
              </a:rPr>
              <a:t>(4):</a:t>
            </a:r>
            <a:r>
              <a:rPr lang="en-US" altLang="en-US" smtClean="0">
                <a:sym typeface="Times New Roman" panose="02020603050405020304" pitchFamily="18" charset="0"/>
              </a:rPr>
              <a:t>  </a:t>
            </a:r>
            <a:r>
              <a:rPr lang="en-US" altLang="en-US" b="1" smtClean="0">
                <a:sym typeface="Times New Roman" panose="02020603050405020304" pitchFamily="18" charset="0"/>
              </a:rPr>
              <a:t>(d[</a:t>
            </a:r>
            <a:r>
              <a:rPr lang="en-US" altLang="en-US" b="1" smtClean="0">
                <a:sym typeface="Symbol" panose="05050102010706020507" pitchFamily="18" charset="2"/>
              </a:rPr>
              <a:t></a:t>
            </a:r>
            <a:r>
              <a:rPr lang="en-US" altLang="en-US" b="1" smtClean="0">
                <a:sym typeface="Times New Roman" panose="02020603050405020304" pitchFamily="18" charset="0"/>
              </a:rPr>
              <a:t>T</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]/dt) - (</a:t>
            </a:r>
            <a:r>
              <a:rPr lang="en-US" altLang="en-US" b="1" smtClean="0">
                <a:sym typeface="Symbol" panose="05050102010706020507" pitchFamily="18" charset="2"/>
              </a:rPr>
              <a:t></a:t>
            </a:r>
            <a:r>
              <a:rPr lang="en-US" altLang="en-US" b="1" smtClean="0">
                <a:sym typeface="Times New Roman" panose="02020603050405020304" pitchFamily="18" charset="0"/>
              </a:rPr>
              <a:t>[T-V]</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0</a:t>
            </a:r>
          </a:p>
          <a:p>
            <a:pPr eaLnBrk="1" hangingPunct="1"/>
            <a:r>
              <a:rPr lang="en-US" altLang="en-US" smtClean="0">
                <a:sym typeface="Times New Roman" panose="02020603050405020304" pitchFamily="18" charset="0"/>
              </a:rPr>
              <a:t>So far, </a:t>
            </a:r>
            <a:r>
              <a:rPr lang="en-US" altLang="en-US" b="1" smtClean="0">
                <a:sym typeface="Times New Roman" panose="02020603050405020304" pitchFamily="18" charset="0"/>
              </a:rPr>
              <a:t>V</a:t>
            </a:r>
            <a:r>
              <a:rPr lang="en-US" altLang="en-US" smtClean="0">
                <a:sym typeface="Times New Roman" panose="02020603050405020304" pitchFamily="18" charset="0"/>
              </a:rPr>
              <a:t> doesn’t depend on the velocities </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 </a:t>
            </a:r>
          </a:p>
          <a:p>
            <a:pPr eaLnBrk="1" hangingPunct="1">
              <a:buFontTx/>
              <a:buNone/>
            </a:pPr>
            <a:r>
              <a:rPr lang="en-US" altLang="en-US" b="1" smtClean="0">
                <a:sym typeface="Symbol" panose="05050102010706020507" pitchFamily="18" charset="2"/>
              </a:rPr>
              <a:t>	 		(</a:t>
            </a:r>
            <a:r>
              <a:rPr lang="en-US" altLang="en-US" b="1" smtClean="0">
                <a:sym typeface="Times New Roman" panose="02020603050405020304" pitchFamily="18" charset="0"/>
              </a:rPr>
              <a:t>d/dt)[</a:t>
            </a:r>
            <a:r>
              <a:rPr lang="en-US" altLang="en-US" b="1" smtClean="0">
                <a:sym typeface="Symbol" panose="05050102010706020507" pitchFamily="18" charset="2"/>
              </a:rPr>
              <a:t></a:t>
            </a:r>
            <a:r>
              <a:rPr lang="en-US" altLang="en-US" b="1" smtClean="0">
                <a:sym typeface="Times New Roman" panose="02020603050405020304" pitchFamily="18" charset="0"/>
              </a:rPr>
              <a:t>(T-V)</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a:t>
            </a:r>
            <a:r>
              <a:rPr lang="en-US" altLang="en-US" b="1" smtClean="0">
                <a:sym typeface="Symbol" panose="05050102010706020507" pitchFamily="18" charset="2"/>
              </a:rPr>
              <a:t></a:t>
            </a:r>
            <a:r>
              <a:rPr lang="en-US" altLang="en-US" b="1" smtClean="0">
                <a:sym typeface="Times New Roman" panose="02020603050405020304" pitchFamily="18" charset="0"/>
              </a:rPr>
              <a:t>(T-V)</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0      (4´)</a:t>
            </a:r>
          </a:p>
          <a:p>
            <a:pPr eaLnBrk="1" hangingPunct="1"/>
            <a:endParaRPr lang="en-US" altLang="en-US" b="1" smtClean="0">
              <a:sym typeface="Times New Roman" panose="02020603050405020304" pitchFamily="18" charset="0"/>
            </a:endParaRPr>
          </a:p>
          <a:p>
            <a:pPr eaLnBrk="1" hangingPunct="1"/>
            <a:endParaRPr lang="en-US" altLang="en-US" b="1" smtClean="0">
              <a:sym typeface="Symbol" panose="05050102010706020507" pitchFamily="18" charset="2"/>
            </a:endParaRPr>
          </a:p>
        </p:txBody>
      </p:sp>
      <p:pic>
        <p:nvPicPr>
          <p:cNvPr id="119811"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663" y="1157288"/>
            <a:ext cx="133350" cy="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6"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663" y="4357688"/>
            <a:ext cx="133350" cy="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7"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863" y="4953000"/>
            <a:ext cx="1333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8"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263" y="5500688"/>
            <a:ext cx="133350" cy="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293813" y="152400"/>
            <a:ext cx="10360025" cy="762000"/>
          </a:xfrm>
        </p:spPr>
        <p:txBody>
          <a:bodyPr/>
          <a:lstStyle/>
          <a:p>
            <a:pPr eaLnBrk="1" hangingPunct="1"/>
            <a:r>
              <a:rPr lang="en-US" altLang="en-US" b="1" smtClean="0">
                <a:solidFill>
                  <a:srgbClr val="0000FF"/>
                </a:solidFill>
                <a:sym typeface="Times New Roman" panose="02020603050405020304" pitchFamily="18" charset="0"/>
              </a:rPr>
              <a:t>Lagrange’s Equations</a:t>
            </a:r>
          </a:p>
        </p:txBody>
      </p:sp>
      <p:sp>
        <p:nvSpPr>
          <p:cNvPr id="120835" name="Rectangle 3"/>
          <p:cNvSpPr>
            <a:spLocks noGrp="1" noChangeArrowheads="1"/>
          </p:cNvSpPr>
          <p:nvPr>
            <p:ph type="body" idx="1"/>
          </p:nvPr>
        </p:nvSpPr>
        <p:spPr>
          <a:xfrm>
            <a:off x="1446213" y="1143000"/>
            <a:ext cx="10209212" cy="4933950"/>
          </a:xfrm>
        </p:spPr>
        <p:txBody>
          <a:bodyPr/>
          <a:lstStyle/>
          <a:p>
            <a:pPr eaLnBrk="1" hangingPunct="1"/>
            <a:r>
              <a:rPr lang="en-US" altLang="en-US" b="1" smtClean="0">
                <a:solidFill>
                  <a:srgbClr val="FF0000"/>
                </a:solidFill>
                <a:sym typeface="Times New Roman" panose="02020603050405020304" pitchFamily="18" charset="0"/>
              </a:rPr>
              <a:t>Define:</a:t>
            </a:r>
            <a:r>
              <a:rPr lang="en-US" altLang="en-US" b="1" smtClean="0">
                <a:sym typeface="Times New Roman" panose="02020603050405020304" pitchFamily="18" charset="0"/>
              </a:rPr>
              <a:t> </a:t>
            </a:r>
            <a:r>
              <a:rPr lang="en-US" altLang="en-US" b="1" i="1" u="sng" smtClean="0">
                <a:solidFill>
                  <a:srgbClr val="0000FF"/>
                </a:solidFill>
                <a:sym typeface="Times New Roman" panose="02020603050405020304" pitchFamily="18" charset="0"/>
              </a:rPr>
              <a:t>The Lagrangian</a:t>
            </a:r>
            <a:r>
              <a:rPr lang="en-US" altLang="en-US" smtClean="0">
                <a:solidFill>
                  <a:srgbClr val="0000FF"/>
                </a:solidFill>
                <a:sym typeface="Times New Roman" panose="02020603050405020304" pitchFamily="18" charset="0"/>
              </a:rPr>
              <a:t> </a:t>
            </a:r>
            <a:r>
              <a:rPr lang="en-US" altLang="en-US" b="1" i="1" smtClean="0">
                <a:sym typeface="Times New Roman" panose="02020603050405020304" pitchFamily="18" charset="0"/>
              </a:rPr>
              <a:t>L</a:t>
            </a:r>
            <a:r>
              <a:rPr lang="en-US" altLang="en-US" smtClean="0">
                <a:sym typeface="Times New Roman" panose="02020603050405020304" pitchFamily="18" charset="0"/>
              </a:rPr>
              <a:t> of the system:</a:t>
            </a:r>
            <a:endParaRPr lang="en-US" altLang="en-US" b="1" i="1" smtClean="0">
              <a:sym typeface="Times New Roman" panose="02020603050405020304" pitchFamily="18" charset="0"/>
            </a:endParaRPr>
          </a:p>
          <a:p>
            <a:pPr eaLnBrk="1" hangingPunct="1">
              <a:buFontTx/>
              <a:buNone/>
            </a:pPr>
            <a:endParaRPr lang="en-US" altLang="en-US" b="1" i="1" smtClean="0">
              <a:sym typeface="Times New Roman" panose="02020603050405020304" pitchFamily="18" charset="0"/>
            </a:endParaRPr>
          </a:p>
          <a:p>
            <a:pPr eaLnBrk="1" hangingPunct="1">
              <a:buFontTx/>
              <a:buNone/>
            </a:pPr>
            <a:r>
              <a:rPr lang="en-US" altLang="en-US" b="1" i="1" smtClean="0">
                <a:sym typeface="Times New Roman" panose="02020603050405020304" pitchFamily="18" charset="0"/>
              </a:rPr>
              <a:t>			</a:t>
            </a:r>
            <a:r>
              <a:rPr lang="en-US" altLang="en-US" sz="3600" b="1" i="1" smtClean="0">
                <a:sym typeface="Times New Roman" panose="02020603050405020304" pitchFamily="18" charset="0"/>
              </a:rPr>
              <a:t>L </a:t>
            </a:r>
            <a:r>
              <a:rPr lang="en-US" altLang="en-US" sz="3600" smtClean="0">
                <a:sym typeface="Symbol" panose="05050102010706020507" pitchFamily="18" charset="2"/>
              </a:rPr>
              <a:t> </a:t>
            </a:r>
            <a:r>
              <a:rPr lang="en-US" altLang="en-US" sz="3600" b="1" smtClean="0">
                <a:sym typeface="Times New Roman" panose="02020603050405020304" pitchFamily="18" charset="0"/>
              </a:rPr>
              <a:t>T - V </a:t>
            </a:r>
          </a:p>
          <a:p>
            <a:pPr eaLnBrk="1" hangingPunct="1">
              <a:buFontTx/>
              <a:buNone/>
            </a:pPr>
            <a:endParaRPr lang="en-US" altLang="en-US" b="1" smtClean="0">
              <a:sym typeface="Symbol" panose="05050102010706020507" pitchFamily="18" charset="2"/>
            </a:endParaRPr>
          </a:p>
          <a:p>
            <a:pPr eaLnBrk="1" hangingPunct="1">
              <a:buFontTx/>
              <a:buNone/>
            </a:pP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smtClean="0">
                <a:sym typeface="Times New Roman" panose="02020603050405020304" pitchFamily="18" charset="0"/>
              </a:rPr>
              <a:t>Can write </a:t>
            </a:r>
            <a:r>
              <a:rPr lang="en-US" altLang="en-US" b="1" i="1" u="sng" smtClean="0">
                <a:solidFill>
                  <a:srgbClr val="333399"/>
                </a:solidFill>
                <a:sym typeface="Times New Roman" panose="02020603050405020304" pitchFamily="18" charset="0"/>
              </a:rPr>
              <a:t>D’Alembert’s Principle</a:t>
            </a:r>
            <a:r>
              <a:rPr lang="en-US" altLang="en-US" smtClean="0">
                <a:sym typeface="Times New Roman" panose="02020603050405020304" pitchFamily="18" charset="0"/>
              </a:rPr>
              <a:t> as:</a:t>
            </a:r>
          </a:p>
          <a:p>
            <a:pPr eaLnBrk="1" hangingPunct="1">
              <a:buFontTx/>
              <a:buNone/>
            </a:pPr>
            <a:r>
              <a:rPr lang="en-US" altLang="en-US" b="1" smtClean="0">
                <a:sym typeface="Symbol" panose="05050102010706020507" pitchFamily="18" charset="2"/>
              </a:rPr>
              <a:t>	</a:t>
            </a:r>
            <a:r>
              <a:rPr lang="en-US" altLang="en-US" sz="3600" b="1" smtClean="0">
                <a:sym typeface="Symbol" panose="05050102010706020507" pitchFamily="18" charset="2"/>
              </a:rPr>
              <a:t>(d/dt)[</a:t>
            </a:r>
            <a:r>
              <a:rPr lang="en-US" altLang="en-US" sz="3600" b="1" smtClean="0">
                <a:sym typeface="Times New Roman" panose="02020603050405020304" pitchFamily="18" charset="0"/>
              </a:rPr>
              <a:t>(</a:t>
            </a:r>
            <a:r>
              <a:rPr lang="en-US" altLang="en-US" sz="3600" b="1" smtClean="0">
                <a:sym typeface="Symbol" panose="05050102010706020507" pitchFamily="18" charset="2"/>
              </a:rPr>
              <a:t></a:t>
            </a:r>
            <a:r>
              <a:rPr lang="en-US" altLang="en-US" sz="3600" b="1" i="1" smtClean="0">
                <a:sym typeface="Times New Roman" panose="02020603050405020304" pitchFamily="18" charset="0"/>
              </a:rPr>
              <a:t>L/</a:t>
            </a:r>
            <a:r>
              <a:rPr lang="en-US" altLang="en-US" sz="3600" b="1" smtClean="0">
                <a:sym typeface="Symbol" panose="05050102010706020507" pitchFamily="18" charset="2"/>
              </a:rPr>
              <a:t>q</a:t>
            </a:r>
            <a:r>
              <a:rPr lang="en-US" altLang="en-US" sz="3600" b="1" baseline="-25000" smtClean="0">
                <a:sym typeface="Symbol" panose="05050102010706020507" pitchFamily="18" charset="2"/>
              </a:rPr>
              <a:t>j</a:t>
            </a:r>
            <a:r>
              <a:rPr lang="en-US" altLang="en-US" sz="3600" b="1" smtClean="0">
                <a:sym typeface="Symbol" panose="05050102010706020507" pitchFamily="18" charset="2"/>
              </a:rPr>
              <a:t>)] - </a:t>
            </a:r>
            <a:r>
              <a:rPr lang="en-US" altLang="en-US" sz="3600" b="1" smtClean="0">
                <a:sym typeface="Times New Roman" panose="02020603050405020304" pitchFamily="18" charset="0"/>
              </a:rPr>
              <a:t>(</a:t>
            </a:r>
            <a:r>
              <a:rPr lang="en-US" altLang="en-US" sz="3600" b="1" smtClean="0">
                <a:sym typeface="Symbol" panose="05050102010706020507" pitchFamily="18" charset="2"/>
              </a:rPr>
              <a:t></a:t>
            </a:r>
            <a:r>
              <a:rPr lang="en-US" altLang="en-US" sz="3600" b="1" i="1" smtClean="0">
                <a:sym typeface="Times New Roman" panose="02020603050405020304" pitchFamily="18" charset="0"/>
              </a:rPr>
              <a:t>L/</a:t>
            </a:r>
            <a:r>
              <a:rPr lang="en-US" altLang="en-US" sz="3600" b="1" smtClean="0">
                <a:sym typeface="Symbol" panose="05050102010706020507" pitchFamily="18" charset="2"/>
              </a:rPr>
              <a:t>q</a:t>
            </a:r>
            <a:r>
              <a:rPr lang="en-US" altLang="en-US" sz="3600" b="1" baseline="-25000" smtClean="0">
                <a:sym typeface="Symbol" panose="05050102010706020507" pitchFamily="18" charset="2"/>
              </a:rPr>
              <a:t>j</a:t>
            </a:r>
            <a:r>
              <a:rPr lang="en-US" altLang="en-US" sz="3600" b="1" smtClean="0">
                <a:sym typeface="Symbol" panose="05050102010706020507" pitchFamily="18" charset="2"/>
              </a:rPr>
              <a:t>) = 0    	     (5)</a:t>
            </a:r>
            <a:r>
              <a:rPr lang="en-US" altLang="en-US" b="1" smtClean="0">
                <a:sym typeface="Symbol" panose="05050102010706020507" pitchFamily="18" charset="2"/>
              </a:rPr>
              <a:t>						    </a:t>
            </a:r>
            <a:r>
              <a:rPr lang="en-US" altLang="en-US" sz="2000" b="1" smtClean="0">
                <a:sym typeface="Symbol" panose="05050102010706020507" pitchFamily="18" charset="2"/>
              </a:rPr>
              <a:t>(j = 1,2,3, … n)</a:t>
            </a:r>
          </a:p>
          <a:p>
            <a:pPr eaLnBrk="1" hangingPunct="1">
              <a:buFontTx/>
              <a:buNone/>
            </a:pPr>
            <a:r>
              <a:rPr lang="en-US" altLang="en-US" b="1" smtClean="0">
                <a:sym typeface="Symbol" panose="05050102010706020507" pitchFamily="18" charset="2"/>
              </a:rPr>
              <a:t>	</a:t>
            </a:r>
            <a:r>
              <a:rPr lang="en-US" altLang="en-US" sz="3600" b="1" smtClean="0">
                <a:sym typeface="Symbol" panose="05050102010706020507" pitchFamily="18" charset="2"/>
              </a:rPr>
              <a:t>	(5)  </a:t>
            </a:r>
            <a:r>
              <a:rPr lang="en-US" altLang="en-US" sz="3600" b="1" i="1" u="sng" smtClean="0">
                <a:solidFill>
                  <a:srgbClr val="FF0000"/>
                </a:solidFill>
                <a:sym typeface="Symbol" panose="05050102010706020507" pitchFamily="18" charset="2"/>
              </a:rPr>
              <a:t>Lagrange’s Equations</a:t>
            </a:r>
            <a:endParaRPr lang="en-US" altLang="en-US" sz="3600" smtClean="0">
              <a:sym typeface="Times New Roman" panose="02020603050405020304" pitchFamily="18" charset="0"/>
            </a:endParaRPr>
          </a:p>
          <a:p>
            <a:pPr eaLnBrk="1" hangingPunct="1">
              <a:buFontTx/>
              <a:buNone/>
            </a:pPr>
            <a:endParaRPr lang="en-US" altLang="en-US" sz="3600" b="1" smtClean="0">
              <a:sym typeface="Times New Roman" panose="02020603050405020304" pitchFamily="18" charset="0"/>
            </a:endParaRPr>
          </a:p>
        </p:txBody>
      </p:sp>
      <p:pic>
        <p:nvPicPr>
          <p:cNvPr id="120836" name="Picture 4"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963" y="4111625"/>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293813" y="228600"/>
            <a:ext cx="10360025" cy="609600"/>
          </a:xfrm>
        </p:spPr>
        <p:txBody>
          <a:bodyPr/>
          <a:lstStyle/>
          <a:p>
            <a:pPr eaLnBrk="1" hangingPunct="1"/>
            <a:r>
              <a:rPr lang="en-US" altLang="en-US" b="1" smtClean="0">
                <a:solidFill>
                  <a:srgbClr val="0000FF"/>
                </a:solidFill>
                <a:sym typeface="Times New Roman" panose="02020603050405020304" pitchFamily="18" charset="0"/>
              </a:rPr>
              <a:t>Lagrange’s Equations</a:t>
            </a:r>
          </a:p>
        </p:txBody>
      </p:sp>
      <p:sp>
        <p:nvSpPr>
          <p:cNvPr id="121859" name="Rectangle 3"/>
          <p:cNvSpPr>
            <a:spLocks noGrp="1" noChangeArrowheads="1"/>
          </p:cNvSpPr>
          <p:nvPr>
            <p:ph type="body" idx="1"/>
          </p:nvPr>
        </p:nvSpPr>
        <p:spPr>
          <a:xfrm>
            <a:off x="1217613" y="914400"/>
            <a:ext cx="10360025" cy="5638800"/>
          </a:xfrm>
        </p:spPr>
        <p:txBody>
          <a:bodyPr/>
          <a:lstStyle/>
          <a:p>
            <a:pPr eaLnBrk="1" hangingPunct="1"/>
            <a:r>
              <a:rPr lang="en-US" altLang="en-US" sz="3600" b="1" i="1" smtClean="0">
                <a:solidFill>
                  <a:srgbClr val="FF0000"/>
                </a:solidFill>
                <a:sym typeface="Times New Roman" panose="02020603050405020304" pitchFamily="18" charset="0"/>
              </a:rPr>
              <a:t>Lagrangian</a:t>
            </a:r>
            <a:r>
              <a:rPr lang="en-US" altLang="en-US" sz="3600" smtClean="0">
                <a:solidFill>
                  <a:srgbClr val="FF0000"/>
                </a:solidFill>
                <a:sym typeface="Times New Roman" panose="02020603050405020304" pitchFamily="18" charset="0"/>
              </a:rPr>
              <a:t>:</a:t>
            </a:r>
            <a:r>
              <a:rPr lang="en-US" altLang="en-US" sz="3600" smtClean="0">
                <a:sym typeface="Times New Roman" panose="02020603050405020304" pitchFamily="18" charset="0"/>
              </a:rPr>
              <a:t> </a:t>
            </a:r>
            <a:r>
              <a:rPr lang="en-US" altLang="en-US" b="1" i="1" smtClean="0">
                <a:sym typeface="Times New Roman" panose="02020603050405020304" pitchFamily="18" charset="0"/>
              </a:rPr>
              <a:t>L </a:t>
            </a:r>
            <a:r>
              <a:rPr lang="en-US" altLang="en-US" smtClean="0">
                <a:sym typeface="Symbol" panose="05050102010706020507" pitchFamily="18" charset="2"/>
              </a:rPr>
              <a:t> </a:t>
            </a:r>
            <a:r>
              <a:rPr lang="en-US" altLang="en-US" b="1" smtClean="0">
                <a:sym typeface="Times New Roman" panose="02020603050405020304" pitchFamily="18" charset="0"/>
              </a:rPr>
              <a:t>T - V </a:t>
            </a:r>
          </a:p>
          <a:p>
            <a:pPr eaLnBrk="1" hangingPunct="1"/>
            <a:r>
              <a:rPr lang="en-US" altLang="en-US" sz="3600" b="1" i="1" smtClean="0">
                <a:solidFill>
                  <a:srgbClr val="FF0000"/>
                </a:solidFill>
                <a:sym typeface="Symbol" panose="05050102010706020507" pitchFamily="18" charset="2"/>
              </a:rPr>
              <a:t>Lagrange’s Eqtns:</a:t>
            </a:r>
            <a:endParaRPr lang="en-US" altLang="en-US" sz="3600" smtClean="0">
              <a:sym typeface="Times New Roman" panose="02020603050405020304" pitchFamily="18" charset="0"/>
            </a:endParaRPr>
          </a:p>
          <a:p>
            <a:pPr eaLnBrk="1" hangingPunct="1">
              <a:buFontTx/>
              <a:buNone/>
            </a:pPr>
            <a:r>
              <a:rPr lang="en-US" altLang="en-US" sz="3600" b="1" smtClean="0">
                <a:sym typeface="Symbol" panose="05050102010706020507" pitchFamily="18" charset="2"/>
              </a:rPr>
              <a:t>	 	 </a:t>
            </a:r>
            <a:r>
              <a:rPr lang="en-US" altLang="en-US" b="1" smtClean="0">
                <a:sym typeface="Symbol" panose="05050102010706020507" pitchFamily="18" charset="2"/>
              </a:rPr>
              <a:t>(d/dt)[</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i="1" smtClean="0">
                <a:sym typeface="Times New Roman" panose="02020603050405020304" pitchFamily="18" charset="0"/>
              </a:rPr>
              <a:t>L/</a:t>
            </a:r>
            <a:r>
              <a:rPr lang="en-US" altLang="en-US" b="1" smtClean="0">
                <a:sym typeface="Symbol" panose="05050102010706020507" pitchFamily="18" charset="2"/>
              </a:rPr>
              <a:t>q</a:t>
            </a:r>
            <a:r>
              <a:rPr lang="en-US" altLang="en-US" b="1" baseline="-25000" smtClean="0">
                <a:sym typeface="Symbol" panose="05050102010706020507" pitchFamily="18" charset="2"/>
              </a:rPr>
              <a:t>j</a:t>
            </a:r>
            <a:r>
              <a:rPr lang="en-US" altLang="en-US" b="1" smtClean="0">
                <a:sym typeface="Symbol" panose="05050102010706020507" pitchFamily="18" charset="2"/>
              </a:rPr>
              <a:t>)] -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i="1" smtClean="0">
                <a:sym typeface="Times New Roman" panose="02020603050405020304" pitchFamily="18" charset="0"/>
              </a:rPr>
              <a:t>L/</a:t>
            </a:r>
            <a:r>
              <a:rPr lang="en-US" altLang="en-US" b="1" smtClean="0">
                <a:sym typeface="Symbol" panose="05050102010706020507" pitchFamily="18" charset="2"/>
              </a:rPr>
              <a:t>q</a:t>
            </a:r>
            <a:r>
              <a:rPr lang="en-US" altLang="en-US" b="1" baseline="-25000" smtClean="0">
                <a:sym typeface="Symbol" panose="05050102010706020507" pitchFamily="18" charset="2"/>
              </a:rPr>
              <a:t>j</a:t>
            </a:r>
            <a:r>
              <a:rPr lang="en-US" altLang="en-US" b="1" smtClean="0">
                <a:sym typeface="Symbol" panose="05050102010706020507" pitchFamily="18" charset="2"/>
              </a:rPr>
              <a:t>) = 0 </a:t>
            </a:r>
            <a:r>
              <a:rPr lang="en-US" altLang="en-US" sz="2000" b="1" smtClean="0">
                <a:sym typeface="Symbol" panose="05050102010706020507" pitchFamily="18" charset="2"/>
              </a:rPr>
              <a:t>	(j = 1,2,3, … n)</a:t>
            </a:r>
            <a:endParaRPr lang="en-US" altLang="en-US" b="1" smtClean="0">
              <a:sym typeface="Symbol" panose="05050102010706020507" pitchFamily="18" charset="2"/>
            </a:endParaRPr>
          </a:p>
          <a:p>
            <a:pPr eaLnBrk="1" hangingPunct="1"/>
            <a:r>
              <a:rPr lang="en-US" altLang="en-US" b="1" smtClean="0">
                <a:solidFill>
                  <a:srgbClr val="FF0000"/>
                </a:solidFill>
                <a:sym typeface="Times New Roman" panose="02020603050405020304" pitchFamily="18" charset="0"/>
              </a:rPr>
              <a:t>Note:</a:t>
            </a:r>
            <a:r>
              <a:rPr lang="en-US" altLang="en-US" smtClean="0">
                <a:sym typeface="Times New Roman" panose="02020603050405020304" pitchFamily="18" charset="0"/>
              </a:rPr>
              <a:t> </a:t>
            </a:r>
            <a:r>
              <a:rPr lang="en-US" altLang="en-US" b="1" i="1" smtClean="0">
                <a:sym typeface="Times New Roman" panose="02020603050405020304" pitchFamily="18" charset="0"/>
              </a:rPr>
              <a:t>L </a:t>
            </a:r>
            <a:r>
              <a:rPr lang="en-US" altLang="en-US" smtClean="0">
                <a:sym typeface="Times New Roman" panose="02020603050405020304" pitchFamily="18" charset="0"/>
              </a:rPr>
              <a:t>is </a:t>
            </a:r>
            <a:r>
              <a:rPr lang="en-US" altLang="en-US" b="1" u="sng" smtClean="0">
                <a:solidFill>
                  <a:srgbClr val="0000FF"/>
                </a:solidFill>
                <a:sym typeface="Times New Roman" panose="02020603050405020304" pitchFamily="18" charset="0"/>
              </a:rPr>
              <a:t>not unique</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but is arbitrary to within the addition of a derivative </a:t>
            </a:r>
            <a:r>
              <a:rPr lang="en-US" altLang="en-US" b="1" smtClean="0">
                <a:sym typeface="Times New Roman" panose="02020603050405020304" pitchFamily="18" charset="0"/>
              </a:rPr>
              <a:t>(dF/dt). F = F(q,t)</a:t>
            </a:r>
            <a:r>
              <a:rPr lang="en-US" altLang="en-US" smtClean="0">
                <a:sym typeface="Times New Roman" panose="02020603050405020304" pitchFamily="18" charset="0"/>
              </a:rPr>
              <a:t> is </a:t>
            </a:r>
            <a:r>
              <a:rPr lang="en-US" altLang="en-US" b="1" i="1" smtClean="0">
                <a:solidFill>
                  <a:srgbClr val="0000FF"/>
                </a:solidFill>
                <a:sym typeface="Times New Roman" panose="02020603050405020304" pitchFamily="18" charset="0"/>
              </a:rPr>
              <a:t>any</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differentiable function of  </a:t>
            </a:r>
            <a:r>
              <a:rPr lang="en-US" altLang="en-US" b="1" smtClean="0">
                <a:sym typeface="Times New Roman" panose="02020603050405020304" pitchFamily="18" charset="0"/>
              </a:rPr>
              <a:t>q</a:t>
            </a:r>
            <a:r>
              <a:rPr lang="en-US" altLang="en-US" smtClean="0">
                <a:sym typeface="Times New Roman" panose="02020603050405020304" pitchFamily="18" charset="0"/>
              </a:rPr>
              <a:t>’s &amp; </a:t>
            </a:r>
            <a:r>
              <a:rPr lang="en-US" altLang="en-US" b="1" smtClean="0">
                <a:sym typeface="Times New Roman" panose="02020603050405020304" pitchFamily="18" charset="0"/>
              </a:rPr>
              <a:t>t</a:t>
            </a:r>
            <a:r>
              <a:rPr lang="en-US" altLang="en-US" smtClean="0">
                <a:sym typeface="Times New Roman" panose="02020603050405020304" pitchFamily="18" charset="0"/>
              </a:rPr>
              <a:t>.</a:t>
            </a:r>
          </a:p>
          <a:p>
            <a:pPr eaLnBrk="1" hangingPunct="1"/>
            <a:r>
              <a:rPr lang="en-US" altLang="en-US" smtClean="0">
                <a:sym typeface="Times New Roman" panose="02020603050405020304" pitchFamily="18" charset="0"/>
              </a:rPr>
              <a:t>That is, if we define a new Lagrangian</a:t>
            </a:r>
            <a:r>
              <a:rPr lang="en-US" altLang="en-US" b="1" i="1" smtClean="0">
                <a:sym typeface="Times New Roman" panose="02020603050405020304" pitchFamily="18" charset="0"/>
              </a:rPr>
              <a:t> L</a:t>
            </a:r>
            <a:r>
              <a:rPr lang="en-US" altLang="en-US" b="1" smtClean="0">
                <a:sym typeface="Times New Roman" panose="02020603050405020304" pitchFamily="18" charset="0"/>
              </a:rPr>
              <a:t>´ </a:t>
            </a:r>
            <a:endParaRPr lang="en-US" altLang="en-US" smtClean="0">
              <a:sym typeface="Times New Roman" panose="02020603050405020304" pitchFamily="18" charset="0"/>
            </a:endParaRPr>
          </a:p>
          <a:p>
            <a:pPr eaLnBrk="1" hangingPunct="1">
              <a:buFontTx/>
              <a:buNone/>
            </a:pPr>
            <a:r>
              <a:rPr lang="en-US" altLang="en-US" smtClean="0">
                <a:sym typeface="Times New Roman" panose="02020603050405020304" pitchFamily="18" charset="0"/>
              </a:rPr>
              <a:t> 			</a:t>
            </a:r>
            <a:r>
              <a:rPr lang="en-US" altLang="en-US" b="1" i="1" smtClean="0">
                <a:sym typeface="Times New Roman" panose="02020603050405020304" pitchFamily="18" charset="0"/>
              </a:rPr>
              <a:t>L</a:t>
            </a:r>
            <a:r>
              <a:rPr lang="en-US" altLang="en-US" b="1" smtClean="0">
                <a:sym typeface="Times New Roman" panose="02020603050405020304" pitchFamily="18" charset="0"/>
              </a:rPr>
              <a:t>´= </a:t>
            </a:r>
            <a:r>
              <a:rPr lang="en-US" altLang="en-US" b="1" i="1" smtClean="0">
                <a:sym typeface="Times New Roman" panose="02020603050405020304" pitchFamily="18" charset="0"/>
              </a:rPr>
              <a:t>L</a:t>
            </a:r>
            <a:r>
              <a:rPr lang="en-US" altLang="en-US" b="1" smtClean="0">
                <a:sym typeface="Times New Roman" panose="02020603050405020304" pitchFamily="18" charset="0"/>
              </a:rPr>
              <a:t> + (dF/dt)</a:t>
            </a:r>
          </a:p>
          <a:p>
            <a:pPr eaLnBrk="1" hangingPunct="1">
              <a:buFontTx/>
              <a:buNone/>
            </a:pPr>
            <a:r>
              <a:rPr lang="en-US" altLang="en-US" b="1" smtClean="0">
                <a:sym typeface="Times New Roman" panose="02020603050405020304" pitchFamily="18" charset="0"/>
              </a:rPr>
              <a:t>	</a:t>
            </a:r>
            <a:r>
              <a:rPr lang="en-US" altLang="en-US" smtClean="0">
                <a:sym typeface="Times New Roman" panose="02020603050405020304" pitchFamily="18" charset="0"/>
              </a:rPr>
              <a:t>It is easy to show that </a:t>
            </a:r>
            <a:r>
              <a:rPr lang="en-US" altLang="en-US" b="1" i="1" smtClean="0">
                <a:sym typeface="Times New Roman" panose="02020603050405020304" pitchFamily="18" charset="0"/>
              </a:rPr>
              <a:t>L</a:t>
            </a:r>
            <a:r>
              <a:rPr lang="en-US" altLang="en-US" b="1" smtClean="0">
                <a:sym typeface="Times New Roman" panose="02020603050405020304" pitchFamily="18" charset="0"/>
              </a:rPr>
              <a:t>´ </a:t>
            </a:r>
            <a:r>
              <a:rPr lang="en-US" altLang="en-US" smtClean="0">
                <a:sym typeface="Times New Roman" panose="02020603050405020304" pitchFamily="18" charset="0"/>
              </a:rPr>
              <a:t>satisfies </a:t>
            </a:r>
            <a:r>
              <a:rPr lang="en-US" altLang="en-US" b="1" i="1" smtClean="0">
                <a:sym typeface="Times New Roman" panose="02020603050405020304" pitchFamily="18" charset="0"/>
              </a:rPr>
              <a:t>the same</a:t>
            </a:r>
            <a:r>
              <a:rPr lang="en-US" altLang="en-US" smtClean="0">
                <a:sym typeface="Times New Roman" panose="02020603050405020304" pitchFamily="18" charset="0"/>
              </a:rPr>
              <a:t> Lagrange’s Eqtns (above). </a:t>
            </a:r>
          </a:p>
        </p:txBody>
      </p:sp>
      <p:pic>
        <p:nvPicPr>
          <p:cNvPr id="121860" name="Picture 4"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3" y="2376488"/>
            <a:ext cx="133350" cy="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1293813" y="0"/>
            <a:ext cx="10360025" cy="914400"/>
          </a:xfrm>
        </p:spPr>
        <p:txBody>
          <a:bodyPr rtlCol="0">
            <a:normAutofit fontScale="90000"/>
          </a:bodyPr>
          <a:lstStyle/>
          <a:p>
            <a:pPr eaLnBrk="1" fontAlgn="auto" hangingPunct="1">
              <a:spcAft>
                <a:spcPts val="0"/>
              </a:spcAft>
              <a:defRPr/>
            </a:pPr>
            <a:r>
              <a:rPr lang="en-US" sz="3200" b="1" dirty="0" smtClean="0">
                <a:solidFill>
                  <a:srgbClr val="0000FF"/>
                </a:solidFill>
                <a:sym typeface="Times New Roman" pitchFamily="18" charset="0"/>
              </a:rPr>
              <a:t>Velocity-Dependent </a:t>
            </a:r>
            <a:r>
              <a:rPr lang="en-US" sz="3200" b="1" dirty="0">
                <a:solidFill>
                  <a:srgbClr val="0000FF"/>
                </a:solidFill>
                <a:sym typeface="Times New Roman" pitchFamily="18" charset="0"/>
              </a:rPr>
              <a:t>Potentials &amp; the Dissipation Function</a:t>
            </a:r>
            <a:endParaRPr lang="en-US" b="1" dirty="0">
              <a:solidFill>
                <a:srgbClr val="0000FF"/>
              </a:solidFill>
              <a:sym typeface="Times New Roman" pitchFamily="18" charset="0"/>
            </a:endParaRPr>
          </a:p>
        </p:txBody>
      </p:sp>
      <p:sp>
        <p:nvSpPr>
          <p:cNvPr id="122883" name="Rectangle 3"/>
          <p:cNvSpPr>
            <a:spLocks noGrp="1" noChangeArrowheads="1"/>
          </p:cNvSpPr>
          <p:nvPr>
            <p:ph type="body" idx="1"/>
          </p:nvPr>
        </p:nvSpPr>
        <p:spPr>
          <a:xfrm>
            <a:off x="1293813" y="1143000"/>
            <a:ext cx="10382250" cy="5715000"/>
          </a:xfrm>
        </p:spPr>
        <p:txBody>
          <a:bodyPr/>
          <a:lstStyle/>
          <a:p>
            <a:pPr eaLnBrk="1" hangingPunct="1"/>
            <a:r>
              <a:rPr lang="en-US" altLang="en-US" b="1" smtClean="0">
                <a:solidFill>
                  <a:srgbClr val="FF0000"/>
                </a:solidFill>
                <a:sym typeface="Times New Roman" panose="02020603050405020304" pitchFamily="18" charset="0"/>
              </a:rPr>
              <a:t>Non-conservative</a:t>
            </a:r>
            <a:r>
              <a:rPr lang="en-US" altLang="en-US" smtClean="0">
                <a:sym typeface="Times New Roman" panose="02020603050405020304" pitchFamily="18" charset="0"/>
              </a:rPr>
              <a:t> forces? It’s still possible, in a </a:t>
            </a:r>
            <a:r>
              <a:rPr lang="en-US" altLang="en-US" b="1" i="1" smtClean="0">
                <a:solidFill>
                  <a:srgbClr val="FF0000"/>
                </a:solidFill>
                <a:sym typeface="Times New Roman" panose="02020603050405020304" pitchFamily="18" charset="0"/>
              </a:rPr>
              <a:t>Special Case</a:t>
            </a:r>
            <a:r>
              <a:rPr lang="en-US" altLang="en-US" smtClean="0">
                <a:solidFill>
                  <a:srgbClr val="FF0000"/>
                </a:solidFill>
                <a:sym typeface="Times New Roman" panose="02020603050405020304" pitchFamily="18" charset="0"/>
              </a:rPr>
              <a:t>,</a:t>
            </a:r>
            <a:r>
              <a:rPr lang="en-US" altLang="en-US" smtClean="0">
                <a:sym typeface="Times New Roman" panose="02020603050405020304" pitchFamily="18" charset="0"/>
              </a:rPr>
              <a:t> to use Lagrange’s Eqtns unchanged, provided a </a:t>
            </a:r>
            <a:r>
              <a:rPr lang="en-US" altLang="en-US" b="1" smtClean="0">
                <a:solidFill>
                  <a:srgbClr val="A50021"/>
                </a:solidFill>
                <a:sym typeface="Times New Roman" panose="02020603050405020304" pitchFamily="18" charset="0"/>
              </a:rPr>
              <a:t>Generalized or Velocity-Dependent Potential</a:t>
            </a:r>
            <a:r>
              <a:rPr lang="en-US" altLang="en-US" smtClean="0">
                <a:sym typeface="Times New Roman" panose="02020603050405020304" pitchFamily="18" charset="0"/>
              </a:rPr>
              <a:t> </a:t>
            </a:r>
            <a:r>
              <a:rPr lang="en-US" altLang="en-US" b="1" smtClean="0">
                <a:sym typeface="Times New Roman" panose="02020603050405020304" pitchFamily="18" charset="0"/>
              </a:rPr>
              <a:t>U = U(q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r>
              <a:rPr lang="en-US" altLang="en-US" smtClean="0">
                <a:sym typeface="Times New Roman" panose="02020603050405020304" pitchFamily="18" charset="0"/>
              </a:rPr>
              <a:t> exists, where the generalized forces</a:t>
            </a:r>
            <a:r>
              <a:rPr lang="en-US" altLang="en-US" b="1" smtClean="0">
                <a:sym typeface="Times New Roman" panose="02020603050405020304" pitchFamily="18" charset="0"/>
              </a:rPr>
              <a:t> Q</a:t>
            </a:r>
            <a:r>
              <a:rPr lang="en-US" altLang="en-US" b="1" baseline="-25000" smtClean="0">
                <a:sym typeface="Times New Roman" panose="02020603050405020304" pitchFamily="18" charset="0"/>
              </a:rPr>
              <a:t>j</a:t>
            </a:r>
            <a:r>
              <a:rPr lang="en-US" altLang="en-US" smtClean="0">
                <a:sym typeface="Times New Roman" panose="02020603050405020304" pitchFamily="18" charset="0"/>
              </a:rPr>
              <a:t> are obtained as:</a:t>
            </a:r>
          </a:p>
          <a:p>
            <a:pPr eaLnBrk="1" hangingPunct="1">
              <a:buFontTx/>
              <a:buNone/>
            </a:pPr>
            <a:r>
              <a:rPr lang="en-US" altLang="en-US" smtClean="0">
                <a:sym typeface="Times New Roman" panose="02020603050405020304" pitchFamily="18" charset="0"/>
              </a:rPr>
              <a:t> 		</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r>
              <a:rPr lang="en-US" altLang="en-US" smtClean="0">
                <a:sym typeface="Symbol" panose="05050102010706020507" pitchFamily="18" charset="2"/>
              </a:rPr>
              <a:t></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U/</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 (d/dt)[(</a:t>
            </a:r>
            <a:r>
              <a:rPr lang="en-US" altLang="en-US" b="1" smtClean="0">
                <a:sym typeface="Symbol" panose="05050102010706020507" pitchFamily="18" charset="2"/>
              </a:rPr>
              <a:t></a:t>
            </a:r>
            <a:r>
              <a:rPr lang="en-US" altLang="en-US" b="1" smtClean="0">
                <a:sym typeface="Times New Roman" panose="02020603050405020304" pitchFamily="18" charset="0"/>
              </a:rPr>
              <a:t>U/</a:t>
            </a:r>
            <a:r>
              <a:rPr lang="en-US" altLang="en-US" b="1" smtClean="0">
                <a:sym typeface="Symbol" panose="05050102010706020507" pitchFamily="18" charset="2"/>
              </a:rPr>
              <a:t></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a:t>
            </a:r>
          </a:p>
          <a:p>
            <a:pPr eaLnBrk="1" hangingPunct="1"/>
            <a:r>
              <a:rPr lang="en-US" altLang="en-US" smtClean="0">
                <a:sym typeface="Times New Roman" panose="02020603050405020304" pitchFamily="18" charset="0"/>
              </a:rPr>
              <a:t>The </a:t>
            </a:r>
            <a:r>
              <a:rPr lang="en-US" altLang="en-US" b="1" smtClean="0">
                <a:solidFill>
                  <a:srgbClr val="009900"/>
                </a:solidFill>
                <a:sym typeface="Times New Roman" panose="02020603050405020304" pitchFamily="18" charset="0"/>
              </a:rPr>
              <a:t>Lagrangian is now:</a:t>
            </a:r>
            <a:r>
              <a:rPr lang="en-US" altLang="en-US" smtClean="0">
                <a:sym typeface="Times New Roman" panose="02020603050405020304" pitchFamily="18" charset="0"/>
              </a:rPr>
              <a:t> </a:t>
            </a:r>
            <a:r>
              <a:rPr lang="en-US" altLang="en-US" b="1" i="1" smtClean="0">
                <a:sym typeface="Times New Roman" panose="02020603050405020304" pitchFamily="18" charset="0"/>
              </a:rPr>
              <a:t>L </a:t>
            </a:r>
            <a:r>
              <a:rPr lang="en-US" altLang="en-US" smtClean="0">
                <a:sym typeface="Symbol" panose="05050102010706020507" pitchFamily="18" charset="2"/>
              </a:rPr>
              <a:t> </a:t>
            </a:r>
            <a:r>
              <a:rPr lang="en-US" altLang="en-US" b="1" smtClean="0">
                <a:sym typeface="Times New Roman" panose="02020603050405020304" pitchFamily="18" charset="0"/>
              </a:rPr>
              <a:t>T - U </a:t>
            </a:r>
            <a:r>
              <a:rPr lang="en-US" altLang="en-US" smtClean="0">
                <a:sym typeface="Times New Roman" panose="02020603050405020304" pitchFamily="18" charset="0"/>
              </a:rPr>
              <a:t>&amp; Lagrange’s Eqtns are still:</a:t>
            </a:r>
          </a:p>
          <a:p>
            <a:pPr eaLnBrk="1" hangingPunct="1">
              <a:buFontTx/>
              <a:buNone/>
            </a:pPr>
            <a:r>
              <a:rPr lang="en-US" altLang="en-US" b="1" smtClean="0">
                <a:sym typeface="Times New Roman" panose="02020603050405020304" pitchFamily="18" charset="0"/>
              </a:rPr>
              <a:t>        </a:t>
            </a:r>
            <a:r>
              <a:rPr lang="en-US" altLang="en-US" b="1" smtClean="0">
                <a:sym typeface="Symbol" panose="05050102010706020507" pitchFamily="18" charset="2"/>
              </a:rPr>
              <a:t>(d/dt)[</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i="1" smtClean="0">
                <a:sym typeface="Times New Roman" panose="02020603050405020304" pitchFamily="18" charset="0"/>
              </a:rPr>
              <a:t>L/</a:t>
            </a:r>
            <a:r>
              <a:rPr lang="en-US" altLang="en-US" b="1" smtClean="0">
                <a:sym typeface="Symbol" panose="05050102010706020507" pitchFamily="18" charset="2"/>
              </a:rPr>
              <a:t>q</a:t>
            </a:r>
            <a:r>
              <a:rPr lang="en-US" altLang="en-US" b="1" baseline="-25000" smtClean="0">
                <a:sym typeface="Symbol" panose="05050102010706020507" pitchFamily="18" charset="2"/>
              </a:rPr>
              <a:t>j</a:t>
            </a:r>
            <a:r>
              <a:rPr lang="en-US" altLang="en-US" b="1" smtClean="0">
                <a:sym typeface="Symbol" panose="05050102010706020507" pitchFamily="18" charset="2"/>
              </a:rPr>
              <a:t>)] -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i="1" smtClean="0">
                <a:sym typeface="Times New Roman" panose="02020603050405020304" pitchFamily="18" charset="0"/>
              </a:rPr>
              <a:t>L/</a:t>
            </a:r>
            <a:r>
              <a:rPr lang="en-US" altLang="en-US" b="1" smtClean="0">
                <a:sym typeface="Symbol" panose="05050102010706020507" pitchFamily="18" charset="2"/>
              </a:rPr>
              <a:t>q</a:t>
            </a:r>
            <a:r>
              <a:rPr lang="en-US" altLang="en-US" b="1" baseline="-25000" smtClean="0">
                <a:sym typeface="Symbol" panose="05050102010706020507" pitchFamily="18" charset="2"/>
              </a:rPr>
              <a:t>j</a:t>
            </a:r>
            <a:r>
              <a:rPr lang="en-US" altLang="en-US" b="1" smtClean="0">
                <a:sym typeface="Symbol" panose="05050102010706020507" pitchFamily="18" charset="2"/>
              </a:rPr>
              <a:t>) = 0 </a:t>
            </a:r>
            <a:r>
              <a:rPr lang="en-US" altLang="en-US" sz="2000" b="1" smtClean="0">
                <a:sym typeface="Symbol" panose="05050102010706020507" pitchFamily="18" charset="2"/>
              </a:rPr>
              <a:t>(j = 1,2,3, … n)</a:t>
            </a:r>
          </a:p>
          <a:p>
            <a:pPr eaLnBrk="1" hangingPunct="1"/>
            <a:r>
              <a:rPr lang="en-US" altLang="en-US" b="1" u="sng" smtClean="0">
                <a:solidFill>
                  <a:srgbClr val="0000FF"/>
                </a:solidFill>
                <a:sym typeface="Times New Roman" panose="02020603050405020304" pitchFamily="18" charset="0"/>
              </a:rPr>
              <a:t>A very important application:</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Electromagnetic forces on moving charges.</a:t>
            </a:r>
          </a:p>
        </p:txBody>
      </p:sp>
      <p:pic>
        <p:nvPicPr>
          <p:cNvPr id="122884" name="Picture 4"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13" y="1981200"/>
            <a:ext cx="1333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13" y="4343400"/>
            <a:ext cx="1333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Picture 6"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3" y="5029200"/>
            <a:ext cx="1333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217613" y="304800"/>
            <a:ext cx="10360025" cy="762000"/>
          </a:xfrm>
        </p:spPr>
        <p:txBody>
          <a:bodyPr/>
          <a:lstStyle/>
          <a:p>
            <a:pPr eaLnBrk="1" hangingPunct="1"/>
            <a:r>
              <a:rPr lang="en-US" altLang="en-US" sz="3200" b="1" smtClean="0">
                <a:solidFill>
                  <a:srgbClr val="0000FF"/>
                </a:solidFill>
                <a:sym typeface="Times New Roman" panose="02020603050405020304" pitchFamily="18" charset="0"/>
              </a:rPr>
              <a:t>Electromagnetic Force Problem</a:t>
            </a:r>
            <a:endParaRPr lang="en-US" altLang="en-US" b="1" smtClean="0">
              <a:solidFill>
                <a:srgbClr val="0000FF"/>
              </a:solidFill>
              <a:sym typeface="Times New Roman" panose="02020603050405020304" pitchFamily="18" charset="0"/>
            </a:endParaRPr>
          </a:p>
        </p:txBody>
      </p:sp>
      <p:sp>
        <p:nvSpPr>
          <p:cNvPr id="123907" name="Rectangle 3"/>
          <p:cNvSpPr>
            <a:spLocks noGrp="1" noChangeArrowheads="1"/>
          </p:cNvSpPr>
          <p:nvPr>
            <p:ph type="body" idx="1"/>
          </p:nvPr>
        </p:nvSpPr>
        <p:spPr>
          <a:xfrm>
            <a:off x="1293813" y="1143000"/>
            <a:ext cx="10360025" cy="5715000"/>
          </a:xfrm>
        </p:spPr>
        <p:txBody>
          <a:bodyPr/>
          <a:lstStyle/>
          <a:p>
            <a:pPr eaLnBrk="1" hangingPunct="1"/>
            <a:r>
              <a:rPr lang="en-US" altLang="en-US" smtClean="0">
                <a:sym typeface="Times New Roman" panose="02020603050405020304" pitchFamily="18" charset="0"/>
              </a:rPr>
              <a:t>Particle, mass </a:t>
            </a:r>
            <a:r>
              <a:rPr lang="en-US" altLang="en-US" b="1" smtClean="0">
                <a:sym typeface="Times New Roman" panose="02020603050405020304" pitchFamily="18" charset="0"/>
              </a:rPr>
              <a:t>m</a:t>
            </a:r>
            <a:r>
              <a:rPr lang="en-US" altLang="en-US" smtClean="0">
                <a:sym typeface="Times New Roman" panose="02020603050405020304" pitchFamily="18" charset="0"/>
              </a:rPr>
              <a:t>, charge </a:t>
            </a:r>
            <a:r>
              <a:rPr lang="en-US" altLang="en-US" b="1" smtClean="0">
                <a:sym typeface="Times New Roman" panose="02020603050405020304" pitchFamily="18" charset="0"/>
              </a:rPr>
              <a:t>q</a:t>
            </a:r>
            <a:r>
              <a:rPr lang="en-US" altLang="en-US" smtClean="0">
                <a:sym typeface="Times New Roman" panose="02020603050405020304" pitchFamily="18" charset="0"/>
              </a:rPr>
              <a:t> moving with velocity </a:t>
            </a:r>
            <a:r>
              <a:rPr lang="en-US" altLang="en-US" b="1" smtClean="0">
                <a:sym typeface="Times New Roman" panose="02020603050405020304" pitchFamily="18" charset="0"/>
              </a:rPr>
              <a:t>v</a:t>
            </a:r>
            <a:r>
              <a:rPr lang="en-US" altLang="en-US" smtClean="0">
                <a:sym typeface="Times New Roman" panose="02020603050405020304" pitchFamily="18" charset="0"/>
              </a:rPr>
              <a:t> in combined electric (</a:t>
            </a:r>
            <a:r>
              <a:rPr lang="en-US" altLang="en-US" b="1" smtClean="0">
                <a:sym typeface="Times New Roman" panose="02020603050405020304" pitchFamily="18" charset="0"/>
              </a:rPr>
              <a:t>E</a:t>
            </a:r>
            <a:r>
              <a:rPr lang="en-US" altLang="en-US" smtClean="0">
                <a:sym typeface="Times New Roman" panose="02020603050405020304" pitchFamily="18" charset="0"/>
              </a:rPr>
              <a:t>) &amp; magnetic (</a:t>
            </a:r>
            <a:r>
              <a:rPr lang="en-US" altLang="en-US" b="1" smtClean="0">
                <a:sym typeface="Times New Roman" panose="02020603050405020304" pitchFamily="18" charset="0"/>
              </a:rPr>
              <a:t>B</a:t>
            </a:r>
            <a:r>
              <a:rPr lang="en-US" altLang="en-US" smtClean="0">
                <a:sym typeface="Times New Roman" panose="02020603050405020304" pitchFamily="18" charset="0"/>
              </a:rPr>
              <a:t>) fields. </a:t>
            </a:r>
          </a:p>
          <a:p>
            <a:pPr eaLnBrk="1" hangingPunct="1"/>
            <a:r>
              <a:rPr lang="en-US" altLang="en-US" b="1" smtClean="0">
                <a:solidFill>
                  <a:srgbClr val="FF0000"/>
                </a:solidFill>
                <a:sym typeface="Times New Roman" panose="02020603050405020304" pitchFamily="18" charset="0"/>
              </a:rPr>
              <a:t>Lorentz Force</a:t>
            </a:r>
            <a:r>
              <a:rPr lang="en-US" altLang="en-US" smtClean="0">
                <a:sym typeface="Times New Roman" panose="02020603050405020304" pitchFamily="18" charset="0"/>
              </a:rPr>
              <a:t> (SI units!):</a:t>
            </a:r>
          </a:p>
          <a:p>
            <a:pPr eaLnBrk="1" hangingPunct="1">
              <a:buFontTx/>
              <a:buNone/>
            </a:pPr>
            <a:r>
              <a:rPr lang="en-US" altLang="en-US" smtClean="0">
                <a:sym typeface="Times New Roman" panose="02020603050405020304" pitchFamily="18" charset="0"/>
              </a:rPr>
              <a:t>			</a:t>
            </a:r>
            <a:r>
              <a:rPr lang="en-US" altLang="en-US" b="1" smtClean="0">
                <a:sym typeface="Times New Roman" panose="02020603050405020304" pitchFamily="18" charset="0"/>
              </a:rPr>
              <a:t>F = q[E + (v </a:t>
            </a:r>
            <a:r>
              <a:rPr lang="en-US" altLang="en-US" b="1" smtClean="0">
                <a:sym typeface="Symbol" panose="05050102010706020507" pitchFamily="18" charset="2"/>
              </a:rPr>
              <a:t> B)]                 (1)</a:t>
            </a:r>
            <a:r>
              <a:rPr lang="en-US" altLang="en-US" smtClean="0">
                <a:sym typeface="Times New Roman" panose="02020603050405020304" pitchFamily="18" charset="0"/>
              </a:rPr>
              <a:t> </a:t>
            </a:r>
          </a:p>
          <a:p>
            <a:pPr eaLnBrk="1" hangingPunct="1"/>
            <a:r>
              <a:rPr lang="en-US" altLang="en-US" b="1" i="1" u="sng" smtClean="0">
                <a:solidFill>
                  <a:srgbClr val="9900CC"/>
                </a:solidFill>
                <a:sym typeface="Times New Roman" panose="02020603050405020304" pitchFamily="18" charset="0"/>
              </a:rPr>
              <a:t>E&amp;M results that you should know</a:t>
            </a:r>
            <a:r>
              <a:rPr lang="en-US" altLang="en-US" u="sng" smtClean="0">
                <a:solidFill>
                  <a:srgbClr val="9900CC"/>
                </a:solidFill>
                <a:sym typeface="Times New Roman" panose="02020603050405020304" pitchFamily="18" charset="0"/>
              </a:rPr>
              <a:t>!</a:t>
            </a:r>
          </a:p>
          <a:p>
            <a:pPr eaLnBrk="1" hangingPunct="1">
              <a:buFontTx/>
              <a:buNone/>
            </a:pPr>
            <a:r>
              <a:rPr lang="en-US" altLang="en-US" smtClean="0">
                <a:sym typeface="Times New Roman" panose="02020603050405020304" pitchFamily="18" charset="0"/>
              </a:rPr>
              <a:t>	</a:t>
            </a:r>
            <a:r>
              <a:rPr lang="en-US" altLang="en-US" b="1" smtClean="0">
                <a:sym typeface="Times New Roman" panose="02020603050405020304" pitchFamily="18" charset="0"/>
              </a:rPr>
              <a:t>E = E(x,y,z,t)</a:t>
            </a:r>
            <a:r>
              <a:rPr lang="en-US" altLang="en-US" smtClean="0">
                <a:sym typeface="Times New Roman" panose="02020603050405020304" pitchFamily="18" charset="0"/>
              </a:rPr>
              <a:t> &amp; </a:t>
            </a:r>
            <a:r>
              <a:rPr lang="en-US" altLang="en-US" b="1" smtClean="0">
                <a:sym typeface="Times New Roman" panose="02020603050405020304" pitchFamily="18" charset="0"/>
              </a:rPr>
              <a:t>B = B(x,y,z,t)</a:t>
            </a:r>
            <a:r>
              <a:rPr lang="en-US" altLang="en-US" smtClean="0">
                <a:sym typeface="Times New Roman" panose="02020603050405020304" pitchFamily="18" charset="0"/>
              </a:rPr>
              <a:t> are derivable from a scalar potential </a:t>
            </a:r>
            <a:r>
              <a:rPr lang="en-US" altLang="en-US" b="1" smtClean="0">
                <a:latin typeface="StarSymbol"/>
                <a:cs typeface="Times New Roman" panose="02020603050405020304" pitchFamily="18" charset="0"/>
                <a:sym typeface="Symbol" panose="05050102010706020507" pitchFamily="18" charset="2"/>
              </a:rPr>
              <a:t> </a:t>
            </a:r>
            <a:r>
              <a:rPr lang="en-US" altLang="en-US" b="1" smtClean="0">
                <a:sym typeface="Times New Roman" panose="02020603050405020304" pitchFamily="18" charset="0"/>
              </a:rPr>
              <a:t>= </a:t>
            </a:r>
            <a:r>
              <a:rPr lang="en-US" altLang="en-US" b="1" smtClean="0">
                <a:latin typeface="StarSymbol"/>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(x,y,z,t)</a:t>
            </a:r>
            <a:r>
              <a:rPr lang="en-US" altLang="en-US" smtClean="0">
                <a:sym typeface="Times New Roman" panose="02020603050405020304" pitchFamily="18" charset="0"/>
              </a:rPr>
              <a:t> and a vector potential </a:t>
            </a:r>
            <a:r>
              <a:rPr lang="en-US" altLang="en-US" b="1" smtClean="0">
                <a:sym typeface="Times New Roman" panose="02020603050405020304" pitchFamily="18" charset="0"/>
              </a:rPr>
              <a:t>A = A(x,y,z,t)</a:t>
            </a:r>
            <a:r>
              <a:rPr lang="en-US" altLang="en-US" smtClean="0">
                <a:sym typeface="Times New Roman" panose="02020603050405020304" pitchFamily="18" charset="0"/>
              </a:rPr>
              <a:t> as:</a:t>
            </a:r>
          </a:p>
          <a:p>
            <a:pPr eaLnBrk="1" hangingPunct="1">
              <a:buFontTx/>
              <a:buNone/>
            </a:pPr>
            <a:r>
              <a:rPr lang="en-US" altLang="en-US" b="1" smtClean="0">
                <a:sym typeface="Times New Roman" panose="02020603050405020304" pitchFamily="18" charset="0"/>
              </a:rPr>
              <a:t>			E </a:t>
            </a:r>
            <a:r>
              <a:rPr lang="en-US" altLang="en-US" b="1" smtClean="0">
                <a:sym typeface="Symbol" panose="05050102010706020507" pitchFamily="18" charset="2"/>
              </a:rPr>
              <a:t>  - </a:t>
            </a:r>
            <a:r>
              <a:rPr lang="en-US" altLang="en-US" b="1" smtClean="0">
                <a:latin typeface="StarSymbol"/>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 - (</a:t>
            </a:r>
            <a:r>
              <a:rPr lang="en-US" altLang="en-US" b="1" smtClean="0">
                <a:sym typeface="Symbol" panose="05050102010706020507" pitchFamily="18" charset="2"/>
              </a:rPr>
              <a:t></a:t>
            </a:r>
            <a:r>
              <a:rPr lang="en-US" altLang="en-US" b="1" smtClean="0">
                <a:sym typeface="Times New Roman" panose="02020603050405020304" pitchFamily="18" charset="0"/>
              </a:rPr>
              <a:t>A/</a:t>
            </a:r>
            <a:r>
              <a:rPr lang="en-US" altLang="en-US" b="1" smtClean="0">
                <a:sym typeface="Symbol" panose="05050102010706020507" pitchFamily="18" charset="2"/>
              </a:rPr>
              <a:t></a:t>
            </a:r>
            <a:r>
              <a:rPr lang="en-US" altLang="en-US" b="1" smtClean="0">
                <a:sym typeface="Times New Roman" panose="02020603050405020304" pitchFamily="18" charset="0"/>
              </a:rPr>
              <a:t>t)       	      (2)</a:t>
            </a:r>
          </a:p>
          <a:p>
            <a:pPr eaLnBrk="1" hangingPunct="1">
              <a:buFontTx/>
              <a:buNone/>
            </a:pPr>
            <a:r>
              <a:rPr lang="en-US" altLang="en-US" b="1" smtClean="0">
                <a:sym typeface="Times New Roman" panose="02020603050405020304" pitchFamily="18" charset="0"/>
              </a:rPr>
              <a:t>			B </a:t>
            </a:r>
            <a:r>
              <a:rPr lang="en-US" altLang="en-US" b="1" smtClean="0">
                <a:sym typeface="Symbol" panose="05050102010706020507" pitchFamily="18" charset="2"/>
              </a:rPr>
              <a:t> </a:t>
            </a:r>
            <a:r>
              <a:rPr lang="en-US" altLang="en-US" b="1" smtClean="0">
                <a:sym typeface="Times New Roman" panose="02020603050405020304" pitchFamily="18" charset="0"/>
              </a:rPr>
              <a:t> </a:t>
            </a:r>
            <a:r>
              <a:rPr lang="en-US" altLang="en-US" b="1" smtClean="0">
                <a:sym typeface="Symbol" panose="05050102010706020507" pitchFamily="18" charset="2"/>
              </a:rPr>
              <a:t></a:t>
            </a:r>
            <a:r>
              <a:rPr lang="en-US" altLang="en-US" b="1" smtClean="0">
                <a:sym typeface="Times New Roman" panose="02020603050405020304" pitchFamily="18" charset="0"/>
              </a:rPr>
              <a:t> A                      (3)</a:t>
            </a:r>
          </a:p>
        </p:txBody>
      </p:sp>
    </p:spTree>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013" y="457200"/>
            <a:ext cx="8940800"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74813" y="533400"/>
            <a:ext cx="9599612" cy="630238"/>
          </a:xfrm>
        </p:spPr>
        <p:txBody>
          <a:bodyPr rtlCol="0">
            <a:normAutofit fontScale="90000"/>
          </a:bodyPr>
          <a:lstStyle/>
          <a:p>
            <a:pPr eaLnBrk="1" fontAlgn="auto" hangingPunct="1">
              <a:spcAft>
                <a:spcPts val="0"/>
              </a:spcAft>
              <a:defRPr/>
            </a:pPr>
            <a:r>
              <a:rPr lang="en-US" b="1" dirty="0">
                <a:solidFill>
                  <a:srgbClr val="3333FF"/>
                </a:solidFill>
                <a:sym typeface="Times New Roman" pitchFamily="18" charset="0"/>
              </a:rPr>
              <a:t>Mechanics:</a:t>
            </a:r>
            <a:r>
              <a:rPr lang="en-US" sz="4000" b="1" dirty="0">
                <a:solidFill>
                  <a:schemeClr val="tx1">
                    <a:lumMod val="75000"/>
                  </a:schemeClr>
                </a:solidFill>
                <a:sym typeface="Times New Roman" pitchFamily="18" charset="0"/>
              </a:rPr>
              <a:t> </a:t>
            </a:r>
            <a:r>
              <a:rPr lang="en-US" sz="3000" dirty="0">
                <a:solidFill>
                  <a:schemeClr val="tx1">
                    <a:lumMod val="75000"/>
                  </a:schemeClr>
                </a:solidFill>
                <a:sym typeface="Times New Roman" pitchFamily="18" charset="0"/>
              </a:rPr>
              <a:t>“Classical” Mechanics</a:t>
            </a:r>
          </a:p>
        </p:txBody>
      </p:sp>
      <p:sp>
        <p:nvSpPr>
          <p:cNvPr id="381955" name="Rectangle 3"/>
          <p:cNvSpPr>
            <a:spLocks noGrp="1" noChangeArrowheads="1"/>
          </p:cNvSpPr>
          <p:nvPr>
            <p:ph type="body" idx="1"/>
          </p:nvPr>
        </p:nvSpPr>
        <p:spPr>
          <a:xfrm>
            <a:off x="1522413" y="1600200"/>
            <a:ext cx="10063162" cy="4953000"/>
          </a:xfrm>
        </p:spPr>
        <p:txBody>
          <a:bodyPr rtlCol="0">
            <a:normAutofit fontScale="92500" lnSpcReduction="10000"/>
          </a:bodyPr>
          <a:lstStyle/>
          <a:p>
            <a:pPr marL="246888" indent="-246888" eaLnBrk="1" fontAlgn="auto" hangingPunct="1">
              <a:lnSpc>
                <a:spcPct val="120000"/>
              </a:lnSpc>
              <a:spcAft>
                <a:spcPts val="0"/>
              </a:spcAft>
              <a:buFont typeface="Euphemia" pitchFamily="34" charset="0"/>
              <a:buNone/>
              <a:defRPr/>
            </a:pPr>
            <a:r>
              <a:rPr lang="en-US" sz="3000" b="1" dirty="0">
                <a:solidFill>
                  <a:srgbClr val="FF3300"/>
                </a:solidFill>
                <a:sym typeface="Times New Roman" pitchFamily="18" charset="0"/>
              </a:rPr>
              <a:t>“</a:t>
            </a:r>
            <a:r>
              <a:rPr lang="en-US" sz="3000" b="1" u="sng" dirty="0">
                <a:solidFill>
                  <a:srgbClr val="FF3300"/>
                </a:solidFill>
                <a:sym typeface="Times New Roman" pitchFamily="18" charset="0"/>
              </a:rPr>
              <a:t>Classical</a:t>
            </a:r>
            <a:r>
              <a:rPr lang="en-US" sz="3000" b="1" dirty="0">
                <a:solidFill>
                  <a:srgbClr val="FF3300"/>
                </a:solidFill>
                <a:sym typeface="Times New Roman" pitchFamily="18" charset="0"/>
              </a:rPr>
              <a:t>” </a:t>
            </a:r>
            <a:r>
              <a:rPr lang="en-US" sz="3000" b="1" u="sng" dirty="0">
                <a:solidFill>
                  <a:srgbClr val="FF3300"/>
                </a:solidFill>
                <a:sym typeface="Times New Roman" pitchFamily="18" charset="0"/>
              </a:rPr>
              <a:t>Physics</a:t>
            </a:r>
            <a:r>
              <a:rPr lang="en-US" sz="3000" b="1" dirty="0">
                <a:solidFill>
                  <a:srgbClr val="FF3300"/>
                </a:solidFill>
                <a:sym typeface="Times New Roman" pitchFamily="18" charset="0"/>
              </a:rPr>
              <a:t>:</a:t>
            </a:r>
            <a:r>
              <a:rPr lang="en-US" sz="3000" b="1" dirty="0">
                <a:sym typeface="Times New Roman" pitchFamily="18" charset="0"/>
              </a:rPr>
              <a:t> </a:t>
            </a:r>
          </a:p>
          <a:p>
            <a:pPr marL="246888" indent="-246888" algn="ctr" eaLnBrk="1" fontAlgn="auto" hangingPunct="1">
              <a:lnSpc>
                <a:spcPct val="120000"/>
              </a:lnSpc>
              <a:spcAft>
                <a:spcPts val="0"/>
              </a:spcAft>
              <a:buFontTx/>
              <a:buNone/>
              <a:defRPr/>
            </a:pPr>
            <a:r>
              <a:rPr lang="en-US" sz="2400" dirty="0">
                <a:sym typeface="Times New Roman" pitchFamily="18" charset="0"/>
              </a:rPr>
              <a:t>“Classical” </a:t>
            </a:r>
            <a:r>
              <a:rPr lang="en-US" sz="2400" dirty="0">
                <a:sym typeface="Symbol" pitchFamily="18" charset="2"/>
              </a:rPr>
              <a:t>  Before the 20</a:t>
            </a:r>
            <a:r>
              <a:rPr lang="en-US" sz="2400" baseline="30000" dirty="0">
                <a:sym typeface="Symbol" pitchFamily="18" charset="2"/>
              </a:rPr>
              <a:t>th</a:t>
            </a:r>
            <a:r>
              <a:rPr lang="en-US" sz="2400" dirty="0">
                <a:sym typeface="Symbol" pitchFamily="18" charset="2"/>
              </a:rPr>
              <a:t> Century</a:t>
            </a:r>
          </a:p>
          <a:p>
            <a:pPr marL="612648" lvl="1" indent="-246888" eaLnBrk="1" fontAlgn="auto" hangingPunct="1">
              <a:lnSpc>
                <a:spcPct val="120000"/>
              </a:lnSpc>
              <a:spcAft>
                <a:spcPts val="0"/>
              </a:spcAft>
              <a:buFontTx/>
              <a:buNone/>
              <a:defRPr/>
            </a:pPr>
            <a:r>
              <a:rPr lang="en-US" sz="2100" dirty="0">
                <a:sym typeface="Times New Roman" pitchFamily="18" charset="0"/>
              </a:rPr>
              <a:t>The foundation of pure &amp; applied macroscopic physics &amp; engineering!</a:t>
            </a:r>
            <a:endParaRPr lang="en-US" sz="2100" b="1" dirty="0">
              <a:sym typeface="Times New Roman" pitchFamily="18" charset="0"/>
            </a:endParaRPr>
          </a:p>
          <a:p>
            <a:pPr marL="612648" lvl="1" indent="-246888" eaLnBrk="1" fontAlgn="auto" hangingPunct="1">
              <a:lnSpc>
                <a:spcPct val="120000"/>
              </a:lnSpc>
              <a:spcAft>
                <a:spcPts val="0"/>
              </a:spcAft>
              <a:defRPr/>
            </a:pPr>
            <a:r>
              <a:rPr lang="en-US" b="1" i="1" u="sng" dirty="0">
                <a:solidFill>
                  <a:srgbClr val="FF3300"/>
                </a:solidFill>
                <a:sym typeface="Times New Roman" pitchFamily="18" charset="0"/>
              </a:rPr>
              <a:t>Newton’s Laws</a:t>
            </a:r>
            <a:r>
              <a:rPr lang="en-US" dirty="0">
                <a:sym typeface="Times New Roman" pitchFamily="18" charset="0"/>
              </a:rPr>
              <a:t> + Boltzmann’s </a:t>
            </a:r>
            <a:r>
              <a:rPr lang="en-US" b="1" u="sng" dirty="0">
                <a:solidFill>
                  <a:srgbClr val="008000"/>
                </a:solidFill>
                <a:sym typeface="Times New Roman" pitchFamily="18" charset="0"/>
              </a:rPr>
              <a:t>Statistical Mechanics</a:t>
            </a:r>
            <a:r>
              <a:rPr lang="en-US" dirty="0">
                <a:sym typeface="Times New Roman" pitchFamily="18" charset="0"/>
              </a:rPr>
              <a:t> </a:t>
            </a:r>
            <a:r>
              <a:rPr lang="en-US" sz="2000" dirty="0">
                <a:sym typeface="Times New Roman" pitchFamily="18" charset="0"/>
              </a:rPr>
              <a:t>(&amp; Thermodynamics)</a:t>
            </a:r>
            <a:r>
              <a:rPr lang="en-US" dirty="0">
                <a:sym typeface="Times New Roman" pitchFamily="18" charset="0"/>
              </a:rPr>
              <a:t>: </a:t>
            </a:r>
            <a:r>
              <a:rPr lang="en-US" dirty="0">
                <a:sym typeface="Symbol" pitchFamily="18" charset="2"/>
              </a:rPr>
              <a:t> </a:t>
            </a:r>
            <a:r>
              <a:rPr lang="en-US" dirty="0">
                <a:sym typeface="Times New Roman" pitchFamily="18" charset="0"/>
              </a:rPr>
              <a:t>Describe most of macroscopic world!</a:t>
            </a:r>
          </a:p>
          <a:p>
            <a:pPr marL="612648" lvl="1" indent="-246888" eaLnBrk="1" fontAlgn="auto" hangingPunct="1">
              <a:lnSpc>
                <a:spcPct val="120000"/>
              </a:lnSpc>
              <a:spcAft>
                <a:spcPts val="0"/>
              </a:spcAft>
              <a:defRPr/>
            </a:pPr>
            <a:r>
              <a:rPr lang="en-US" dirty="0">
                <a:sym typeface="Times New Roman" pitchFamily="18" charset="0"/>
              </a:rPr>
              <a:t>However, at high speeds (</a:t>
            </a:r>
            <a:r>
              <a:rPr lang="en-US" b="1" dirty="0">
                <a:solidFill>
                  <a:srgbClr val="990033"/>
                </a:solidFill>
                <a:sym typeface="Times New Roman" pitchFamily="18" charset="0"/>
              </a:rPr>
              <a:t>v ~ c</a:t>
            </a:r>
            <a:r>
              <a:rPr lang="en-US" dirty="0">
                <a:sym typeface="Times New Roman" pitchFamily="18" charset="0"/>
              </a:rPr>
              <a:t>) we need </a:t>
            </a:r>
          </a:p>
          <a:p>
            <a:pPr marL="612648" lvl="1" indent="-246888" eaLnBrk="1" fontAlgn="auto" hangingPunct="1">
              <a:lnSpc>
                <a:spcPct val="120000"/>
              </a:lnSpc>
              <a:spcAft>
                <a:spcPts val="0"/>
              </a:spcAft>
              <a:buFontTx/>
              <a:buNone/>
              <a:defRPr/>
            </a:pPr>
            <a:r>
              <a:rPr lang="en-US" b="1" u="sng" dirty="0">
                <a:solidFill>
                  <a:schemeClr val="accent2"/>
                </a:solidFill>
                <a:sym typeface="Times New Roman" pitchFamily="18" charset="0"/>
              </a:rPr>
              <a:t>Special Relativity</a:t>
            </a:r>
            <a:r>
              <a:rPr lang="en-US" b="1" dirty="0">
                <a:solidFill>
                  <a:schemeClr val="accent2"/>
                </a:solidFill>
                <a:sym typeface="Times New Roman" pitchFamily="18" charset="0"/>
              </a:rPr>
              <a:t>:</a:t>
            </a:r>
            <a:r>
              <a:rPr lang="en-US" dirty="0">
                <a:sym typeface="Times New Roman" pitchFamily="18" charset="0"/>
              </a:rPr>
              <a:t> </a:t>
            </a:r>
            <a:r>
              <a:rPr lang="en-US" sz="2000" dirty="0">
                <a:sym typeface="Times New Roman" pitchFamily="18" charset="0"/>
              </a:rPr>
              <a:t>(</a:t>
            </a:r>
            <a:r>
              <a:rPr lang="en-US" sz="1800" dirty="0">
                <a:sym typeface="Times New Roman" pitchFamily="18" charset="0"/>
              </a:rPr>
              <a:t>Early 20</a:t>
            </a:r>
            <a:r>
              <a:rPr lang="en-US" sz="1800" baseline="30000" dirty="0">
                <a:sym typeface="Times New Roman" pitchFamily="18" charset="0"/>
              </a:rPr>
              <a:t>th</a:t>
            </a:r>
            <a:r>
              <a:rPr lang="en-US" sz="1800" dirty="0">
                <a:sym typeface="Times New Roman" pitchFamily="18" charset="0"/>
              </a:rPr>
              <a:t> Century:</a:t>
            </a:r>
            <a:r>
              <a:rPr lang="en-US" sz="2000" dirty="0">
                <a:sym typeface="Times New Roman" pitchFamily="18" charset="0"/>
              </a:rPr>
              <a:t> 1905</a:t>
            </a:r>
            <a:r>
              <a:rPr lang="en-US" sz="2000" dirty="0" smtClean="0">
                <a:sym typeface="Times New Roman" pitchFamily="18" charset="0"/>
              </a:rPr>
              <a:t>)</a:t>
            </a:r>
            <a:endParaRPr lang="en-US" dirty="0">
              <a:sym typeface="Times New Roman" pitchFamily="18" charset="0"/>
            </a:endParaRPr>
          </a:p>
          <a:p>
            <a:pPr marL="612648" lvl="1" indent="-246888" eaLnBrk="1" fontAlgn="auto" hangingPunct="1">
              <a:lnSpc>
                <a:spcPct val="120000"/>
              </a:lnSpc>
              <a:spcAft>
                <a:spcPts val="0"/>
              </a:spcAft>
              <a:defRPr/>
            </a:pPr>
            <a:r>
              <a:rPr lang="en-US" dirty="0">
                <a:sym typeface="Times New Roman" pitchFamily="18" charset="0"/>
              </a:rPr>
              <a:t>Also, for small sizes </a:t>
            </a:r>
            <a:r>
              <a:rPr lang="en-US" sz="2000" dirty="0">
                <a:sym typeface="Times New Roman" pitchFamily="18" charset="0"/>
              </a:rPr>
              <a:t>(atomic &amp; smaller)</a:t>
            </a:r>
            <a:r>
              <a:rPr lang="en-US" dirty="0">
                <a:sym typeface="Times New Roman" pitchFamily="18" charset="0"/>
              </a:rPr>
              <a:t> we need </a:t>
            </a:r>
          </a:p>
          <a:p>
            <a:pPr marL="612648" lvl="1" indent="-246888" eaLnBrk="1" fontAlgn="auto" hangingPunct="1">
              <a:lnSpc>
                <a:spcPct val="120000"/>
              </a:lnSpc>
              <a:spcAft>
                <a:spcPts val="0"/>
              </a:spcAft>
              <a:buFontTx/>
              <a:buNone/>
              <a:defRPr/>
            </a:pPr>
            <a:r>
              <a:rPr lang="en-US" sz="2600" b="1" u="sng" dirty="0">
                <a:solidFill>
                  <a:srgbClr val="FF3300"/>
                </a:solidFill>
                <a:sym typeface="Times New Roman" pitchFamily="18" charset="0"/>
              </a:rPr>
              <a:t>Quantum Mechanics</a:t>
            </a:r>
            <a:r>
              <a:rPr lang="en-US" sz="2600" b="1" dirty="0">
                <a:solidFill>
                  <a:srgbClr val="FF3300"/>
                </a:solidFill>
                <a:sym typeface="Times New Roman" pitchFamily="18" charset="0"/>
              </a:rPr>
              <a:t>:</a:t>
            </a:r>
            <a:r>
              <a:rPr lang="en-US" dirty="0">
                <a:sym typeface="Times New Roman" pitchFamily="18" charset="0"/>
              </a:rPr>
              <a:t> </a:t>
            </a:r>
            <a:r>
              <a:rPr lang="en-US" sz="2000" dirty="0">
                <a:sym typeface="Times New Roman" pitchFamily="18" charset="0"/>
              </a:rPr>
              <a:t>(1900 through ~ 1930</a:t>
            </a:r>
            <a:r>
              <a:rPr lang="en-US" sz="2000" dirty="0" smtClean="0">
                <a:sym typeface="Times New Roman" pitchFamily="18" charset="0"/>
              </a:rPr>
              <a:t>)</a:t>
            </a:r>
            <a:endParaRPr lang="en-US" dirty="0">
              <a:sym typeface="Times New Roman" pitchFamily="18" charset="0"/>
            </a:endParaRPr>
          </a:p>
          <a:p>
            <a:pPr marL="612648" lvl="1" indent="-246888" eaLnBrk="1" fontAlgn="auto" hangingPunct="1">
              <a:lnSpc>
                <a:spcPct val="120000"/>
              </a:lnSpc>
              <a:spcAft>
                <a:spcPts val="0"/>
              </a:spcAft>
              <a:buFontTx/>
              <a:buNone/>
              <a:defRPr/>
            </a:pPr>
            <a:r>
              <a:rPr lang="en-US" sz="2700" b="1" dirty="0">
                <a:solidFill>
                  <a:schemeClr val="accent2"/>
                </a:solidFill>
                <a:sym typeface="Times New Roman" pitchFamily="18" charset="0"/>
              </a:rPr>
              <a:t>“</a:t>
            </a:r>
            <a:r>
              <a:rPr lang="en-US" sz="2700" b="1" u="sng" dirty="0">
                <a:solidFill>
                  <a:schemeClr val="accent2"/>
                </a:solidFill>
                <a:sym typeface="Times New Roman" pitchFamily="18" charset="0"/>
              </a:rPr>
              <a:t>Classical</a:t>
            </a:r>
            <a:r>
              <a:rPr lang="en-US" sz="2700" b="1" dirty="0">
                <a:solidFill>
                  <a:schemeClr val="accent2"/>
                </a:solidFill>
                <a:sym typeface="Times New Roman" pitchFamily="18" charset="0"/>
              </a:rPr>
              <a:t>” </a:t>
            </a:r>
            <a:r>
              <a:rPr lang="en-US" sz="2700" b="1" u="sng" dirty="0">
                <a:solidFill>
                  <a:schemeClr val="accent2"/>
                </a:solidFill>
                <a:sym typeface="Times New Roman" pitchFamily="18" charset="0"/>
              </a:rPr>
              <a:t>Mechanics</a:t>
            </a:r>
            <a:r>
              <a:rPr lang="en-US" sz="2700" b="1" dirty="0">
                <a:solidFill>
                  <a:schemeClr val="accent2"/>
                </a:solidFill>
                <a:sym typeface="Times New Roman" pitchFamily="18" charset="0"/>
              </a:rPr>
              <a:t>:</a:t>
            </a:r>
            <a:r>
              <a:rPr lang="en-US" dirty="0">
                <a:sym typeface="Times New Roman" pitchFamily="18" charset="0"/>
              </a:rPr>
              <a:t> </a:t>
            </a:r>
            <a:r>
              <a:rPr lang="en-US" sz="2000" dirty="0">
                <a:sym typeface="Times New Roman" pitchFamily="18" charset="0"/>
              </a:rPr>
              <a:t>(17th &amp; 18th Centuries) Still useful today!</a:t>
            </a:r>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28600"/>
            <a:ext cx="9982200" cy="661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52400"/>
            <a:ext cx="89916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52400"/>
            <a:ext cx="9525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236538"/>
            <a:ext cx="9829800" cy="631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850" y="177800"/>
            <a:ext cx="9782175" cy="584200"/>
          </a:xfrm>
        </p:spPr>
        <p:txBody>
          <a:bodyPr rtlCol="0">
            <a:normAutofit fontScale="90000"/>
          </a:bodyPr>
          <a:lstStyle/>
          <a:p>
            <a:pPr eaLnBrk="1" fontAlgn="auto" hangingPunct="1">
              <a:spcAft>
                <a:spcPts val="0"/>
              </a:spcAft>
              <a:defRPr/>
            </a:pPr>
            <a:r>
              <a:rPr lang="en-US" b="1" dirty="0" smtClean="0">
                <a:solidFill>
                  <a:srgbClr val="0000FF"/>
                </a:solidFill>
              </a:rPr>
              <a:t>Simple Applications of the </a:t>
            </a:r>
            <a:r>
              <a:rPr lang="en-US" b="1" dirty="0" err="1" smtClean="0">
                <a:solidFill>
                  <a:srgbClr val="0000FF"/>
                </a:solidFill>
              </a:rPr>
              <a:t>Lagrangian</a:t>
            </a:r>
            <a:r>
              <a:rPr lang="en-US" b="1" dirty="0" smtClean="0">
                <a:solidFill>
                  <a:srgbClr val="0000FF"/>
                </a:solidFill>
              </a:rPr>
              <a:t> Formulation</a:t>
            </a:r>
            <a:endParaRPr lang="en-US" dirty="0">
              <a:solidFill>
                <a:srgbClr val="0000FF"/>
              </a:solidFill>
            </a:endParaRPr>
          </a:p>
        </p:txBody>
      </p:sp>
      <p:pic>
        <p:nvPicPr>
          <p:cNvPr id="1300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914400"/>
            <a:ext cx="9525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533400"/>
            <a:ext cx="940435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425450"/>
            <a:ext cx="9296400" cy="631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92075"/>
            <a:ext cx="9144000" cy="676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228600"/>
            <a:ext cx="93392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457200"/>
            <a:ext cx="97726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84413" y="76200"/>
            <a:ext cx="8990012" cy="731838"/>
          </a:xfrm>
        </p:spPr>
        <p:txBody>
          <a:bodyPr/>
          <a:lstStyle/>
          <a:p>
            <a:pPr eaLnBrk="1" hangingPunct="1"/>
            <a:r>
              <a:rPr lang="en-US" altLang="en-US" b="1" smtClean="0">
                <a:solidFill>
                  <a:schemeClr val="accent2"/>
                </a:solidFill>
                <a:sym typeface="Times New Roman" panose="02020603050405020304" pitchFamily="18" charset="0"/>
              </a:rPr>
              <a:t>“Classical” Mechanics</a:t>
            </a:r>
            <a:endParaRPr lang="en-US" altLang="en-US" sz="2400" smtClean="0">
              <a:sym typeface="Times New Roman" panose="02020603050405020304" pitchFamily="18" charset="0"/>
            </a:endParaRPr>
          </a:p>
        </p:txBody>
      </p:sp>
      <p:pic>
        <p:nvPicPr>
          <p:cNvPr id="39939" name="Picture 3" descr="Physics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3" y="2938463"/>
            <a:ext cx="6418262"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 Box 4"/>
          <p:cNvSpPr txBox="1">
            <a:spLocks noChangeArrowheads="1"/>
          </p:cNvSpPr>
          <p:nvPr/>
        </p:nvSpPr>
        <p:spPr bwMode="auto">
          <a:xfrm>
            <a:off x="2208213" y="838200"/>
            <a:ext cx="95551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Euphemia" pitchFamily="34" charset="0"/>
              </a:rPr>
              <a:t>The mechanics in this course is </a:t>
            </a:r>
            <a:r>
              <a:rPr lang="en-US" altLang="en-US" sz="2400" i="1" u="sng">
                <a:solidFill>
                  <a:srgbClr val="FF0000"/>
                </a:solidFill>
                <a:latin typeface="Euphemia" pitchFamily="34" charset="0"/>
              </a:rPr>
              <a:t>limited to macroscopic objects</a:t>
            </a:r>
            <a:r>
              <a:rPr lang="en-US" altLang="en-US" sz="2400">
                <a:latin typeface="Euphemia" pitchFamily="34" charset="0"/>
              </a:rPr>
              <a:t> </a:t>
            </a:r>
          </a:p>
          <a:p>
            <a:pPr eaLnBrk="1" hangingPunct="1"/>
            <a:r>
              <a:rPr lang="en-US" altLang="en-US" sz="2400">
                <a:latin typeface="Euphemia" pitchFamily="34" charset="0"/>
              </a:rPr>
              <a:t>moving at </a:t>
            </a:r>
            <a:r>
              <a:rPr lang="en-US" altLang="en-US" sz="2400" i="1" u="sng">
                <a:solidFill>
                  <a:srgbClr val="6600CC"/>
                </a:solidFill>
                <a:latin typeface="Euphemia" pitchFamily="34" charset="0"/>
              </a:rPr>
              <a:t>speeds</a:t>
            </a:r>
            <a:r>
              <a:rPr lang="en-US" altLang="en-US" sz="2400">
                <a:latin typeface="Euphemia" pitchFamily="34" charset="0"/>
              </a:rPr>
              <a:t> v </a:t>
            </a:r>
            <a:r>
              <a:rPr lang="en-US" altLang="en-US" sz="2400" i="1" u="sng">
                <a:solidFill>
                  <a:srgbClr val="6600CC"/>
                </a:solidFill>
                <a:latin typeface="Euphemia" pitchFamily="34" charset="0"/>
              </a:rPr>
              <a:t>much, much smaller than the speed of light</a:t>
            </a:r>
            <a:r>
              <a:rPr lang="en-US" altLang="en-US" sz="2400">
                <a:latin typeface="Euphemia" pitchFamily="34" charset="0"/>
              </a:rPr>
              <a:t> </a:t>
            </a:r>
          </a:p>
          <a:p>
            <a:pPr eaLnBrk="1" hangingPunct="1"/>
            <a:r>
              <a:rPr lang="en-US" altLang="en-US" sz="2400">
                <a:solidFill>
                  <a:srgbClr val="990033"/>
                </a:solidFill>
                <a:latin typeface="Euphemia" pitchFamily="34" charset="0"/>
              </a:rPr>
              <a:t>c = 3 </a:t>
            </a:r>
            <a:r>
              <a:rPr lang="en-US" altLang="en-US" sz="2400">
                <a:solidFill>
                  <a:srgbClr val="990033"/>
                </a:solidFill>
                <a:latin typeface="Euphemia" pitchFamily="34" charset="0"/>
                <a:sym typeface="Symbol" panose="05050102010706020507" pitchFamily="18" charset="2"/>
              </a:rPr>
              <a:t> </a:t>
            </a:r>
            <a:r>
              <a:rPr lang="en-US" altLang="en-US" sz="2400">
                <a:solidFill>
                  <a:srgbClr val="990033"/>
                </a:solidFill>
                <a:latin typeface="Euphemia" pitchFamily="34" charset="0"/>
              </a:rPr>
              <a:t>10</a:t>
            </a:r>
            <a:r>
              <a:rPr lang="en-US" altLang="en-US" sz="2400" baseline="30000">
                <a:solidFill>
                  <a:srgbClr val="990033"/>
                </a:solidFill>
                <a:latin typeface="Euphemia" pitchFamily="34" charset="0"/>
              </a:rPr>
              <a:t>8</a:t>
            </a:r>
            <a:r>
              <a:rPr lang="en-US" altLang="en-US" sz="2400">
                <a:solidFill>
                  <a:srgbClr val="990033"/>
                </a:solidFill>
                <a:latin typeface="Euphemia" pitchFamily="34" charset="0"/>
              </a:rPr>
              <a:t> m/s</a:t>
            </a:r>
            <a:r>
              <a:rPr lang="en-US" altLang="en-US" sz="2400">
                <a:latin typeface="Euphemia" pitchFamily="34" charset="0"/>
              </a:rPr>
              <a:t>. As long as </a:t>
            </a:r>
            <a:r>
              <a:rPr lang="en-US" altLang="en-US" sz="2400">
                <a:solidFill>
                  <a:srgbClr val="990033"/>
                </a:solidFill>
                <a:latin typeface="Euphemia" pitchFamily="34" charset="0"/>
              </a:rPr>
              <a:t>v &lt;&lt; c</a:t>
            </a:r>
            <a:r>
              <a:rPr lang="en-US" altLang="en-US" sz="2400">
                <a:latin typeface="Euphemia" pitchFamily="34" charset="0"/>
              </a:rPr>
              <a:t>, our discussion will be valid.</a:t>
            </a:r>
          </a:p>
        </p:txBody>
      </p:sp>
      <p:sp>
        <p:nvSpPr>
          <p:cNvPr id="39941" name="Text Box 5"/>
          <p:cNvSpPr txBox="1">
            <a:spLocks noChangeArrowheads="1"/>
          </p:cNvSpPr>
          <p:nvPr/>
        </p:nvSpPr>
        <p:spPr bwMode="auto">
          <a:xfrm>
            <a:off x="1293813" y="2057400"/>
            <a:ext cx="32908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solidFill>
                  <a:srgbClr val="333399"/>
                </a:solidFill>
                <a:latin typeface="Euphemia" pitchFamily="34" charset="0"/>
              </a:rPr>
              <a:t>So, we will work</a:t>
            </a:r>
          </a:p>
          <a:p>
            <a:pPr eaLnBrk="1" hangingPunct="1"/>
            <a:r>
              <a:rPr lang="en-US" altLang="en-US" sz="2400" i="1">
                <a:solidFill>
                  <a:srgbClr val="333399"/>
                </a:solidFill>
                <a:latin typeface="Euphemia" pitchFamily="34" charset="0"/>
              </a:rPr>
              <a:t>exclusively in the </a:t>
            </a:r>
          </a:p>
          <a:p>
            <a:pPr eaLnBrk="1" hangingPunct="1"/>
            <a:r>
              <a:rPr lang="en-US" altLang="en-US" sz="2400" i="1">
                <a:solidFill>
                  <a:srgbClr val="333399"/>
                </a:solidFill>
                <a:latin typeface="Euphemia" pitchFamily="34" charset="0"/>
              </a:rPr>
              <a:t>gray region in the </a:t>
            </a:r>
          </a:p>
          <a:p>
            <a:pPr eaLnBrk="1" hangingPunct="1"/>
            <a:r>
              <a:rPr lang="en-US" altLang="en-US" sz="2400" i="1">
                <a:solidFill>
                  <a:srgbClr val="333399"/>
                </a:solidFill>
                <a:latin typeface="Euphemia" pitchFamily="34" charset="0"/>
              </a:rPr>
              <a:t>figure.</a:t>
            </a:r>
            <a:r>
              <a:rPr lang="en-US" altLang="en-US" sz="2400">
                <a:solidFill>
                  <a:srgbClr val="333399"/>
                </a:solidFill>
                <a:latin typeface="Euphemia" pitchFamily="34" charset="0"/>
              </a:rPr>
              <a:t> </a:t>
            </a:r>
          </a:p>
        </p:txBody>
      </p:sp>
      <p:pic>
        <p:nvPicPr>
          <p:cNvPr id="39942" name="Picture 6" descr="Arrow, 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00000">
            <a:off x="3935413" y="2895600"/>
            <a:ext cx="14859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57163"/>
            <a:ext cx="8991600" cy="6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0"/>
            <a:ext cx="929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266700"/>
            <a:ext cx="8991600" cy="638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42863"/>
            <a:ext cx="906780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82550"/>
            <a:ext cx="9220200" cy="647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t="7230"/>
          <a:stretch>
            <a:fillRect/>
          </a:stretch>
        </p:blipFill>
        <p:spPr bwMode="auto">
          <a:xfrm>
            <a:off x="1370013" y="609600"/>
            <a:ext cx="93392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533400"/>
            <a:ext cx="9159875"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228600"/>
            <a:ext cx="10591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838200"/>
            <a:ext cx="9220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3276600"/>
            <a:ext cx="300037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57200"/>
            <a:ext cx="9752013" cy="613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b="1" smtClean="0">
                <a:solidFill>
                  <a:srgbClr val="3801A7"/>
                </a:solidFill>
              </a:rPr>
              <a:t>Classical Mechanics</a:t>
            </a:r>
            <a:endParaRPr lang="en-US" altLang="en-US" smtClean="0"/>
          </a:p>
        </p:txBody>
      </p:sp>
      <p:sp>
        <p:nvSpPr>
          <p:cNvPr id="40963" name="Content Placeholder 2"/>
          <p:cNvSpPr>
            <a:spLocks noGrp="1"/>
          </p:cNvSpPr>
          <p:nvPr>
            <p:ph idx="1"/>
          </p:nvPr>
        </p:nvSpPr>
        <p:spPr>
          <a:xfrm>
            <a:off x="1593850" y="1600200"/>
            <a:ext cx="5186363" cy="4572000"/>
          </a:xfrm>
        </p:spPr>
        <p:txBody>
          <a:bodyPr/>
          <a:lstStyle/>
          <a:p>
            <a:pPr eaLnBrk="1" hangingPunct="1"/>
            <a:r>
              <a:rPr lang="en-US" altLang="en-US" smtClean="0"/>
              <a:t>Kinematics – how objects move</a:t>
            </a:r>
          </a:p>
          <a:p>
            <a:pPr lvl="1" eaLnBrk="1" hangingPunct="1"/>
            <a:r>
              <a:rPr lang="en-US" altLang="en-US" smtClean="0"/>
              <a:t>Translational motion</a:t>
            </a:r>
          </a:p>
          <a:p>
            <a:pPr lvl="1" eaLnBrk="1" hangingPunct="1"/>
            <a:r>
              <a:rPr lang="en-US" altLang="en-US" smtClean="0"/>
              <a:t>Rotational motion</a:t>
            </a:r>
          </a:p>
          <a:p>
            <a:pPr lvl="1" eaLnBrk="1" hangingPunct="1"/>
            <a:r>
              <a:rPr lang="en-US" altLang="en-US" smtClean="0"/>
              <a:t>Vibrational motion</a:t>
            </a:r>
          </a:p>
          <a:p>
            <a:pPr eaLnBrk="1" hangingPunct="1"/>
            <a:r>
              <a:rPr lang="en-US" altLang="en-US" smtClean="0"/>
              <a:t>Dynamics – Forces and why objects move as they do</a:t>
            </a:r>
          </a:p>
          <a:p>
            <a:pPr lvl="1" eaLnBrk="1" hangingPunct="1"/>
            <a:r>
              <a:rPr lang="en-US" altLang="en-US" smtClean="0"/>
              <a:t>Statics – special case  - forces cause no motion</a:t>
            </a:r>
          </a:p>
        </p:txBody>
      </p:sp>
      <p:pic>
        <p:nvPicPr>
          <p:cNvPr id="40964" name="Picture 7" descr="j0346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13" y="1676400"/>
            <a:ext cx="26400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14" descr="xir2p4n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213" y="1066800"/>
            <a:ext cx="29749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5" descr="_0c0rd1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425" y="3810000"/>
            <a:ext cx="225425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1acnhzb[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25" y="4038600"/>
            <a:ext cx="26336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0" y="779463"/>
            <a:ext cx="9453563"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152400"/>
            <a:ext cx="66548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304800"/>
            <a:ext cx="86868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2055813"/>
            <a:ext cx="3048000" cy="44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5"/>
          <p:cNvSpPr txBox="1">
            <a:spLocks noChangeArrowheads="1"/>
          </p:cNvSpPr>
          <p:nvPr/>
        </p:nvSpPr>
        <p:spPr bwMode="auto">
          <a:xfrm>
            <a:off x="5688013" y="3810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3300"/>
                </a:solidFill>
                <a:latin typeface="Euphemia" pitchFamily="34" charset="0"/>
              </a:rPr>
              <a:t>Solution!</a:t>
            </a:r>
            <a:endParaRPr lang="en-US" altLang="en-US">
              <a:latin typeface="Euphemia" pitchFamily="34" charset="0"/>
            </a:endParaRPr>
          </a:p>
        </p:txBody>
      </p:sp>
      <p:pic>
        <p:nvPicPr>
          <p:cNvPr id="149507" name="Picture 9" descr="Bead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685800"/>
            <a:ext cx="39624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8" name="Picture 10" descr="BeadWi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438400"/>
            <a:ext cx="40449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11" descr="BeadWir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413" y="1066800"/>
            <a:ext cx="406876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12" descr="BeadWir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013" y="4267200"/>
            <a:ext cx="393541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body" idx="1"/>
          </p:nvPr>
        </p:nvSpPr>
        <p:spPr>
          <a:xfrm>
            <a:off x="1293813" y="990600"/>
            <a:ext cx="10483850" cy="4400550"/>
          </a:xfrm>
        </p:spPr>
        <p:txBody>
          <a:bodyPr/>
          <a:lstStyle/>
          <a:p>
            <a:pPr eaLnBrk="1" hangingPunct="1">
              <a:tabLst>
                <a:tab pos="1600200" algn="l"/>
              </a:tabLst>
            </a:pPr>
            <a:r>
              <a:rPr lang="en-US" altLang="en-US" sz="2600" smtClean="0">
                <a:sym typeface="Symbol" panose="05050102010706020507" pitchFamily="18" charset="2"/>
              </a:rPr>
              <a:t>Consider the double pulley system shown. Use the coordinates indicated &amp; determine the eqtns of motion.</a:t>
            </a:r>
          </a:p>
          <a:p>
            <a:pPr eaLnBrk="1" hangingPunct="1">
              <a:tabLst>
                <a:tab pos="1600200" algn="l"/>
              </a:tabLst>
            </a:pPr>
            <a:endParaRPr lang="en-US" altLang="en-US" sz="2600" smtClean="0">
              <a:sym typeface="Symbol" panose="05050102010706020507" pitchFamily="18" charset="2"/>
            </a:endParaRPr>
          </a:p>
        </p:txBody>
      </p:sp>
      <p:pic>
        <p:nvPicPr>
          <p:cNvPr id="150531" name="Picture 7" descr="Ch1F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613" y="2057400"/>
            <a:ext cx="4789487"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5"/>
          <p:cNvSpPr txBox="1">
            <a:spLocks noChangeArrowheads="1"/>
          </p:cNvSpPr>
          <p:nvPr/>
        </p:nvSpPr>
        <p:spPr bwMode="auto">
          <a:xfrm>
            <a:off x="4875213" y="15240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5400" b="1">
                <a:solidFill>
                  <a:srgbClr val="FF3300"/>
                </a:solidFill>
                <a:latin typeface="Euphemia" pitchFamily="34" charset="0"/>
              </a:rPr>
              <a:t>Solution!</a:t>
            </a:r>
            <a:endParaRPr lang="en-US" altLang="en-US" sz="5400">
              <a:latin typeface="Euphemia" pitchFamily="34" charset="0"/>
            </a:endParaRPr>
          </a:p>
        </p:txBody>
      </p:sp>
      <p:pic>
        <p:nvPicPr>
          <p:cNvPr id="151555" name="Picture 9" descr="DblP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1447800"/>
            <a:ext cx="47148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10" descr="DblPen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013" y="1143000"/>
            <a:ext cx="5384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026"/>
          <p:cNvSpPr>
            <a:spLocks noGrp="1" noChangeArrowheads="1"/>
          </p:cNvSpPr>
          <p:nvPr>
            <p:ph type="title"/>
          </p:nvPr>
        </p:nvSpPr>
        <p:spPr>
          <a:xfrm>
            <a:off x="1217613" y="0"/>
            <a:ext cx="10360025" cy="685800"/>
          </a:xfrm>
        </p:spPr>
        <p:txBody>
          <a:bodyPr/>
          <a:lstStyle/>
          <a:p>
            <a:pPr eaLnBrk="1" hangingPunct="1"/>
            <a:r>
              <a:rPr lang="en-US" altLang="en-US" sz="2800" b="1" smtClean="0">
                <a:solidFill>
                  <a:srgbClr val="FF3300"/>
                </a:solidFill>
                <a:sym typeface="Times New Roman" panose="02020603050405020304" pitchFamily="18" charset="0"/>
              </a:rPr>
              <a:t>Variational Principles &amp; Lagrange’s Eqtns</a:t>
            </a:r>
            <a:endParaRPr lang="en-US" altLang="en-US" b="1" smtClean="0">
              <a:sym typeface="Times New Roman" panose="02020603050405020304" pitchFamily="18" charset="0"/>
            </a:endParaRPr>
          </a:p>
        </p:txBody>
      </p:sp>
      <p:sp>
        <p:nvSpPr>
          <p:cNvPr id="152579" name="Rectangle 1027"/>
          <p:cNvSpPr>
            <a:spLocks noGrp="1" noChangeArrowheads="1"/>
          </p:cNvSpPr>
          <p:nvPr>
            <p:ph type="body" idx="1"/>
          </p:nvPr>
        </p:nvSpPr>
        <p:spPr>
          <a:xfrm>
            <a:off x="1141413" y="838200"/>
            <a:ext cx="10753725" cy="5791200"/>
          </a:xfrm>
        </p:spPr>
        <p:txBody>
          <a:bodyPr/>
          <a:lstStyle/>
          <a:p>
            <a:pPr algn="ctr" eaLnBrk="1" hangingPunct="1">
              <a:buFontTx/>
              <a:buNone/>
              <a:tabLst>
                <a:tab pos="1600200" algn="l"/>
              </a:tabLst>
            </a:pPr>
            <a:r>
              <a:rPr lang="en-US" altLang="en-US" b="1" smtClean="0">
                <a:solidFill>
                  <a:srgbClr val="0000FF"/>
                </a:solidFill>
                <a:sym typeface="Symbol" panose="05050102010706020507" pitchFamily="18" charset="2"/>
              </a:rPr>
              <a:t>Hamilton’s Principle</a:t>
            </a:r>
          </a:p>
          <a:p>
            <a:pPr eaLnBrk="1" hangingPunct="1">
              <a:lnSpc>
                <a:spcPct val="150000"/>
              </a:lnSpc>
              <a:tabLst>
                <a:tab pos="1600200" algn="l"/>
              </a:tabLst>
            </a:pPr>
            <a:r>
              <a:rPr lang="en-US" altLang="en-US" sz="2600" smtClean="0">
                <a:sym typeface="Symbol" panose="05050102010706020507" pitchFamily="18" charset="2"/>
              </a:rPr>
              <a:t>Our derivation of Lagrange’s Eqtns from D’Alembert’s Principle: Used Virtual Work - </a:t>
            </a:r>
            <a:r>
              <a:rPr lang="en-US" altLang="en-US" sz="2600" b="1" i="1" u="sng" smtClean="0">
                <a:solidFill>
                  <a:srgbClr val="006600"/>
                </a:solidFill>
                <a:sym typeface="Symbol" panose="05050102010706020507" pitchFamily="18" charset="2"/>
              </a:rPr>
              <a:t>A Differential Principle.</a:t>
            </a:r>
            <a:r>
              <a:rPr lang="en-US" altLang="en-US" sz="2600" b="1" i="1" smtClean="0">
                <a:sym typeface="Symbol" panose="05050102010706020507" pitchFamily="18" charset="2"/>
              </a:rPr>
              <a:t>  </a:t>
            </a:r>
            <a:r>
              <a:rPr lang="en-US" altLang="en-US" sz="2600" smtClean="0">
                <a:sym typeface="Symbol" panose="05050102010706020507" pitchFamily="18" charset="2"/>
              </a:rPr>
              <a:t>(A</a:t>
            </a:r>
            <a:r>
              <a:rPr lang="en-US" altLang="en-US" sz="2600" b="1" i="1" smtClean="0">
                <a:sym typeface="Symbol" panose="05050102010706020507" pitchFamily="18" charset="2"/>
              </a:rPr>
              <a:t> </a:t>
            </a:r>
            <a:r>
              <a:rPr lang="en-US" altLang="en-US" sz="2600" b="1" i="1" u="sng" smtClean="0">
                <a:solidFill>
                  <a:srgbClr val="9900CC"/>
                </a:solidFill>
                <a:sym typeface="Symbol" panose="05050102010706020507" pitchFamily="18" charset="2"/>
              </a:rPr>
              <a:t>LOCAL</a:t>
            </a:r>
            <a:r>
              <a:rPr lang="en-US" altLang="en-US" sz="2600" b="1" i="1" smtClean="0">
                <a:sym typeface="Symbol" panose="05050102010706020507" pitchFamily="18" charset="2"/>
              </a:rPr>
              <a:t> </a:t>
            </a:r>
            <a:r>
              <a:rPr lang="en-US" altLang="en-US" sz="2600" smtClean="0">
                <a:sym typeface="Symbol" panose="05050102010706020507" pitchFamily="18" charset="2"/>
              </a:rPr>
              <a:t>principle).</a:t>
            </a:r>
            <a:endParaRPr lang="en-US" altLang="en-US" sz="2600" b="1" i="1" smtClean="0">
              <a:sym typeface="Symbol" panose="05050102010706020507" pitchFamily="18" charset="2"/>
            </a:endParaRPr>
          </a:p>
          <a:p>
            <a:pPr eaLnBrk="1" hangingPunct="1">
              <a:lnSpc>
                <a:spcPct val="150000"/>
              </a:lnSpc>
              <a:tabLst>
                <a:tab pos="1600200" algn="l"/>
              </a:tabLst>
            </a:pPr>
            <a:r>
              <a:rPr lang="en-US" altLang="en-US" sz="2600" smtClean="0">
                <a:sym typeface="Symbol" panose="05050102010706020507" pitchFamily="18" charset="2"/>
              </a:rPr>
              <a:t>Here: An alternate derivation from </a:t>
            </a:r>
            <a:r>
              <a:rPr lang="en-US" altLang="en-US" sz="2600" b="1" smtClean="0">
                <a:solidFill>
                  <a:srgbClr val="0000FF"/>
                </a:solidFill>
                <a:sym typeface="Symbol" panose="05050102010706020507" pitchFamily="18" charset="2"/>
              </a:rPr>
              <a:t>Hamilton’s Principle</a:t>
            </a:r>
            <a:r>
              <a:rPr lang="en-US" altLang="en-US" sz="2600" b="1" smtClean="0">
                <a:solidFill>
                  <a:schemeClr val="accent2"/>
                </a:solidFill>
                <a:sym typeface="Symbol" panose="05050102010706020507" pitchFamily="18" charset="2"/>
              </a:rPr>
              <a:t>:</a:t>
            </a:r>
            <a:r>
              <a:rPr lang="en-US" altLang="en-US" sz="2600" smtClean="0">
                <a:sym typeface="Symbol" panose="05050102010706020507" pitchFamily="18" charset="2"/>
              </a:rPr>
              <a:t> </a:t>
            </a:r>
            <a:r>
              <a:rPr lang="en-US" altLang="en-US" sz="2600" b="1" i="1" u="sng" smtClean="0">
                <a:solidFill>
                  <a:srgbClr val="006600"/>
                </a:solidFill>
                <a:sym typeface="Symbol" panose="05050102010706020507" pitchFamily="18" charset="2"/>
              </a:rPr>
              <a:t>An Integral (or Variational) Principle</a:t>
            </a:r>
            <a:r>
              <a:rPr lang="en-US" altLang="en-US" sz="2600" b="1" i="1" smtClean="0">
                <a:sym typeface="Symbol" panose="05050102010706020507" pitchFamily="18" charset="2"/>
              </a:rPr>
              <a:t> </a:t>
            </a:r>
            <a:r>
              <a:rPr lang="en-US" altLang="en-US" sz="2600" smtClean="0">
                <a:sym typeface="Symbol" panose="05050102010706020507" pitchFamily="18" charset="2"/>
              </a:rPr>
              <a:t>(A </a:t>
            </a:r>
            <a:r>
              <a:rPr lang="en-US" altLang="en-US" sz="2600" b="1" i="1" u="sng" smtClean="0">
                <a:solidFill>
                  <a:srgbClr val="9900CC"/>
                </a:solidFill>
                <a:sym typeface="Symbol" panose="05050102010706020507" pitchFamily="18" charset="2"/>
              </a:rPr>
              <a:t>GLOBAL</a:t>
            </a:r>
            <a:r>
              <a:rPr lang="en-US" altLang="en-US" sz="2600" smtClean="0">
                <a:sym typeface="Symbol" panose="05050102010706020507" pitchFamily="18" charset="2"/>
              </a:rPr>
              <a:t> principle). More general than D’Alembert’s Principle.</a:t>
            </a:r>
            <a:endParaRPr lang="en-US" altLang="en-US" sz="2600" b="1" i="1" smtClean="0">
              <a:sym typeface="Symbol" panose="05050102010706020507" pitchFamily="18" charset="2"/>
            </a:endParaRPr>
          </a:p>
          <a:p>
            <a:pPr lvl="1" eaLnBrk="1" hangingPunct="1">
              <a:lnSpc>
                <a:spcPct val="150000"/>
              </a:lnSpc>
              <a:tabLst>
                <a:tab pos="1600200" algn="l"/>
              </a:tabLst>
            </a:pPr>
            <a:r>
              <a:rPr lang="en-US" altLang="en-US" sz="2600" smtClean="0">
                <a:sym typeface="Symbol" panose="05050102010706020507" pitchFamily="18" charset="2"/>
              </a:rPr>
              <a:t>Based on techniques from the </a:t>
            </a:r>
            <a:r>
              <a:rPr lang="en-US" altLang="en-US" sz="2600" b="1" smtClean="0">
                <a:solidFill>
                  <a:srgbClr val="FF3300"/>
                </a:solidFill>
                <a:sym typeface="Symbol" panose="05050102010706020507" pitchFamily="18" charset="2"/>
              </a:rPr>
              <a:t>Calculus of Variations</a:t>
            </a:r>
            <a:r>
              <a:rPr lang="en-US" altLang="en-US" sz="2600" smtClean="0">
                <a:sym typeface="Symbol" panose="05050102010706020507" pitchFamily="18" charset="2"/>
              </a:rPr>
              <a:t>. </a:t>
            </a:r>
          </a:p>
          <a:p>
            <a:pPr lvl="1" eaLnBrk="1" hangingPunct="1">
              <a:lnSpc>
                <a:spcPct val="150000"/>
              </a:lnSpc>
              <a:tabLst>
                <a:tab pos="1600200" algn="l"/>
              </a:tabLst>
            </a:pPr>
            <a:r>
              <a:rPr lang="en-US" altLang="en-US" sz="2600" smtClean="0">
                <a:sym typeface="Symbol" panose="05050102010706020507" pitchFamily="18" charset="2"/>
              </a:rPr>
              <a:t>Brief discussion of derivation &amp; of Calculus of Variations. More details: See the text! </a:t>
            </a:r>
          </a:p>
        </p:txBody>
      </p:sp>
    </p:spTree>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type="body" idx="1"/>
          </p:nvPr>
        </p:nvSpPr>
        <p:spPr>
          <a:xfrm>
            <a:off x="1293813" y="381000"/>
            <a:ext cx="10483850" cy="6096000"/>
          </a:xfrm>
        </p:spPr>
        <p:txBody>
          <a:bodyPr/>
          <a:lstStyle/>
          <a:p>
            <a:pPr algn="just" eaLnBrk="1" hangingPunct="1">
              <a:tabLst>
                <a:tab pos="1600200" algn="l"/>
              </a:tabLst>
            </a:pPr>
            <a:r>
              <a:rPr lang="en-US" altLang="en-US" b="1" smtClean="0">
                <a:solidFill>
                  <a:srgbClr val="FF3300"/>
                </a:solidFill>
                <a:sym typeface="Symbol" panose="05050102010706020507" pitchFamily="18" charset="2"/>
              </a:rPr>
              <a:t>System</a:t>
            </a:r>
            <a:r>
              <a:rPr lang="en-US" altLang="en-US" b="1" smtClean="0">
                <a:sym typeface="Symbol" panose="05050102010706020507" pitchFamily="18" charset="2"/>
              </a:rPr>
              <a:t>:</a:t>
            </a:r>
            <a:r>
              <a:rPr lang="en-US" altLang="en-US" smtClean="0">
                <a:sym typeface="Symbol" panose="05050102010706020507" pitchFamily="18" charset="2"/>
              </a:rPr>
              <a:t> </a:t>
            </a:r>
            <a:r>
              <a:rPr lang="en-US" altLang="en-US" b="1" smtClean="0">
                <a:sym typeface="Symbol" panose="05050102010706020507" pitchFamily="18" charset="2"/>
              </a:rPr>
              <a:t>n</a:t>
            </a:r>
            <a:r>
              <a:rPr lang="en-US" altLang="en-US" smtClean="0">
                <a:sym typeface="Symbol" panose="05050102010706020507" pitchFamily="18" charset="2"/>
              </a:rPr>
              <a:t> generalized coordinates </a:t>
            </a:r>
            <a:r>
              <a:rPr lang="en-US" altLang="en-US" b="1" smtClean="0">
                <a:sym typeface="Symbol" panose="05050102010706020507" pitchFamily="18" charset="2"/>
              </a:rPr>
              <a:t>q</a:t>
            </a:r>
            <a:r>
              <a:rPr lang="en-US" altLang="en-US" b="1" baseline="-25000" smtClean="0">
                <a:sym typeface="Symbol" panose="05050102010706020507" pitchFamily="18" charset="2"/>
              </a:rPr>
              <a:t>1</a:t>
            </a:r>
            <a:r>
              <a:rPr lang="en-US" altLang="en-US" b="1" smtClean="0">
                <a:sym typeface="Symbol" panose="05050102010706020507" pitchFamily="18" charset="2"/>
              </a:rPr>
              <a:t>,q</a:t>
            </a:r>
            <a:r>
              <a:rPr lang="en-US" altLang="en-US" b="1" baseline="-25000" smtClean="0">
                <a:sym typeface="Symbol" panose="05050102010706020507" pitchFamily="18" charset="2"/>
              </a:rPr>
              <a:t>2</a:t>
            </a:r>
            <a:r>
              <a:rPr lang="en-US" altLang="en-US" b="1" smtClean="0">
                <a:sym typeface="Symbol" panose="05050102010706020507" pitchFamily="18" charset="2"/>
              </a:rPr>
              <a:t>,q</a:t>
            </a:r>
            <a:r>
              <a:rPr lang="en-US" altLang="en-US" b="1" baseline="-25000" smtClean="0">
                <a:sym typeface="Symbol" panose="05050102010706020507" pitchFamily="18" charset="2"/>
              </a:rPr>
              <a:t>3</a:t>
            </a:r>
            <a:r>
              <a:rPr lang="en-US" altLang="en-US" b="1" smtClean="0">
                <a:sym typeface="Symbol" panose="05050102010706020507" pitchFamily="18" charset="2"/>
              </a:rPr>
              <a:t>,..q</a:t>
            </a:r>
            <a:r>
              <a:rPr lang="en-US" altLang="en-US" b="1" baseline="-25000" smtClean="0">
                <a:sym typeface="Symbol" panose="05050102010706020507" pitchFamily="18" charset="2"/>
              </a:rPr>
              <a:t>n</a:t>
            </a:r>
            <a:r>
              <a:rPr lang="en-US" altLang="en-US" smtClean="0">
                <a:sym typeface="Symbol" panose="05050102010706020507" pitchFamily="18" charset="2"/>
              </a:rPr>
              <a:t>.</a:t>
            </a:r>
          </a:p>
          <a:p>
            <a:pPr lvl="1" algn="just" eaLnBrk="1" hangingPunct="1">
              <a:tabLst>
                <a:tab pos="1600200" algn="l"/>
              </a:tabLst>
            </a:pPr>
            <a:r>
              <a:rPr lang="en-US" altLang="en-US" sz="2800" smtClean="0">
                <a:sym typeface="Symbol" panose="05050102010706020507" pitchFamily="18" charset="2"/>
              </a:rPr>
              <a:t>At time </a:t>
            </a:r>
            <a:r>
              <a:rPr lang="en-US" altLang="en-US" sz="2800" b="1" smtClean="0">
                <a:sym typeface="Symbol" panose="05050102010706020507" pitchFamily="18" charset="2"/>
              </a:rPr>
              <a:t>t</a:t>
            </a:r>
            <a:r>
              <a:rPr lang="en-US" altLang="en-US" sz="2800" b="1" baseline="-25000" smtClean="0">
                <a:sym typeface="Symbol" panose="05050102010706020507" pitchFamily="18" charset="2"/>
              </a:rPr>
              <a:t>1</a:t>
            </a:r>
            <a:r>
              <a:rPr lang="en-US" altLang="en-US" sz="2800" smtClean="0">
                <a:sym typeface="Symbol" panose="05050102010706020507" pitchFamily="18" charset="2"/>
              </a:rPr>
              <a:t>: These all have some value.  </a:t>
            </a:r>
          </a:p>
          <a:p>
            <a:pPr lvl="1" algn="just" eaLnBrk="1" hangingPunct="1">
              <a:tabLst>
                <a:tab pos="1600200" algn="l"/>
              </a:tabLst>
            </a:pPr>
            <a:r>
              <a:rPr lang="en-US" altLang="en-US" sz="2800" smtClean="0">
                <a:sym typeface="Symbol" panose="05050102010706020507" pitchFamily="18" charset="2"/>
              </a:rPr>
              <a:t>At a later time </a:t>
            </a:r>
            <a:r>
              <a:rPr lang="en-US" altLang="en-US" sz="2800" b="1" smtClean="0">
                <a:sym typeface="Symbol" panose="05050102010706020507" pitchFamily="18" charset="2"/>
              </a:rPr>
              <a:t>t</a:t>
            </a:r>
            <a:r>
              <a:rPr lang="en-US" altLang="en-US" sz="2800" b="1" baseline="-25000" smtClean="0">
                <a:sym typeface="Symbol" panose="05050102010706020507" pitchFamily="18" charset="2"/>
              </a:rPr>
              <a:t>2</a:t>
            </a:r>
            <a:r>
              <a:rPr lang="en-US" altLang="en-US" sz="2800" smtClean="0">
                <a:sym typeface="Symbol" panose="05050102010706020507" pitchFamily="18" charset="2"/>
              </a:rPr>
              <a:t>: They have changed according to the eqtns of motion &amp; all have some other value.</a:t>
            </a:r>
          </a:p>
          <a:p>
            <a:pPr algn="just" eaLnBrk="1" hangingPunct="1">
              <a:tabLst>
                <a:tab pos="1600200" algn="l"/>
              </a:tabLst>
            </a:pPr>
            <a:r>
              <a:rPr lang="en-US" altLang="en-US" b="1" smtClean="0">
                <a:solidFill>
                  <a:srgbClr val="0000FF"/>
                </a:solidFill>
                <a:sym typeface="Symbol" panose="05050102010706020507" pitchFamily="18" charset="2"/>
              </a:rPr>
              <a:t>System Configuration:</a:t>
            </a:r>
            <a:r>
              <a:rPr lang="en-US" altLang="en-US" smtClean="0">
                <a:solidFill>
                  <a:srgbClr val="0000FF"/>
                </a:solidFill>
                <a:sym typeface="Symbol" panose="05050102010706020507" pitchFamily="18" charset="2"/>
              </a:rPr>
              <a:t> </a:t>
            </a:r>
            <a:r>
              <a:rPr lang="en-US" altLang="en-US" smtClean="0">
                <a:sym typeface="Symbol" panose="05050102010706020507" pitchFamily="18" charset="2"/>
              </a:rPr>
              <a:t>A point in </a:t>
            </a:r>
            <a:r>
              <a:rPr lang="en-US" altLang="en-US" b="1" smtClean="0">
                <a:sym typeface="Symbol" panose="05050102010706020507" pitchFamily="18" charset="2"/>
              </a:rPr>
              <a:t>n</a:t>
            </a:r>
            <a:r>
              <a:rPr lang="en-US" altLang="en-US" smtClean="0">
                <a:sym typeface="Symbol" panose="05050102010706020507" pitchFamily="18" charset="2"/>
              </a:rPr>
              <a:t>-dimensional space (“</a:t>
            </a:r>
            <a:r>
              <a:rPr lang="en-US" altLang="en-US" b="1" i="1" smtClean="0">
                <a:solidFill>
                  <a:srgbClr val="9900CC"/>
                </a:solidFill>
                <a:sym typeface="Symbol" panose="05050102010706020507" pitchFamily="18" charset="2"/>
              </a:rPr>
              <a:t>Configuration Space</a:t>
            </a:r>
            <a:r>
              <a:rPr lang="en-US" altLang="en-US" smtClean="0">
                <a:sym typeface="Symbol" panose="05050102010706020507" pitchFamily="18" charset="2"/>
              </a:rPr>
              <a:t>”), with</a:t>
            </a:r>
            <a:r>
              <a:rPr lang="en-US" altLang="en-US" b="1" smtClean="0">
                <a:sym typeface="Symbol" panose="05050102010706020507" pitchFamily="18" charset="2"/>
              </a:rPr>
              <a:t> q</a:t>
            </a:r>
            <a:r>
              <a:rPr lang="en-US" altLang="en-US" b="1" baseline="-25000" smtClean="0">
                <a:sym typeface="Symbol" panose="05050102010706020507" pitchFamily="18" charset="2"/>
              </a:rPr>
              <a:t>i</a:t>
            </a:r>
            <a:r>
              <a:rPr lang="en-US" altLang="en-US" b="1" smtClean="0">
                <a:sym typeface="Symbol" panose="05050102010706020507" pitchFamily="18" charset="2"/>
              </a:rPr>
              <a:t> </a:t>
            </a:r>
            <a:r>
              <a:rPr lang="en-US" altLang="en-US" smtClean="0">
                <a:sym typeface="Symbol" panose="05050102010706020507" pitchFamily="18" charset="2"/>
              </a:rPr>
              <a:t>as</a:t>
            </a:r>
            <a:r>
              <a:rPr lang="en-US" altLang="en-US" b="1" smtClean="0">
                <a:sym typeface="Symbol" panose="05050102010706020507" pitchFamily="18" charset="2"/>
              </a:rPr>
              <a:t> n</a:t>
            </a:r>
            <a:r>
              <a:rPr lang="en-US" altLang="en-US" smtClean="0">
                <a:sym typeface="Symbol" panose="05050102010706020507" pitchFamily="18" charset="2"/>
              </a:rPr>
              <a:t> coordinate “axes”.   </a:t>
            </a:r>
          </a:p>
          <a:p>
            <a:pPr lvl="1" algn="just" eaLnBrk="1" hangingPunct="1">
              <a:tabLst>
                <a:tab pos="1600200" algn="l"/>
              </a:tabLst>
            </a:pPr>
            <a:r>
              <a:rPr lang="en-US" altLang="en-US" sz="2800" smtClean="0">
                <a:sym typeface="Symbol" panose="05050102010706020507" pitchFamily="18" charset="2"/>
              </a:rPr>
              <a:t>At time </a:t>
            </a:r>
            <a:r>
              <a:rPr lang="en-US" altLang="en-US" sz="2800" b="1" smtClean="0">
                <a:sym typeface="Symbol" panose="05050102010706020507" pitchFamily="18" charset="2"/>
              </a:rPr>
              <a:t>t</a:t>
            </a:r>
            <a:r>
              <a:rPr lang="en-US" altLang="en-US" sz="2800" b="1" baseline="-25000" smtClean="0">
                <a:sym typeface="Symbol" panose="05050102010706020507" pitchFamily="18" charset="2"/>
              </a:rPr>
              <a:t>1</a:t>
            </a:r>
            <a:r>
              <a:rPr lang="en-US" altLang="en-US" sz="2800" smtClean="0">
                <a:sym typeface="Symbol" panose="05050102010706020507" pitchFamily="18" charset="2"/>
              </a:rPr>
              <a:t>: Configuration of System is represented by a point in this space.</a:t>
            </a:r>
          </a:p>
          <a:p>
            <a:pPr lvl="1" algn="just" eaLnBrk="1" hangingPunct="1">
              <a:tabLst>
                <a:tab pos="1600200" algn="l"/>
              </a:tabLst>
            </a:pPr>
            <a:r>
              <a:rPr lang="en-US" altLang="en-US" sz="2800" smtClean="0">
                <a:sym typeface="Symbol" panose="05050102010706020507" pitchFamily="18" charset="2"/>
              </a:rPr>
              <a:t>At a later time </a:t>
            </a:r>
            <a:r>
              <a:rPr lang="en-US" altLang="en-US" sz="2800" b="1" smtClean="0">
                <a:sym typeface="Symbol" panose="05050102010706020507" pitchFamily="18" charset="2"/>
              </a:rPr>
              <a:t>t</a:t>
            </a:r>
            <a:r>
              <a:rPr lang="en-US" altLang="en-US" sz="2800" b="1" baseline="-25000" smtClean="0">
                <a:sym typeface="Symbol" panose="05050102010706020507" pitchFamily="18" charset="2"/>
              </a:rPr>
              <a:t>2</a:t>
            </a:r>
            <a:r>
              <a:rPr lang="en-US" altLang="en-US" sz="2800" smtClean="0">
                <a:sym typeface="Symbol" panose="05050102010706020507" pitchFamily="18" charset="2"/>
              </a:rPr>
              <a:t>: Configuration of System has changed &amp; that point has moved (according to eqtns of motion) in this space.</a:t>
            </a:r>
          </a:p>
          <a:p>
            <a:pPr lvl="1" algn="just" eaLnBrk="1" hangingPunct="1">
              <a:tabLst>
                <a:tab pos="1600200" algn="l"/>
              </a:tabLst>
            </a:pPr>
            <a:r>
              <a:rPr lang="en-US" altLang="en-US" sz="2800" smtClean="0">
                <a:sym typeface="Symbol" panose="05050102010706020507" pitchFamily="18" charset="2"/>
              </a:rPr>
              <a:t>Time dependence of System Configuration: The point representing this in Configuration Space traces out a path. </a:t>
            </a:r>
          </a:p>
        </p:txBody>
      </p:sp>
    </p:spTree>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266700"/>
            <a:ext cx="98298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81000"/>
            <a:ext cx="96774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522413" y="0"/>
            <a:ext cx="9782175" cy="884238"/>
          </a:xfrm>
        </p:spPr>
        <p:txBody>
          <a:bodyPr/>
          <a:lstStyle/>
          <a:p>
            <a:pPr eaLnBrk="1" hangingPunct="1"/>
            <a:r>
              <a:rPr lang="en-US" altLang="en-US" b="1" smtClean="0">
                <a:solidFill>
                  <a:srgbClr val="3801A7"/>
                </a:solidFill>
              </a:rPr>
              <a:t>Classical Mechanics</a:t>
            </a:r>
            <a:endParaRPr lang="en-US" altLang="en-US" smtClean="0"/>
          </a:p>
        </p:txBody>
      </p:sp>
      <p:sp>
        <p:nvSpPr>
          <p:cNvPr id="41987" name="Content Placeholder 2"/>
          <p:cNvSpPr>
            <a:spLocks noGrp="1"/>
          </p:cNvSpPr>
          <p:nvPr>
            <p:ph idx="1"/>
          </p:nvPr>
        </p:nvSpPr>
        <p:spPr>
          <a:xfrm>
            <a:off x="1370013" y="1066800"/>
            <a:ext cx="10363200" cy="5638800"/>
          </a:xfrm>
        </p:spPr>
        <p:txBody>
          <a:bodyPr/>
          <a:lstStyle/>
          <a:p>
            <a:pPr algn="just" eaLnBrk="1" hangingPunct="1"/>
            <a:r>
              <a:rPr lang="en-US" altLang="en-US" sz="2400" smtClean="0">
                <a:solidFill>
                  <a:srgbClr val="FF0000"/>
                </a:solidFill>
              </a:rPr>
              <a:t>First began with Galileo (1584-1642), whose experiments with falling bodies (and bodies rolling on an incline) led to Newton’s 1st Law.</a:t>
            </a:r>
          </a:p>
          <a:p>
            <a:pPr algn="just" eaLnBrk="1" hangingPunct="1"/>
            <a:r>
              <a:rPr lang="en-US" altLang="en-US" sz="2400" smtClean="0">
                <a:solidFill>
                  <a:srgbClr val="0070C0"/>
                </a:solidFill>
              </a:rPr>
              <a:t>Newton (1642-1727) then developed his 3 laws of motion, together with his universal law of gravitation.</a:t>
            </a:r>
          </a:p>
          <a:p>
            <a:pPr algn="just" eaLnBrk="1" hangingPunct="1"/>
            <a:r>
              <a:rPr lang="en-US" altLang="en-US" sz="2400" smtClean="0">
                <a:solidFill>
                  <a:schemeClr val="tx2"/>
                </a:solidFill>
              </a:rPr>
              <a:t>Two additional, highly mathematical frameworks were developed by the French mathematician Lagrange (1736-1813) and the Irish mathematician Hamilton (1805-1865).</a:t>
            </a:r>
          </a:p>
          <a:p>
            <a:pPr algn="just" eaLnBrk="1" hangingPunct="1"/>
            <a:r>
              <a:rPr lang="en-US" altLang="en-US" sz="2400" smtClean="0">
                <a:solidFill>
                  <a:srgbClr val="FF0000"/>
                </a:solidFill>
              </a:rPr>
              <a:t>Together, these three alternative frameworks by Newton, Lagrange, and Hamilton make up what is generally called Classical Mechanics.</a:t>
            </a:r>
          </a:p>
          <a:p>
            <a:pPr algn="just" eaLnBrk="1" hangingPunct="1"/>
            <a:r>
              <a:rPr lang="en-US" altLang="en-US" sz="2400" smtClean="0">
                <a:solidFill>
                  <a:srgbClr val="0070C0"/>
                </a:solidFill>
              </a:rPr>
              <a:t>They are distinct from the other great forms of non-classical mechanics, Relativistic Mechanics and Quantum Mechanics, but both of these borrow heavily from Classical Mechanics.</a:t>
            </a:r>
          </a:p>
        </p:txBody>
      </p:sp>
    </p:spTree>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182563"/>
            <a:ext cx="9601200"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227013"/>
            <a:ext cx="9296400"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8913"/>
            <a:ext cx="9296400" cy="636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152400"/>
            <a:ext cx="97536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42888"/>
            <a:ext cx="9144000"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15888"/>
            <a:ext cx="9753600" cy="636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327025"/>
            <a:ext cx="9164638"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42888"/>
            <a:ext cx="9753600"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433388"/>
            <a:ext cx="97536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233363"/>
            <a:ext cx="9906000"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782175" cy="584200"/>
          </a:xfrm>
        </p:spPr>
        <p:txBody>
          <a:bodyPr rtlCol="0">
            <a:normAutofit fontScale="90000"/>
          </a:bodyPr>
          <a:lstStyle/>
          <a:p>
            <a:pPr eaLnBrk="1" fontAlgn="auto" hangingPunct="1">
              <a:spcAft>
                <a:spcPts val="0"/>
              </a:spcAft>
              <a:defRPr/>
            </a:pPr>
            <a:r>
              <a:rPr lang="en-US" b="1" dirty="0" smtClean="0">
                <a:solidFill>
                  <a:srgbClr val="0070C0"/>
                </a:solidFill>
              </a:rPr>
              <a:t>This Course</a:t>
            </a:r>
            <a:endParaRPr lang="en-US" dirty="0">
              <a:solidFill>
                <a:schemeClr val="tx1">
                  <a:lumMod val="75000"/>
                </a:schemeClr>
              </a:solidFill>
            </a:endParaRPr>
          </a:p>
        </p:txBody>
      </p:sp>
      <p:sp>
        <p:nvSpPr>
          <p:cNvPr id="43011" name="Content Placeholder 2"/>
          <p:cNvSpPr>
            <a:spLocks noGrp="1"/>
          </p:cNvSpPr>
          <p:nvPr>
            <p:ph idx="1"/>
          </p:nvPr>
        </p:nvSpPr>
        <p:spPr>
          <a:xfrm>
            <a:off x="1370013" y="609600"/>
            <a:ext cx="10363200" cy="5715000"/>
          </a:xfrm>
        </p:spPr>
        <p:txBody>
          <a:bodyPr/>
          <a:lstStyle/>
          <a:p>
            <a:pPr algn="just" eaLnBrk="1" hangingPunct="1">
              <a:lnSpc>
                <a:spcPct val="120000"/>
              </a:lnSpc>
            </a:pPr>
            <a:r>
              <a:rPr lang="en-US" altLang="en-US" sz="1600" b="1" smtClean="0">
                <a:solidFill>
                  <a:schemeClr val="tx2"/>
                </a:solidFill>
              </a:rPr>
              <a:t>The first part of this course will be a review in terms of the basic ideas of mechanics, which you should have already  thoroughly  learned in your introductory  physics courses.</a:t>
            </a:r>
          </a:p>
          <a:p>
            <a:pPr algn="just" eaLnBrk="1" hangingPunct="1">
              <a:lnSpc>
                <a:spcPct val="120000"/>
              </a:lnSpc>
            </a:pPr>
            <a:r>
              <a:rPr lang="en-US" altLang="en-US" sz="1600" b="1" u="sng" smtClean="0">
                <a:solidFill>
                  <a:srgbClr val="0070C0"/>
                </a:solidFill>
              </a:rPr>
              <a:t>PRINCIPLE OF VIRTUAL WORK, </a:t>
            </a:r>
            <a:r>
              <a:rPr lang="en-US" altLang="en-US" sz="1600" smtClean="0">
                <a:solidFill>
                  <a:schemeClr val="tx2"/>
                </a:solidFill>
              </a:rPr>
              <a:t>Constraints, Generalised Coordinates, Velocities And Momenta, D’ Alembert’s Principle</a:t>
            </a:r>
          </a:p>
          <a:p>
            <a:pPr algn="just" eaLnBrk="1" hangingPunct="1">
              <a:lnSpc>
                <a:spcPct val="120000"/>
              </a:lnSpc>
            </a:pPr>
            <a:r>
              <a:rPr lang="en-US" altLang="en-US" sz="1600" b="1" u="sng" smtClean="0">
                <a:solidFill>
                  <a:srgbClr val="0070C0"/>
                </a:solidFill>
              </a:rPr>
              <a:t>LAGRANGE’S FORMULATION, </a:t>
            </a:r>
            <a:r>
              <a:rPr lang="en-US" altLang="en-US" sz="1600" smtClean="0"/>
              <a:t>Variational technique for many independent, variables, Euler Lgrangian differential equation, Application of Lagrange’s equation of motion.</a:t>
            </a:r>
          </a:p>
          <a:p>
            <a:pPr algn="just" eaLnBrk="1" hangingPunct="1">
              <a:lnSpc>
                <a:spcPct val="120000"/>
              </a:lnSpc>
            </a:pPr>
            <a:r>
              <a:rPr lang="en-US" altLang="en-US" sz="1600" b="1" u="sng" smtClean="0">
                <a:solidFill>
                  <a:srgbClr val="0070C0"/>
                </a:solidFill>
              </a:rPr>
              <a:t>HAMILTON’S EQUATIONS; </a:t>
            </a:r>
            <a:r>
              <a:rPr lang="en-US" altLang="en-US" sz="1600" smtClean="0"/>
              <a:t>Hamilton’s canonical equation of, motion, Physical significance of H, Advantage of Hamilton approach, </a:t>
            </a:r>
          </a:p>
          <a:p>
            <a:pPr algn="just" eaLnBrk="1" hangingPunct="1">
              <a:lnSpc>
                <a:spcPct val="120000"/>
              </a:lnSpc>
            </a:pPr>
            <a:r>
              <a:rPr lang="en-US" altLang="en-US" sz="1600" b="1" smtClean="0">
                <a:solidFill>
                  <a:srgbClr val="0070C0"/>
                </a:solidFill>
              </a:rPr>
              <a:t>POISSON BRACKETS, </a:t>
            </a:r>
            <a:r>
              <a:rPr lang="en-US" altLang="en-US" sz="1600" smtClean="0"/>
              <a:t>Invariance of Poisson bracket with respect to canonical transformation, Equation of motion in Poisson bracket form.</a:t>
            </a:r>
          </a:p>
          <a:p>
            <a:pPr algn="just" eaLnBrk="1" hangingPunct="1">
              <a:lnSpc>
                <a:spcPct val="120000"/>
              </a:lnSpc>
            </a:pPr>
            <a:r>
              <a:rPr lang="en-US" altLang="en-US" sz="1600" b="1" u="sng" smtClean="0">
                <a:solidFill>
                  <a:srgbClr val="0070C0"/>
                </a:solidFill>
              </a:rPr>
              <a:t>TWO-BODY CENTRAL FORCE  PROBLEM</a:t>
            </a:r>
            <a:r>
              <a:rPr lang="en-US" altLang="en-US" sz="1600" smtClean="0"/>
              <a:t>,  Reduced mass, Planet orbits, Kepler Laws, Virial theorem.</a:t>
            </a:r>
          </a:p>
          <a:p>
            <a:pPr algn="just" eaLnBrk="1" hangingPunct="1">
              <a:lnSpc>
                <a:spcPct val="120000"/>
              </a:lnSpc>
            </a:pPr>
            <a:r>
              <a:rPr lang="en-US" altLang="en-US" sz="1600" b="1" smtClean="0">
                <a:solidFill>
                  <a:srgbClr val="0070C0"/>
                </a:solidFill>
              </a:rPr>
              <a:t>COLLISIONS AND SCATTERING, </a:t>
            </a:r>
            <a:r>
              <a:rPr lang="en-US" altLang="en-US" sz="1600" smtClean="0"/>
              <a:t>Centre of mass and lab frames, Scattering cross section</a:t>
            </a:r>
          </a:p>
          <a:p>
            <a:pPr algn="just" eaLnBrk="1" hangingPunct="1">
              <a:lnSpc>
                <a:spcPct val="120000"/>
              </a:lnSpc>
            </a:pPr>
            <a:r>
              <a:rPr lang="en-US" altLang="en-US" sz="1600" b="1" u="sng" smtClean="0">
                <a:solidFill>
                  <a:srgbClr val="0070C0"/>
                </a:solidFill>
              </a:rPr>
              <a:t>RIGID BODY DYNAMICS, </a:t>
            </a:r>
            <a:r>
              <a:rPr lang="en-US" altLang="en-US" sz="1600" smtClean="0"/>
              <a:t>Euler equations, Euler angles, The inertia tenser, Motion of the symmetric top.</a:t>
            </a:r>
          </a:p>
          <a:p>
            <a:pPr algn="just" eaLnBrk="1" hangingPunct="1">
              <a:lnSpc>
                <a:spcPct val="120000"/>
              </a:lnSpc>
            </a:pPr>
            <a:r>
              <a:rPr lang="en-US" altLang="en-US" sz="1600" b="1" u="sng" smtClean="0">
                <a:solidFill>
                  <a:srgbClr val="0070C0"/>
                </a:solidFill>
              </a:rPr>
              <a:t>MOTION IN NON-INERTIAL FRAMES, </a:t>
            </a:r>
            <a:r>
              <a:rPr lang="en-US" altLang="en-US" sz="1600" smtClean="0"/>
              <a:t>Coriolis Force</a:t>
            </a:r>
          </a:p>
          <a:p>
            <a:pPr algn="just" eaLnBrk="1" hangingPunct="1">
              <a:lnSpc>
                <a:spcPct val="120000"/>
              </a:lnSpc>
            </a:pPr>
            <a:r>
              <a:rPr lang="en-US" altLang="en-US" sz="1600" b="1" u="sng" smtClean="0">
                <a:solidFill>
                  <a:srgbClr val="0070C0"/>
                </a:solidFill>
              </a:rPr>
              <a:t>HARMONIC OSCILLATOR; NONLINEAR OSCILLATOR;  </a:t>
            </a:r>
            <a:r>
              <a:rPr lang="en-US" altLang="en-US" sz="1600" b="1" smtClean="0">
                <a:solidFill>
                  <a:srgbClr val="0070C0"/>
                </a:solidFill>
              </a:rPr>
              <a:t>    </a:t>
            </a:r>
            <a:r>
              <a:rPr lang="en-US" altLang="en-US" sz="1600" b="1" u="sng" smtClean="0">
                <a:solidFill>
                  <a:srgbClr val="0070C0"/>
                </a:solidFill>
              </a:rPr>
              <a:t>INTRODUCTION TO CHAOS</a:t>
            </a:r>
          </a:p>
        </p:txBody>
      </p:sp>
    </p:spTree>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body" idx="1"/>
          </p:nvPr>
        </p:nvSpPr>
        <p:spPr>
          <a:xfrm>
            <a:off x="1751013" y="304800"/>
            <a:ext cx="9823450" cy="6400800"/>
          </a:xfrm>
        </p:spPr>
        <p:txBody>
          <a:bodyPr/>
          <a:lstStyle/>
          <a:p>
            <a:pPr>
              <a:tabLst>
                <a:tab pos="1600200" algn="l"/>
              </a:tabLst>
            </a:pPr>
            <a:r>
              <a:rPr lang="en-US" altLang="en-US" b="1" i="1" smtClean="0">
                <a:solidFill>
                  <a:srgbClr val="0000FF"/>
                </a:solidFill>
              </a:rPr>
              <a:t>Solution to basic problem </a:t>
            </a:r>
            <a:r>
              <a:rPr lang="en-US" altLang="en-US" b="1" i="1" smtClean="0"/>
              <a:t>: </a:t>
            </a:r>
            <a:r>
              <a:rPr lang="en-US" altLang="en-US" smtClean="0"/>
              <a:t>The text </a:t>
            </a:r>
            <a:r>
              <a:rPr lang="en-US" altLang="en-US" b="1" u="sng" smtClean="0">
                <a:solidFill>
                  <a:srgbClr val="FF3300"/>
                </a:solidFill>
              </a:rPr>
              <a:t>proves </a:t>
            </a:r>
            <a:r>
              <a:rPr lang="en-US" altLang="en-US" sz="2400" smtClean="0"/>
              <a:t>that to 		minimize (or maximize) </a:t>
            </a:r>
          </a:p>
          <a:p>
            <a:pPr>
              <a:buFontTx/>
              <a:buNone/>
              <a:tabLst>
                <a:tab pos="1600200" algn="l"/>
              </a:tabLst>
            </a:pPr>
            <a:r>
              <a:rPr lang="en-US" altLang="en-US" smtClean="0">
                <a:sym typeface="Symbol" panose="05050102010706020507" pitchFamily="18" charset="2"/>
              </a:rPr>
              <a:t> 	     	</a:t>
            </a:r>
            <a:r>
              <a:rPr lang="en-US" altLang="en-US" b="1" smtClean="0">
                <a:sym typeface="Symbol" panose="05050102010706020507" pitchFamily="18" charset="2"/>
              </a:rPr>
              <a:t>J </a:t>
            </a:r>
            <a:r>
              <a:rPr lang="en-US" altLang="en-US" b="1" smtClean="0"/>
              <a:t> </a:t>
            </a:r>
            <a:r>
              <a:rPr lang="en-US" altLang="en-US" b="1" smtClean="0">
                <a:cs typeface="Times New Roman" panose="02020603050405020304" pitchFamily="18" charset="0"/>
                <a:sym typeface="Times New Roman" panose="02020603050405020304" pitchFamily="18" charset="0"/>
              </a:rPr>
              <a:t>∫</a:t>
            </a:r>
            <a:r>
              <a:rPr lang="en-US" altLang="en-US" b="1" smtClean="0">
                <a:sym typeface="Times New Roman" panose="02020603050405020304" pitchFamily="18" charset="0"/>
              </a:rPr>
              <a:t>f[y(x),y</a:t>
            </a:r>
            <a:r>
              <a:rPr lang="en-US" altLang="en-US" b="1" smtClean="0">
                <a:sym typeface="Symbol" panose="05050102010706020507" pitchFamily="18" charset="2"/>
              </a:rPr>
              <a:t></a:t>
            </a:r>
            <a:r>
              <a:rPr lang="en-US" altLang="en-US" b="1" smtClean="0">
                <a:sym typeface="Times New Roman" panose="02020603050405020304" pitchFamily="18" charset="0"/>
              </a:rPr>
              <a:t>(x);x]dx</a:t>
            </a:r>
            <a:r>
              <a:rPr lang="en-US" altLang="en-US" b="1" smtClean="0"/>
              <a:t> </a:t>
            </a:r>
            <a:r>
              <a:rPr lang="en-US" altLang="en-US" smtClean="0"/>
              <a:t>      </a:t>
            </a:r>
            <a:r>
              <a:rPr lang="en-US" altLang="en-US" sz="2400" smtClean="0"/>
              <a:t>(limits </a:t>
            </a:r>
            <a:r>
              <a:rPr lang="en-US" altLang="en-US" sz="2400" b="1" smtClean="0"/>
              <a:t>x</a:t>
            </a:r>
            <a:r>
              <a:rPr lang="en-US" altLang="en-US" sz="2400" b="1" baseline="-25000" smtClean="0"/>
              <a:t>1</a:t>
            </a:r>
            <a:r>
              <a:rPr lang="en-US" altLang="en-US" sz="2400" b="1" smtClean="0"/>
              <a:t> &lt; x &lt; x</a:t>
            </a:r>
            <a:r>
              <a:rPr lang="en-US" altLang="en-US" sz="2400" b="1" baseline="-25000" smtClean="0"/>
              <a:t>2</a:t>
            </a:r>
            <a:r>
              <a:rPr lang="en-US" altLang="en-US" sz="2400" smtClean="0"/>
              <a:t>)</a:t>
            </a:r>
            <a:endParaRPr lang="en-US" altLang="en-US" smtClean="0"/>
          </a:p>
          <a:p>
            <a:pPr>
              <a:buFontTx/>
              <a:buNone/>
              <a:tabLst>
                <a:tab pos="1600200" algn="l"/>
              </a:tabLst>
            </a:pPr>
            <a:r>
              <a:rPr lang="en-US" altLang="en-US" smtClean="0">
                <a:sym typeface="Symbol" panose="05050102010706020507" pitchFamily="18" charset="2"/>
              </a:rPr>
              <a:t>	or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J =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f[y(x),y</a:t>
            </a:r>
            <a:r>
              <a:rPr lang="en-US" altLang="en-US" b="1" smtClean="0">
                <a:sym typeface="Symbol" panose="05050102010706020507" pitchFamily="18" charset="2"/>
              </a:rPr>
              <a:t></a:t>
            </a:r>
            <a:r>
              <a:rPr lang="en-US" altLang="en-US" b="1" smtClean="0">
                <a:sym typeface="Times New Roman" panose="02020603050405020304" pitchFamily="18" charset="0"/>
              </a:rPr>
              <a:t>(x);x]dx</a:t>
            </a:r>
            <a:r>
              <a:rPr lang="en-US" altLang="en-US" b="1" smtClean="0"/>
              <a:t> =0</a:t>
            </a:r>
            <a:endParaRPr lang="en-US" altLang="en-US" smtClean="0">
              <a:sym typeface="Symbol" panose="05050102010706020507" pitchFamily="18" charset="2"/>
            </a:endParaRPr>
          </a:p>
          <a:p>
            <a:pPr>
              <a:buFontTx/>
              <a:buNone/>
              <a:tabLst>
                <a:tab pos="1600200" algn="l"/>
              </a:tabLst>
            </a:pPr>
            <a:r>
              <a:rPr lang="en-US" altLang="en-US" smtClean="0">
                <a:sym typeface="Symbol" panose="05050102010706020507" pitchFamily="18" charset="2"/>
              </a:rPr>
              <a:t> 	The functional </a:t>
            </a:r>
            <a:r>
              <a:rPr lang="en-US" altLang="en-US" b="1" smtClean="0">
                <a:sym typeface="Symbol" panose="05050102010706020507" pitchFamily="18" charset="2"/>
              </a:rPr>
              <a:t>f </a:t>
            </a:r>
            <a:r>
              <a:rPr lang="en-US" altLang="en-US" smtClean="0">
                <a:sym typeface="Symbol" panose="05050102010706020507" pitchFamily="18" charset="2"/>
              </a:rPr>
              <a:t>must satisfy:</a:t>
            </a:r>
          </a:p>
          <a:p>
            <a:pPr>
              <a:buFontTx/>
              <a:buNone/>
              <a:tabLst>
                <a:tab pos="1600200" algn="l"/>
              </a:tabLst>
            </a:pPr>
            <a:r>
              <a:rPr lang="en-US" altLang="en-US" smtClean="0">
                <a:sym typeface="Symbol" panose="05050102010706020507" pitchFamily="18" charset="2"/>
              </a:rPr>
              <a:t>		</a:t>
            </a:r>
            <a:r>
              <a:rPr lang="en-US" altLang="en-US" b="1" smtClean="0">
                <a:sym typeface="Times New Roman" panose="02020603050405020304" pitchFamily="18" charset="0"/>
              </a:rPr>
              <a:t>(</a:t>
            </a:r>
            <a:r>
              <a:rPr lang="en-US" altLang="en-US" b="1" smtClean="0">
                <a:sym typeface="Symbol" panose="05050102010706020507" pitchFamily="18" charset="2"/>
              </a:rPr>
              <a:t></a:t>
            </a:r>
            <a:r>
              <a:rPr lang="en-US" altLang="en-US" b="1" smtClean="0">
                <a:sym typeface="Times New Roman" panose="02020603050405020304" pitchFamily="18" charset="0"/>
              </a:rPr>
              <a:t>f/</a:t>
            </a:r>
            <a:r>
              <a:rPr lang="en-US" altLang="en-US" b="1" smtClean="0">
                <a:sym typeface="Symbol" panose="05050102010706020507" pitchFamily="18" charset="2"/>
              </a:rPr>
              <a:t></a:t>
            </a:r>
            <a:r>
              <a:rPr lang="en-US" altLang="en-US" b="1" smtClean="0">
                <a:sym typeface="Times New Roman" panose="02020603050405020304" pitchFamily="18" charset="0"/>
              </a:rPr>
              <a:t>y) - (d[</a:t>
            </a:r>
            <a:r>
              <a:rPr lang="en-US" altLang="en-US" b="1" smtClean="0">
                <a:sym typeface="Symbol" panose="05050102010706020507" pitchFamily="18" charset="2"/>
              </a:rPr>
              <a:t></a:t>
            </a:r>
            <a:r>
              <a:rPr lang="en-US" altLang="en-US" b="1" smtClean="0">
                <a:sym typeface="Times New Roman" panose="02020603050405020304" pitchFamily="18" charset="0"/>
              </a:rPr>
              <a:t>f/</a:t>
            </a:r>
            <a:r>
              <a:rPr lang="en-US" altLang="en-US" b="1" smtClean="0">
                <a:sym typeface="Symbol" panose="05050102010706020507" pitchFamily="18" charset="2"/>
              </a:rPr>
              <a:t></a:t>
            </a:r>
            <a:r>
              <a:rPr lang="en-US" altLang="en-US" b="1" smtClean="0">
                <a:sym typeface="Times New Roman" panose="02020603050405020304" pitchFamily="18" charset="0"/>
              </a:rPr>
              <a:t>y</a:t>
            </a:r>
            <a:r>
              <a:rPr lang="en-US" altLang="en-US" b="1" smtClean="0">
                <a:sym typeface="Symbol" panose="05050102010706020507" pitchFamily="18" charset="2"/>
              </a:rPr>
              <a:t>]/dx) = 0   			</a:t>
            </a:r>
          </a:p>
          <a:p>
            <a:pPr>
              <a:buFontTx/>
              <a:buNone/>
              <a:tabLst>
                <a:tab pos="1600200" algn="l"/>
              </a:tabLst>
            </a:pPr>
            <a:r>
              <a:rPr lang="en-US" altLang="en-US" b="1" smtClean="0">
                <a:sym typeface="Symbol" panose="05050102010706020507" pitchFamily="18" charset="2"/>
              </a:rPr>
              <a:t>	    </a:t>
            </a:r>
            <a:r>
              <a:rPr lang="en-US" altLang="en-US" b="1" i="1" u="sng" smtClean="0">
                <a:solidFill>
                  <a:srgbClr val="FF3300"/>
                </a:solidFill>
                <a:sym typeface="Symbol" panose="05050102010706020507" pitchFamily="18" charset="2"/>
              </a:rPr>
              <a:t>Euler’s Equation</a:t>
            </a:r>
          </a:p>
          <a:p>
            <a:pPr lvl="1">
              <a:tabLst>
                <a:tab pos="1600200" algn="l"/>
              </a:tabLst>
            </a:pPr>
            <a:r>
              <a:rPr lang="en-US" altLang="en-US" smtClean="0"/>
              <a:t>Euler, 1744. Applied to mechanics </a:t>
            </a:r>
          </a:p>
          <a:p>
            <a:pPr lvl="1">
              <a:buFontTx/>
              <a:buNone/>
              <a:tabLst>
                <a:tab pos="1600200" algn="l"/>
              </a:tabLst>
            </a:pPr>
            <a:r>
              <a:rPr lang="en-US" altLang="en-US" b="1" smtClean="0">
                <a:sym typeface="Symbol" panose="05050102010706020507" pitchFamily="18" charset="2"/>
              </a:rPr>
              <a:t>		      </a:t>
            </a:r>
            <a:r>
              <a:rPr lang="en-US" altLang="en-US" b="1" i="1" smtClean="0">
                <a:solidFill>
                  <a:srgbClr val="006600"/>
                </a:solidFill>
                <a:sym typeface="Symbol" panose="05050102010706020507" pitchFamily="18" charset="2"/>
              </a:rPr>
              <a:t>Euler - Lagrange Equation</a:t>
            </a:r>
            <a:endParaRPr lang="en-US" altLang="en-US" smtClean="0">
              <a:solidFill>
                <a:srgbClr val="006600"/>
              </a:solidFill>
            </a:endParaRPr>
          </a:p>
          <a:p>
            <a:pPr lvl="1">
              <a:tabLst>
                <a:tab pos="1600200" algn="l"/>
              </a:tabLst>
            </a:pPr>
            <a:r>
              <a:rPr lang="en-US" altLang="en-US" smtClean="0"/>
              <a:t>Various pure math applications, </a:t>
            </a:r>
          </a:p>
          <a:p>
            <a:pPr lvl="1">
              <a:tabLst>
                <a:tab pos="1600200" algn="l"/>
              </a:tabLst>
            </a:pPr>
            <a:r>
              <a:rPr lang="en-US" altLang="en-US" smtClean="0"/>
              <a:t>Read on your own!</a:t>
            </a:r>
          </a:p>
        </p:txBody>
      </p:sp>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11150"/>
            <a:ext cx="9525000"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214313"/>
            <a:ext cx="9677400" cy="641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269875"/>
            <a:ext cx="9144000" cy="6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228600"/>
            <a:ext cx="9372600"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381000"/>
            <a:ext cx="9448800" cy="630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293813" y="152400"/>
            <a:ext cx="10360025" cy="819150"/>
          </a:xfrm>
        </p:spPr>
        <p:txBody>
          <a:bodyPr/>
          <a:lstStyle/>
          <a:p>
            <a:r>
              <a:rPr lang="en-US" altLang="en-US" sz="3200" b="1" smtClean="0">
                <a:solidFill>
                  <a:srgbClr val="0000FF"/>
                </a:solidFill>
                <a:sym typeface="Times New Roman" panose="02020603050405020304" pitchFamily="18" charset="0"/>
              </a:rPr>
              <a:t>HP for Non-Holonomic Systems</a:t>
            </a:r>
            <a:endParaRPr lang="en-US" altLang="en-US" b="1" smtClean="0">
              <a:solidFill>
                <a:srgbClr val="0000FF"/>
              </a:solidFill>
              <a:sym typeface="Times New Roman" panose="02020603050405020304" pitchFamily="18" charset="0"/>
            </a:endParaRPr>
          </a:p>
        </p:txBody>
      </p:sp>
      <p:sp>
        <p:nvSpPr>
          <p:cNvPr id="173059" name="Rectangle 3"/>
          <p:cNvSpPr>
            <a:spLocks noGrp="1" noChangeArrowheads="1"/>
          </p:cNvSpPr>
          <p:nvPr>
            <p:ph type="body" idx="1"/>
          </p:nvPr>
        </p:nvSpPr>
        <p:spPr>
          <a:xfrm>
            <a:off x="1217613" y="1219200"/>
            <a:ext cx="10360025" cy="5029200"/>
          </a:xfrm>
        </p:spPr>
        <p:txBody>
          <a:bodyPr/>
          <a:lstStyle/>
          <a:p>
            <a:pPr algn="just">
              <a:tabLst>
                <a:tab pos="1600200" algn="l"/>
              </a:tabLst>
            </a:pPr>
            <a:r>
              <a:rPr lang="en-US" altLang="en-US" smtClean="0">
                <a:sym typeface="Symbol" panose="05050102010706020507" pitchFamily="18" charset="2"/>
              </a:rPr>
              <a:t>Can formally</a:t>
            </a:r>
            <a:r>
              <a:rPr lang="en-US" altLang="en-US" b="1" i="1" smtClean="0">
                <a:solidFill>
                  <a:srgbClr val="FF3300"/>
                </a:solidFill>
                <a:sym typeface="Symbol" panose="05050102010706020507" pitchFamily="18" charset="2"/>
              </a:rPr>
              <a:t> extend </a:t>
            </a:r>
            <a:r>
              <a:rPr lang="en-US" altLang="en-US" b="1" smtClean="0">
                <a:solidFill>
                  <a:srgbClr val="9900CC"/>
                </a:solidFill>
                <a:sym typeface="Symbol" panose="05050102010706020507" pitchFamily="18" charset="2"/>
              </a:rPr>
              <a:t>HP</a:t>
            </a:r>
            <a:r>
              <a:rPr lang="en-US" altLang="en-US" smtClean="0">
                <a:sym typeface="Symbol" panose="05050102010706020507" pitchFamily="18" charset="2"/>
              </a:rPr>
              <a:t> to include some types of </a:t>
            </a:r>
            <a:r>
              <a:rPr lang="en-US" altLang="en-US" b="1" smtClean="0">
                <a:solidFill>
                  <a:srgbClr val="990033"/>
                </a:solidFill>
                <a:sym typeface="Symbol" panose="05050102010706020507" pitchFamily="18" charset="2"/>
              </a:rPr>
              <a:t>non-holonomic systems</a:t>
            </a:r>
            <a:r>
              <a:rPr lang="en-US" altLang="en-US" smtClean="0">
                <a:sym typeface="Symbol" panose="05050102010706020507" pitchFamily="18" charset="2"/>
              </a:rPr>
              <a:t>. </a:t>
            </a:r>
          </a:p>
          <a:p>
            <a:pPr lvl="1" algn="just">
              <a:tabLst>
                <a:tab pos="1600200" algn="l"/>
              </a:tabLst>
            </a:pPr>
            <a:r>
              <a:rPr lang="en-US" altLang="en-US" smtClean="0">
                <a:sym typeface="Symbol" panose="05050102010706020507" pitchFamily="18" charset="2"/>
              </a:rPr>
              <a:t>Derivation of Lagrange’s Eqtns: Holonomic constraint requirement does not appear until last step. (When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are considered independent). </a:t>
            </a:r>
          </a:p>
          <a:p>
            <a:pPr algn="just">
              <a:tabLst>
                <a:tab pos="1600200" algn="l"/>
              </a:tabLst>
            </a:pPr>
            <a:endParaRPr lang="en-US" altLang="en-US" smtClean="0">
              <a:sym typeface="Times New Roman" panose="02020603050405020304" pitchFamily="18" charset="0"/>
            </a:endParaRPr>
          </a:p>
          <a:p>
            <a:pPr algn="just">
              <a:tabLst>
                <a:tab pos="1600200" algn="l"/>
              </a:tabLst>
            </a:pPr>
            <a:r>
              <a:rPr lang="en-US" altLang="en-US" smtClean="0">
                <a:sym typeface="Times New Roman" panose="02020603050405020304" pitchFamily="18" charset="0"/>
              </a:rPr>
              <a:t>Holonomic constraints: </a:t>
            </a:r>
            <a:r>
              <a:rPr lang="en-US" altLang="en-US" b="1" smtClean="0">
                <a:sym typeface="Times New Roman" panose="02020603050405020304" pitchFamily="18" charset="0"/>
              </a:rPr>
              <a:t>m</a:t>
            </a:r>
            <a:r>
              <a:rPr lang="en-US" altLang="en-US" smtClean="0">
                <a:sym typeface="Times New Roman" panose="02020603050405020304" pitchFamily="18" charset="0"/>
              </a:rPr>
              <a:t> constraint eqtns:</a:t>
            </a:r>
          </a:p>
          <a:p>
            <a:pPr algn="just">
              <a:buFontTx/>
              <a:buNone/>
              <a:tabLst>
                <a:tab pos="1600200" algn="l"/>
              </a:tabLst>
            </a:pPr>
            <a:r>
              <a:rPr lang="en-US" altLang="en-US" b="1" smtClean="0">
                <a:sym typeface="Times New Roman" panose="02020603050405020304" pitchFamily="18" charset="0"/>
              </a:rPr>
              <a:t>		f</a:t>
            </a:r>
            <a:r>
              <a:rPr lang="el-GR" altLang="en-US" b="1" baseline="-25000" smtClean="0">
                <a:cs typeface="Times New Roman" panose="02020603050405020304" pitchFamily="18" charset="0"/>
                <a:sym typeface="Times New Roman" panose="02020603050405020304" pitchFamily="18" charset="0"/>
              </a:rPr>
              <a:t>α</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2</a:t>
            </a:r>
            <a:r>
              <a:rPr lang="en-US" altLang="en-US" b="1" smtClean="0">
                <a:sym typeface="Times New Roman" panose="02020603050405020304" pitchFamily="18" charset="0"/>
              </a:rPr>
              <a:t>,…q</a:t>
            </a:r>
            <a:r>
              <a:rPr lang="en-US" altLang="en-US" b="1" baseline="-25000" smtClean="0">
                <a:sym typeface="Times New Roman" panose="02020603050405020304" pitchFamily="18" charset="0"/>
              </a:rPr>
              <a:t>n</a:t>
            </a:r>
            <a:r>
              <a:rPr lang="en-US" altLang="en-US" b="1" smtClean="0">
                <a:sym typeface="Times New Roman" panose="02020603050405020304" pitchFamily="18" charset="0"/>
              </a:rPr>
              <a:t>,t) = 0   (</a:t>
            </a:r>
            <a:r>
              <a:rPr lang="el-GR" altLang="en-US" b="1" smtClean="0">
                <a:cs typeface="Times New Roman" panose="02020603050405020304" pitchFamily="18" charset="0"/>
                <a:sym typeface="Times New Roman" panose="02020603050405020304" pitchFamily="18" charset="0"/>
              </a:rPr>
              <a:t>α</a:t>
            </a:r>
            <a:r>
              <a:rPr lang="en-US" altLang="en-US" b="1" smtClean="0">
                <a:sym typeface="Times New Roman" panose="02020603050405020304" pitchFamily="18" charset="0"/>
              </a:rPr>
              <a:t> = 1,..m)</a:t>
            </a:r>
            <a:endParaRPr lang="en-US" altLang="en-US" smtClean="0">
              <a:sym typeface="Times New Roman" panose="02020603050405020304" pitchFamily="18" charset="0"/>
            </a:endParaRPr>
          </a:p>
        </p:txBody>
      </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52400"/>
            <a:ext cx="96012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00038"/>
            <a:ext cx="9525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71450"/>
            <a:ext cx="952500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
          <p:cNvSpPr>
            <a:spLocks noGrp="1" noChangeArrowheads="1"/>
          </p:cNvSpPr>
          <p:nvPr>
            <p:ph type="title"/>
          </p:nvPr>
        </p:nvSpPr>
        <p:spPr>
          <a:xfrm>
            <a:off x="1903413" y="228600"/>
            <a:ext cx="9599612" cy="685800"/>
          </a:xfrm>
        </p:spPr>
        <p:txBody>
          <a:bodyPr/>
          <a:lstStyle/>
          <a:p>
            <a:pPr algn="ctr" eaLnBrk="1" hangingPunct="1"/>
            <a:r>
              <a:rPr lang="en-US" altLang="en-US" b="1" smtClean="0">
                <a:solidFill>
                  <a:srgbClr val="3801A7"/>
                </a:solidFill>
              </a:rPr>
              <a:t>Space and Time</a:t>
            </a:r>
          </a:p>
        </p:txBody>
      </p:sp>
      <p:sp>
        <p:nvSpPr>
          <p:cNvPr id="2058" name="Rectangle 3"/>
          <p:cNvSpPr>
            <a:spLocks noGrp="1" noChangeArrowheads="1"/>
          </p:cNvSpPr>
          <p:nvPr>
            <p:ph type="body" sz="half" idx="1"/>
          </p:nvPr>
        </p:nvSpPr>
        <p:spPr>
          <a:xfrm>
            <a:off x="1370013" y="1066800"/>
            <a:ext cx="6096000" cy="5029200"/>
          </a:xfrm>
        </p:spPr>
        <p:txBody>
          <a:bodyPr/>
          <a:lstStyle/>
          <a:p>
            <a:pPr algn="just" eaLnBrk="1" hangingPunct="1"/>
            <a:r>
              <a:rPr lang="en-US" altLang="en-US" sz="2400" smtClean="0">
                <a:latin typeface="Times New Roman" panose="02020603050405020304" pitchFamily="18" charset="0"/>
                <a:cs typeface="Times New Roman" panose="02020603050405020304" pitchFamily="18" charset="0"/>
              </a:rPr>
              <a:t>We live in a three-dimensional world, and for the purpose of this course we can consider space and time to be a fixed framework against which we can make measurements of moving bodies.</a:t>
            </a:r>
          </a:p>
          <a:p>
            <a:pPr algn="just" eaLnBrk="1" hangingPunct="1"/>
            <a:r>
              <a:rPr lang="en-US" altLang="en-US" sz="2400" smtClean="0">
                <a:latin typeface="Times New Roman" panose="02020603050405020304" pitchFamily="18" charset="0"/>
                <a:cs typeface="Times New Roman" panose="02020603050405020304" pitchFamily="18" charset="0"/>
              </a:rPr>
              <a:t>Each point </a:t>
            </a:r>
            <a:r>
              <a:rPr lang="en-US" altLang="en-US" sz="2400" i="1" smtClean="0">
                <a:latin typeface="Times New Roman" panose="02020603050405020304" pitchFamily="18" charset="0"/>
                <a:cs typeface="Times New Roman" panose="02020603050405020304" pitchFamily="18" charset="0"/>
              </a:rPr>
              <a:t>P</a:t>
            </a:r>
            <a:r>
              <a:rPr lang="en-US" altLang="en-US" sz="2400" smtClean="0">
                <a:latin typeface="Times New Roman" panose="02020603050405020304" pitchFamily="18" charset="0"/>
                <a:cs typeface="Times New Roman" panose="02020603050405020304" pitchFamily="18" charset="0"/>
              </a:rPr>
              <a:t> in space can be labeled with a distance and direction from some arbitrarily chosen origin </a:t>
            </a:r>
            <a:r>
              <a:rPr lang="en-US" altLang="en-US" sz="2400" i="1" smtClean="0">
                <a:latin typeface="Times New Roman" panose="02020603050405020304" pitchFamily="18" charset="0"/>
                <a:cs typeface="Times New Roman" panose="02020603050405020304" pitchFamily="18" charset="0"/>
              </a:rPr>
              <a:t>O</a:t>
            </a:r>
            <a:r>
              <a:rPr lang="en-US" altLang="en-US" sz="2400" smtClean="0">
                <a:latin typeface="Times New Roman" panose="02020603050405020304" pitchFamily="18" charset="0"/>
                <a:cs typeface="Times New Roman" panose="02020603050405020304" pitchFamily="18" charset="0"/>
              </a:rPr>
              <a:t>. Expressed in terms of unit vectors</a:t>
            </a:r>
          </a:p>
          <a:p>
            <a:pPr algn="just" eaLnBrk="1" hangingPunct="1"/>
            <a:endParaRPr lang="en-US" altLang="en-US" sz="1200" smtClean="0">
              <a:latin typeface="Times New Roman" panose="02020603050405020304" pitchFamily="18" charset="0"/>
              <a:cs typeface="Times New Roman" panose="02020603050405020304" pitchFamily="18" charset="0"/>
            </a:endParaRPr>
          </a:p>
          <a:p>
            <a:pPr algn="just" eaLnBrk="1" hangingPunct="1"/>
            <a:r>
              <a:rPr lang="en-US" altLang="en-US" sz="2400" smtClean="0">
                <a:latin typeface="Times New Roman" panose="02020603050405020304" pitchFamily="18" charset="0"/>
                <a:cs typeface="Times New Roman" panose="02020603050405020304" pitchFamily="18" charset="0"/>
              </a:rPr>
              <a:t>It is equivalent to write the vector as an ordered triplet of values </a:t>
            </a:r>
          </a:p>
          <a:p>
            <a:pPr algn="just" eaLnBrk="1" hangingPunct="1"/>
            <a:r>
              <a:rPr lang="en-US" altLang="en-US" sz="2400" smtClean="0">
                <a:latin typeface="Times New Roman" panose="02020603050405020304" pitchFamily="18" charset="0"/>
                <a:cs typeface="Times New Roman" panose="02020603050405020304" pitchFamily="18" charset="0"/>
              </a:rPr>
              <a:t>We can also write components of vectors using subscripts</a:t>
            </a:r>
          </a:p>
          <a:p>
            <a:pPr algn="just" eaLnBrk="1" hangingPunct="1"/>
            <a:endParaRPr lang="en-US" altLang="en-US" sz="2400" smtClean="0">
              <a:latin typeface="Times New Roman" panose="02020603050405020304" pitchFamily="18" charset="0"/>
              <a:cs typeface="Times New Roman" panose="02020603050405020304" pitchFamily="18" charset="0"/>
            </a:endParaRPr>
          </a:p>
        </p:txBody>
      </p:sp>
      <p:graphicFrame>
        <p:nvGraphicFramePr>
          <p:cNvPr id="2050" name="Object 4"/>
          <p:cNvGraphicFramePr>
            <a:graphicFrameLocks noChangeAspect="1"/>
          </p:cNvGraphicFramePr>
          <p:nvPr>
            <p:ph sz="quarter" idx="2"/>
          </p:nvPr>
        </p:nvGraphicFramePr>
        <p:xfrm>
          <a:off x="8737600" y="1758950"/>
          <a:ext cx="1136650" cy="1150938"/>
        </p:xfrm>
        <a:graphic>
          <a:graphicData uri="http://schemas.openxmlformats.org/presentationml/2006/ole">
            <mc:AlternateContent xmlns:mc="http://schemas.openxmlformats.org/markup-compatibility/2006">
              <mc:Choice xmlns:v="urn:schemas-microsoft-com:vml" Requires="v">
                <p:oleObj spid="_x0000_s2073" name="Equation" r:id="rId4" imgW="508000" imgH="685800" progId="Equation.3">
                  <p:embed/>
                </p:oleObj>
              </mc:Choice>
              <mc:Fallback>
                <p:oleObj name="Equation" r:id="rId4" imgW="508000" imgH="685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7600" y="1758950"/>
                        <a:ext cx="1136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9" name="Text Box 5"/>
          <p:cNvSpPr txBox="1">
            <a:spLocks noChangeArrowheads="1"/>
          </p:cNvSpPr>
          <p:nvPr/>
        </p:nvSpPr>
        <p:spPr bwMode="auto">
          <a:xfrm>
            <a:off x="7466013" y="1219200"/>
            <a:ext cx="4427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Ways of writing vector notation</a:t>
            </a:r>
          </a:p>
        </p:txBody>
      </p:sp>
      <p:sp>
        <p:nvSpPr>
          <p:cNvPr id="2060" name="Line 7"/>
          <p:cNvSpPr>
            <a:spLocks noChangeShapeType="1"/>
          </p:cNvSpPr>
          <p:nvPr/>
        </p:nvSpPr>
        <p:spPr bwMode="auto">
          <a:xfrm>
            <a:off x="9147175" y="3549650"/>
            <a:ext cx="0" cy="106680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061" name="Line 8"/>
          <p:cNvSpPr>
            <a:spLocks noChangeShapeType="1"/>
          </p:cNvSpPr>
          <p:nvPr/>
        </p:nvSpPr>
        <p:spPr bwMode="auto">
          <a:xfrm>
            <a:off x="9142413" y="4625975"/>
            <a:ext cx="16414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062" name="Line 9"/>
          <p:cNvSpPr>
            <a:spLocks noChangeShapeType="1"/>
          </p:cNvSpPr>
          <p:nvPr/>
        </p:nvSpPr>
        <p:spPr bwMode="auto">
          <a:xfrm flipV="1">
            <a:off x="9136063" y="4195763"/>
            <a:ext cx="860425" cy="430212"/>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063" name="Line 10"/>
          <p:cNvSpPr>
            <a:spLocks noChangeShapeType="1"/>
          </p:cNvSpPr>
          <p:nvPr/>
        </p:nvSpPr>
        <p:spPr bwMode="auto">
          <a:xfrm>
            <a:off x="9979025" y="4195763"/>
            <a:ext cx="0" cy="677862"/>
          </a:xfrm>
          <a:prstGeom prst="line">
            <a:avLst/>
          </a:prstGeom>
          <a:noFill/>
          <a:ln w="12700">
            <a:solidFill>
              <a:schemeClr val="bg2"/>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64" name="Text Box 12"/>
          <p:cNvSpPr txBox="1">
            <a:spLocks noChangeArrowheads="1"/>
          </p:cNvSpPr>
          <p:nvPr/>
        </p:nvSpPr>
        <p:spPr bwMode="auto">
          <a:xfrm>
            <a:off x="9132888" y="4776788"/>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Euphemia" pitchFamily="34" charset="0"/>
              </a:rPr>
              <a:t>y</a:t>
            </a:r>
          </a:p>
        </p:txBody>
      </p:sp>
      <p:sp>
        <p:nvSpPr>
          <p:cNvPr id="2065" name="Text Box 13"/>
          <p:cNvSpPr txBox="1">
            <a:spLocks noChangeArrowheads="1"/>
          </p:cNvSpPr>
          <p:nvPr/>
        </p:nvSpPr>
        <p:spPr bwMode="auto">
          <a:xfrm>
            <a:off x="10083800" y="4567238"/>
            <a:ext cx="290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Euphemia" pitchFamily="34" charset="0"/>
              </a:rPr>
              <a:t>x</a:t>
            </a:r>
          </a:p>
        </p:txBody>
      </p:sp>
      <p:graphicFrame>
        <p:nvGraphicFramePr>
          <p:cNvPr id="2051" name="Object 14"/>
          <p:cNvGraphicFramePr>
            <a:graphicFrameLocks noChangeAspect="1"/>
          </p:cNvGraphicFramePr>
          <p:nvPr>
            <p:ph sz="quarter" idx="3"/>
          </p:nvPr>
        </p:nvGraphicFramePr>
        <p:xfrm>
          <a:off x="9407525" y="4178300"/>
          <a:ext cx="247650" cy="206375"/>
        </p:xfrm>
        <a:graphic>
          <a:graphicData uri="http://schemas.openxmlformats.org/presentationml/2006/ole">
            <mc:AlternateContent xmlns:mc="http://schemas.openxmlformats.org/markup-compatibility/2006">
              <mc:Choice xmlns:v="urn:schemas-microsoft-com:vml" Requires="v">
                <p:oleObj spid="_x0000_s2074" name="Equation" r:id="rId6" imgW="114102" imgH="126780" progId="Equation.3">
                  <p:embed/>
                </p:oleObj>
              </mc:Choice>
              <mc:Fallback>
                <p:oleObj name="Equation" r:id="rId6" imgW="114102" imgH="12678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7525" y="4178300"/>
                        <a:ext cx="2476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6" name="Line 24"/>
          <p:cNvSpPr>
            <a:spLocks noChangeShapeType="1"/>
          </p:cNvSpPr>
          <p:nvPr/>
        </p:nvSpPr>
        <p:spPr bwMode="auto">
          <a:xfrm flipV="1">
            <a:off x="8312150" y="4622800"/>
            <a:ext cx="827088" cy="69215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2067" name="Line 25"/>
          <p:cNvSpPr>
            <a:spLocks noChangeShapeType="1"/>
          </p:cNvSpPr>
          <p:nvPr/>
        </p:nvSpPr>
        <p:spPr bwMode="auto">
          <a:xfrm flipH="1">
            <a:off x="8802688" y="4883150"/>
            <a:ext cx="1176337" cy="0"/>
          </a:xfrm>
          <a:prstGeom prst="line">
            <a:avLst/>
          </a:prstGeom>
          <a:noFill/>
          <a:ln w="12700">
            <a:solidFill>
              <a:schemeClr val="bg2"/>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68" name="Line 26"/>
          <p:cNvSpPr>
            <a:spLocks noChangeShapeType="1"/>
          </p:cNvSpPr>
          <p:nvPr/>
        </p:nvSpPr>
        <p:spPr bwMode="auto">
          <a:xfrm flipV="1">
            <a:off x="9971088" y="4622800"/>
            <a:ext cx="279400" cy="266700"/>
          </a:xfrm>
          <a:prstGeom prst="line">
            <a:avLst/>
          </a:prstGeom>
          <a:noFill/>
          <a:ln w="12700">
            <a:solidFill>
              <a:schemeClr val="bg2"/>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69" name="Text Box 27"/>
          <p:cNvSpPr txBox="1">
            <a:spLocks noChangeArrowheads="1"/>
          </p:cNvSpPr>
          <p:nvPr/>
        </p:nvSpPr>
        <p:spPr bwMode="auto">
          <a:xfrm>
            <a:off x="9920288" y="4281488"/>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Euphemia" pitchFamily="34" charset="0"/>
              </a:rPr>
              <a:t>z</a:t>
            </a:r>
          </a:p>
        </p:txBody>
      </p:sp>
      <p:sp>
        <p:nvSpPr>
          <p:cNvPr id="2070" name="Text Box 28"/>
          <p:cNvSpPr txBox="1">
            <a:spLocks noChangeArrowheads="1"/>
          </p:cNvSpPr>
          <p:nvPr/>
        </p:nvSpPr>
        <p:spPr bwMode="auto">
          <a:xfrm>
            <a:off x="8272463" y="5164138"/>
            <a:ext cx="763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Euphemia" pitchFamily="34" charset="0"/>
              </a:rPr>
              <a:t>x axis</a:t>
            </a:r>
          </a:p>
        </p:txBody>
      </p:sp>
      <p:sp>
        <p:nvSpPr>
          <p:cNvPr id="2071" name="Text Box 29"/>
          <p:cNvSpPr txBox="1">
            <a:spLocks noChangeArrowheads="1"/>
          </p:cNvSpPr>
          <p:nvPr/>
        </p:nvSpPr>
        <p:spPr bwMode="auto">
          <a:xfrm>
            <a:off x="10582275" y="4246563"/>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Euphemia" pitchFamily="34" charset="0"/>
              </a:rPr>
              <a:t>y axis</a:t>
            </a:r>
          </a:p>
        </p:txBody>
      </p:sp>
      <p:sp>
        <p:nvSpPr>
          <p:cNvPr id="2072" name="Text Box 30"/>
          <p:cNvSpPr txBox="1">
            <a:spLocks noChangeArrowheads="1"/>
          </p:cNvSpPr>
          <p:nvPr/>
        </p:nvSpPr>
        <p:spPr bwMode="auto">
          <a:xfrm>
            <a:off x="9136063" y="3405188"/>
            <a:ext cx="76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Euphemia" pitchFamily="34" charset="0"/>
              </a:rPr>
              <a:t>z axis</a:t>
            </a:r>
          </a:p>
        </p:txBody>
      </p:sp>
      <p:graphicFrame>
        <p:nvGraphicFramePr>
          <p:cNvPr id="2052" name="Object 31"/>
          <p:cNvGraphicFramePr>
            <a:graphicFrameLocks noChangeAspect="1"/>
          </p:cNvGraphicFramePr>
          <p:nvPr/>
        </p:nvGraphicFramePr>
        <p:xfrm>
          <a:off x="2665413" y="3886200"/>
          <a:ext cx="1282700" cy="454025"/>
        </p:xfrm>
        <a:graphic>
          <a:graphicData uri="http://schemas.openxmlformats.org/presentationml/2006/ole">
            <mc:AlternateContent xmlns:mc="http://schemas.openxmlformats.org/markup-compatibility/2006">
              <mc:Choice xmlns:v="urn:schemas-microsoft-com:vml" Requires="v">
                <p:oleObj spid="_x0000_s2075" name="Equation" r:id="rId8" imgW="647419" imgH="304668" progId="Equation.DSMT4">
                  <p:embed/>
                </p:oleObj>
              </mc:Choice>
              <mc:Fallback>
                <p:oleObj name="Equation" r:id="rId8" imgW="647419" imgH="304668" progId="Equation.DSMT4">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5413" y="3886200"/>
                        <a:ext cx="12827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3" name="Object 32"/>
          <p:cNvGraphicFramePr>
            <a:graphicFrameLocks noChangeAspect="1"/>
          </p:cNvGraphicFramePr>
          <p:nvPr/>
        </p:nvGraphicFramePr>
        <p:xfrm>
          <a:off x="2436813" y="4343400"/>
          <a:ext cx="3243262" cy="415925"/>
        </p:xfrm>
        <a:graphic>
          <a:graphicData uri="http://schemas.openxmlformats.org/presentationml/2006/ole">
            <mc:AlternateContent xmlns:mc="http://schemas.openxmlformats.org/markup-compatibility/2006">
              <mc:Choice xmlns:v="urn:schemas-microsoft-com:vml" Requires="v">
                <p:oleObj spid="_x0000_s2076" name="Equation" r:id="rId10" imgW="1638300" imgH="279400" progId="Equation.DSMT4">
                  <p:embed/>
                </p:oleObj>
              </mc:Choice>
              <mc:Fallback>
                <p:oleObj name="Equation" r:id="rId10" imgW="1638300" imgH="279400"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6813" y="4343400"/>
                        <a:ext cx="32432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4" name="Object 33"/>
          <p:cNvGraphicFramePr>
            <a:graphicFrameLocks noChangeAspect="1"/>
          </p:cNvGraphicFramePr>
          <p:nvPr/>
        </p:nvGraphicFramePr>
        <p:xfrm>
          <a:off x="4799013" y="5181600"/>
          <a:ext cx="2436812" cy="452438"/>
        </p:xfrm>
        <a:graphic>
          <a:graphicData uri="http://schemas.openxmlformats.org/presentationml/2006/ole">
            <mc:AlternateContent xmlns:mc="http://schemas.openxmlformats.org/markup-compatibility/2006">
              <mc:Choice xmlns:v="urn:schemas-microsoft-com:vml" Requires="v">
                <p:oleObj spid="_x0000_s2077" name="Equation" r:id="rId12" imgW="1231366" imgH="304668" progId="Equation.DSMT4">
                  <p:embed/>
                </p:oleObj>
              </mc:Choice>
              <mc:Fallback>
                <p:oleObj name="Equation" r:id="rId12" imgW="1231366" imgH="304668" progId="Equation.DSMT4">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9013" y="5181600"/>
                        <a:ext cx="24368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5" name="Object 34"/>
          <p:cNvGraphicFramePr>
            <a:graphicFrameLocks noChangeAspect="1"/>
          </p:cNvGraphicFramePr>
          <p:nvPr/>
        </p:nvGraphicFramePr>
        <p:xfrm>
          <a:off x="1674813" y="6350000"/>
          <a:ext cx="2944812" cy="508000"/>
        </p:xfrm>
        <a:graphic>
          <a:graphicData uri="http://schemas.openxmlformats.org/presentationml/2006/ole">
            <mc:AlternateContent xmlns:mc="http://schemas.openxmlformats.org/markup-compatibility/2006">
              <mc:Choice xmlns:v="urn:schemas-microsoft-com:vml" Requires="v">
                <p:oleObj spid="_x0000_s2078" name="Equation" r:id="rId14" imgW="1485900" imgH="342900" progId="Equation.DSMT4">
                  <p:embed/>
                </p:oleObj>
              </mc:Choice>
              <mc:Fallback>
                <p:oleObj name="Equation" r:id="rId14" imgW="1485900" imgH="342900" progId="Equation.DSMT4">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74813" y="6350000"/>
                        <a:ext cx="29448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6" name="Object 35"/>
          <p:cNvGraphicFramePr>
            <a:graphicFrameLocks noChangeAspect="1"/>
          </p:cNvGraphicFramePr>
          <p:nvPr/>
        </p:nvGraphicFramePr>
        <p:xfrm>
          <a:off x="4951413" y="6350000"/>
          <a:ext cx="3019425" cy="508000"/>
        </p:xfrm>
        <a:graphic>
          <a:graphicData uri="http://schemas.openxmlformats.org/presentationml/2006/ole">
            <mc:AlternateContent xmlns:mc="http://schemas.openxmlformats.org/markup-compatibility/2006">
              <mc:Choice xmlns:v="urn:schemas-microsoft-com:vml" Requires="v">
                <p:oleObj spid="_x0000_s2079" name="Equation" r:id="rId16" imgW="1524000" imgH="342900" progId="Equation.DSMT4">
                  <p:embed/>
                </p:oleObj>
              </mc:Choice>
              <mc:Fallback>
                <p:oleObj name="Equation" r:id="rId16" imgW="1524000" imgH="342900" progId="Equation.DSMT4">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51413" y="6350000"/>
                        <a:ext cx="30194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77813"/>
            <a:ext cx="9525000"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133350"/>
            <a:ext cx="9753600" cy="647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1925"/>
            <a:ext cx="9448800" cy="675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152400"/>
            <a:ext cx="9829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85725"/>
            <a:ext cx="9144000" cy="639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309563"/>
            <a:ext cx="9525000"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307975"/>
            <a:ext cx="9372600" cy="6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20675"/>
            <a:ext cx="9372600"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420688"/>
            <a:ext cx="9601200" cy="592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328613"/>
            <a:ext cx="89154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1522413" y="0"/>
            <a:ext cx="9752012" cy="914400"/>
          </a:xfrm>
        </p:spPr>
        <p:txBody>
          <a:bodyPr/>
          <a:lstStyle/>
          <a:p>
            <a:pPr eaLnBrk="1" hangingPunct="1"/>
            <a:r>
              <a:rPr lang="en-US" altLang="en-US" smtClean="0">
                <a:solidFill>
                  <a:srgbClr val="3801A7"/>
                </a:solidFill>
              </a:rPr>
              <a:t>Other Vector Notations</a:t>
            </a:r>
          </a:p>
        </p:txBody>
      </p:sp>
      <p:sp>
        <p:nvSpPr>
          <p:cNvPr id="3078" name="Rectangle 3"/>
          <p:cNvSpPr>
            <a:spLocks noGrp="1" noChangeArrowheads="1"/>
          </p:cNvSpPr>
          <p:nvPr>
            <p:ph type="body" sz="half" idx="1"/>
          </p:nvPr>
        </p:nvSpPr>
        <p:spPr>
          <a:xfrm>
            <a:off x="1446213" y="1447800"/>
            <a:ext cx="10058400" cy="5181600"/>
          </a:xfrm>
        </p:spPr>
        <p:txBody>
          <a:bodyPr/>
          <a:lstStyle/>
          <a:p>
            <a:pPr algn="just" eaLnBrk="1" hangingPunct="1"/>
            <a:r>
              <a:rPr lang="en-US" altLang="en-US" sz="2400" smtClean="0">
                <a:solidFill>
                  <a:srgbClr val="FF0000"/>
                </a:solidFill>
                <a:latin typeface="Times New Roman" panose="02020603050405020304" pitchFamily="18" charset="0"/>
                <a:cs typeface="Times New Roman" panose="02020603050405020304" pitchFamily="18" charset="0"/>
              </a:rPr>
              <a:t>You will be used to unit vector notation </a:t>
            </a:r>
            <a:r>
              <a:rPr lang="en-US" altLang="en-US" sz="2400" b="1" smtClean="0">
                <a:solidFill>
                  <a:srgbClr val="FF0000"/>
                </a:solidFill>
                <a:latin typeface="Times New Roman" panose="02020603050405020304" pitchFamily="18" charset="0"/>
                <a:cs typeface="Times New Roman" panose="02020603050405020304" pitchFamily="18" charset="0"/>
              </a:rPr>
              <a:t>i</a:t>
            </a:r>
            <a:r>
              <a:rPr lang="en-US" altLang="en-US" sz="2400" smtClean="0">
                <a:solidFill>
                  <a:srgbClr val="FF0000"/>
                </a:solidFill>
                <a:latin typeface="Times New Roman" panose="02020603050405020304" pitchFamily="18" charset="0"/>
                <a:cs typeface="Times New Roman" panose="02020603050405020304" pitchFamily="18" charset="0"/>
              </a:rPr>
              <a:t>, </a:t>
            </a:r>
            <a:r>
              <a:rPr lang="en-US" altLang="en-US" sz="2400" b="1" smtClean="0">
                <a:solidFill>
                  <a:srgbClr val="FF0000"/>
                </a:solidFill>
                <a:latin typeface="Times New Roman" panose="02020603050405020304" pitchFamily="18" charset="0"/>
                <a:cs typeface="Times New Roman" panose="02020603050405020304" pitchFamily="18" charset="0"/>
              </a:rPr>
              <a:t>j</a:t>
            </a:r>
            <a:r>
              <a:rPr lang="en-US" altLang="en-US" sz="2400" smtClean="0">
                <a:solidFill>
                  <a:srgbClr val="FF0000"/>
                </a:solidFill>
                <a:latin typeface="Times New Roman" panose="02020603050405020304" pitchFamily="18" charset="0"/>
                <a:cs typeface="Times New Roman" panose="02020603050405020304" pitchFamily="18" charset="0"/>
              </a:rPr>
              <a:t>, </a:t>
            </a:r>
            <a:r>
              <a:rPr lang="en-US" altLang="en-US" sz="2400" b="1" smtClean="0">
                <a:solidFill>
                  <a:srgbClr val="FF0000"/>
                </a:solidFill>
                <a:latin typeface="Times New Roman" panose="02020603050405020304" pitchFamily="18" charset="0"/>
                <a:cs typeface="Times New Roman" panose="02020603050405020304" pitchFamily="18" charset="0"/>
              </a:rPr>
              <a:t>k</a:t>
            </a:r>
            <a:r>
              <a:rPr lang="en-US" altLang="en-US" sz="2400" smtClean="0">
                <a:solidFill>
                  <a:srgbClr val="FF0000"/>
                </a:solidFill>
                <a:latin typeface="Times New Roman" panose="02020603050405020304" pitchFamily="18" charset="0"/>
                <a:cs typeface="Times New Roman" panose="02020603050405020304" pitchFamily="18" charset="0"/>
              </a:rPr>
              <a:t>, but we will follow the text and use the                  notation.</a:t>
            </a:r>
          </a:p>
          <a:p>
            <a:pPr algn="just" eaLnBrk="1" hangingPunct="1"/>
            <a:r>
              <a:rPr lang="en-US" altLang="en-US" sz="2400" smtClean="0">
                <a:solidFill>
                  <a:srgbClr val="002060"/>
                </a:solidFill>
                <a:latin typeface="Times New Roman" panose="02020603050405020304" pitchFamily="18" charset="0"/>
                <a:cs typeface="Times New Roman" panose="02020603050405020304" pitchFamily="18" charset="0"/>
              </a:rPr>
              <a:t>At times, it is more convenient to use notation that makes it easier to use summation notation, so we introduce the equivalents:</a:t>
            </a:r>
          </a:p>
          <a:p>
            <a:pPr algn="just" eaLnBrk="1" hangingPunct="1"/>
            <a:endParaRPr lang="en-US" altLang="en-US" sz="2400" smtClean="0">
              <a:latin typeface="Times New Roman" panose="02020603050405020304" pitchFamily="18" charset="0"/>
              <a:cs typeface="Times New Roman" panose="02020603050405020304" pitchFamily="18" charset="0"/>
            </a:endParaRPr>
          </a:p>
          <a:p>
            <a:pPr algn="just" eaLnBrk="1" hangingPunct="1"/>
            <a:endParaRPr lang="en-US" altLang="en-US" sz="2400" smtClean="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en-US" altLang="en-US" sz="2400" smtClean="0">
                <a:latin typeface="Times New Roman" panose="02020603050405020304" pitchFamily="18" charset="0"/>
                <a:cs typeface="Times New Roman" panose="02020603050405020304" pitchFamily="18" charset="0"/>
              </a:rPr>
              <a:t>	which allows us to write</a:t>
            </a:r>
          </a:p>
          <a:p>
            <a:pPr algn="just" eaLnBrk="1" hangingPunct="1">
              <a:buFont typeface="Euphemia" pitchFamily="34" charset="0"/>
              <a:buNone/>
            </a:pPr>
            <a:endParaRPr lang="en-US" altLang="en-US" sz="2400" smtClean="0">
              <a:latin typeface="Times New Roman" panose="02020603050405020304" pitchFamily="18" charset="0"/>
              <a:cs typeface="Times New Roman" panose="02020603050405020304" pitchFamily="18" charset="0"/>
            </a:endParaRPr>
          </a:p>
          <a:p>
            <a:pPr algn="just" eaLnBrk="1" hangingPunct="1"/>
            <a:r>
              <a:rPr lang="en-US" altLang="en-US" sz="2400" smtClean="0">
                <a:solidFill>
                  <a:srgbClr val="002060"/>
                </a:solidFill>
                <a:latin typeface="Times New Roman" panose="02020603050405020304" pitchFamily="18" charset="0"/>
                <a:cs typeface="Times New Roman" panose="02020603050405020304" pitchFamily="18" charset="0"/>
              </a:rPr>
              <a:t>In the above example, this form has no real advantage, but in other cases we will meet, this form is much simpler to use.  The point is that we may choose any convenient notation, and you should become tolerant of different, but consistent forms of notation.</a:t>
            </a:r>
          </a:p>
        </p:txBody>
      </p:sp>
      <p:graphicFrame>
        <p:nvGraphicFramePr>
          <p:cNvPr id="3074" name="Object 30"/>
          <p:cNvGraphicFramePr>
            <a:graphicFrameLocks noChangeAspect="1"/>
          </p:cNvGraphicFramePr>
          <p:nvPr/>
        </p:nvGraphicFramePr>
        <p:xfrm>
          <a:off x="2678113" y="1752600"/>
          <a:ext cx="1282700" cy="452438"/>
        </p:xfrm>
        <a:graphic>
          <a:graphicData uri="http://schemas.openxmlformats.org/presentationml/2006/ole">
            <mc:AlternateContent xmlns:mc="http://schemas.openxmlformats.org/markup-compatibility/2006">
              <mc:Choice xmlns:v="urn:schemas-microsoft-com:vml" Requires="v">
                <p:oleObj spid="_x0000_s3079" name="Equation" r:id="rId4" imgW="647419" imgH="304668" progId="Equation.DSMT4">
                  <p:embed/>
                </p:oleObj>
              </mc:Choice>
              <mc:Fallback>
                <p:oleObj name="Equation" r:id="rId4" imgW="647419" imgH="304668" progId="Equation.DSMT4">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113" y="1752600"/>
                        <a:ext cx="12827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32"/>
          <p:cNvGraphicFramePr>
            <a:graphicFrameLocks noChangeAspect="1"/>
          </p:cNvGraphicFramePr>
          <p:nvPr/>
        </p:nvGraphicFramePr>
        <p:xfrm>
          <a:off x="3602038" y="3013075"/>
          <a:ext cx="4551362" cy="1054100"/>
        </p:xfrm>
        <a:graphic>
          <a:graphicData uri="http://schemas.openxmlformats.org/presentationml/2006/ole">
            <mc:AlternateContent xmlns:mc="http://schemas.openxmlformats.org/markup-compatibility/2006">
              <mc:Choice xmlns:v="urn:schemas-microsoft-com:vml" Requires="v">
                <p:oleObj spid="_x0000_s3080" name="Equation" r:id="rId6" imgW="2298700" imgH="711200" progId="Equation.DSMT4">
                  <p:embed/>
                </p:oleObj>
              </mc:Choice>
              <mc:Fallback>
                <p:oleObj name="Equation" r:id="rId6" imgW="2298700" imgH="711200" progId="Equation.DSMT4">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2038" y="3013075"/>
                        <a:ext cx="45513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6" name="Object 33"/>
          <p:cNvGraphicFramePr>
            <a:graphicFrameLocks noChangeAspect="1"/>
          </p:cNvGraphicFramePr>
          <p:nvPr/>
        </p:nvGraphicFramePr>
        <p:xfrm>
          <a:off x="3336925" y="4306888"/>
          <a:ext cx="5405438" cy="866775"/>
        </p:xfrm>
        <a:graphic>
          <a:graphicData uri="http://schemas.openxmlformats.org/presentationml/2006/ole">
            <mc:AlternateContent xmlns:mc="http://schemas.openxmlformats.org/markup-compatibility/2006">
              <mc:Choice xmlns:v="urn:schemas-microsoft-com:vml" Requires="v">
                <p:oleObj spid="_x0000_s3081" name="Equation" r:id="rId8" imgW="2730500" imgH="584200" progId="Equation.DSMT4">
                  <p:embed/>
                </p:oleObj>
              </mc:Choice>
              <mc:Fallback>
                <p:oleObj name="Equation" r:id="rId8" imgW="2730500" imgH="584200" progId="Equation.DSMT4">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6925" y="4306888"/>
                        <a:ext cx="54054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1029"/>
          <p:cNvSpPr txBox="1">
            <a:spLocks noChangeArrowheads="1"/>
          </p:cNvSpPr>
          <p:nvPr/>
        </p:nvSpPr>
        <p:spPr bwMode="auto">
          <a:xfrm>
            <a:off x="5078413" y="457200"/>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3300"/>
                </a:solidFill>
              </a:rPr>
              <a:t>Solution, page 1!!</a:t>
            </a:r>
          </a:p>
        </p:txBody>
      </p:sp>
      <p:pic>
        <p:nvPicPr>
          <p:cNvPr id="187395" name="Picture 1033" descr="MassonHemi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3" y="1143000"/>
            <a:ext cx="55086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1035" descr="MassonHem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143000"/>
            <a:ext cx="4876800"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1026"/>
          <p:cNvSpPr txBox="1">
            <a:spLocks noChangeArrowheads="1"/>
          </p:cNvSpPr>
          <p:nvPr/>
        </p:nvSpPr>
        <p:spPr bwMode="auto">
          <a:xfrm>
            <a:off x="5078413" y="228600"/>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3300"/>
                </a:solidFill>
              </a:rPr>
              <a:t>Solution, page 2!!</a:t>
            </a:r>
          </a:p>
        </p:txBody>
      </p:sp>
      <p:pic>
        <p:nvPicPr>
          <p:cNvPr id="188419" name="Picture 1028" descr="MassonHem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762000"/>
            <a:ext cx="7540625" cy="574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293813" y="0"/>
            <a:ext cx="10360025" cy="819150"/>
          </a:xfrm>
        </p:spPr>
        <p:txBody>
          <a:bodyPr/>
          <a:lstStyle/>
          <a:p>
            <a:r>
              <a:rPr lang="en-US" altLang="en-US" sz="3200" b="1" smtClean="0">
                <a:solidFill>
                  <a:srgbClr val="0000FF"/>
                </a:solidFill>
                <a:sym typeface="Times New Roman" panose="02020603050405020304" pitchFamily="18" charset="0"/>
              </a:rPr>
              <a:t>Advantages of a Variational Principle Formulation</a:t>
            </a:r>
            <a:endParaRPr lang="en-US" altLang="en-US" b="1" smtClean="0">
              <a:solidFill>
                <a:srgbClr val="0000FF"/>
              </a:solidFill>
              <a:sym typeface="Times New Roman" panose="02020603050405020304" pitchFamily="18" charset="0"/>
            </a:endParaRPr>
          </a:p>
        </p:txBody>
      </p:sp>
      <p:sp>
        <p:nvSpPr>
          <p:cNvPr id="189443" name="Rectangle 3"/>
          <p:cNvSpPr>
            <a:spLocks noGrp="1" noChangeArrowheads="1"/>
          </p:cNvSpPr>
          <p:nvPr>
            <p:ph type="body" idx="1"/>
          </p:nvPr>
        </p:nvSpPr>
        <p:spPr>
          <a:xfrm>
            <a:off x="1598613" y="914400"/>
            <a:ext cx="10077450" cy="5562600"/>
          </a:xfrm>
        </p:spPr>
        <p:txBody>
          <a:bodyPr/>
          <a:lstStyle/>
          <a:p>
            <a:pPr>
              <a:tabLst>
                <a:tab pos="1600200" algn="l"/>
              </a:tabLst>
            </a:pPr>
            <a:r>
              <a:rPr lang="en-US" altLang="en-US" b="1" smtClean="0">
                <a:sym typeface="Symbol" panose="05050102010706020507" pitchFamily="18" charset="2"/>
              </a:rPr>
              <a:t>HP   </a:t>
            </a:r>
            <a:r>
              <a:rPr lang="el-GR" altLang="en-US" b="1" smtClean="0">
                <a:cs typeface="Times New Roman" panose="02020603050405020304" pitchFamily="18" charset="0"/>
                <a:sym typeface="Symbol" panose="05050102010706020507" pitchFamily="18" charset="2"/>
              </a:rPr>
              <a:t>δ∫</a:t>
            </a:r>
            <a:r>
              <a:rPr lang="en-US" altLang="en-US" b="1" i="1" smtClean="0">
                <a:sym typeface="Times New Roman" panose="02020603050405020304" pitchFamily="18" charset="0"/>
              </a:rPr>
              <a:t>L</a:t>
            </a:r>
            <a:r>
              <a:rPr lang="en-US" altLang="en-US" b="1" smtClean="0">
                <a:sym typeface="Times New Roman" panose="02020603050405020304" pitchFamily="18" charset="0"/>
              </a:rPr>
              <a:t>dt = 0  </a:t>
            </a:r>
            <a:r>
              <a:rPr lang="en-US" altLang="en-US" sz="2400" smtClean="0"/>
              <a:t>(limits </a:t>
            </a:r>
            <a:r>
              <a:rPr lang="en-US" altLang="en-US" sz="2400" b="1" smtClean="0"/>
              <a:t>t</a:t>
            </a:r>
            <a:r>
              <a:rPr lang="en-US" altLang="en-US" sz="2400" b="1" baseline="-25000" smtClean="0"/>
              <a:t>1</a:t>
            </a:r>
            <a:r>
              <a:rPr lang="en-US" altLang="en-US" sz="2400" b="1" smtClean="0"/>
              <a:t> &lt; t &lt; t</a:t>
            </a:r>
            <a:r>
              <a:rPr lang="en-US" altLang="en-US" sz="2400" b="1" baseline="-25000" smtClean="0"/>
              <a:t>2</a:t>
            </a:r>
            <a:r>
              <a:rPr lang="en-US" altLang="en-US" sz="2400" smtClean="0"/>
              <a:t>). </a:t>
            </a:r>
            <a:r>
              <a:rPr lang="en-US" altLang="en-US" smtClean="0">
                <a:sym typeface="Times New Roman" panose="02020603050405020304" pitchFamily="18" charset="0"/>
              </a:rPr>
              <a:t> An </a:t>
            </a:r>
            <a:r>
              <a:rPr lang="en-US" altLang="en-US" smtClean="0">
                <a:sym typeface="Symbol" panose="05050102010706020507" pitchFamily="18" charset="2"/>
              </a:rPr>
              <a:t>example of a </a:t>
            </a:r>
            <a:r>
              <a:rPr lang="en-US" altLang="en-US" b="1" i="1" u="sng" smtClean="0">
                <a:solidFill>
                  <a:srgbClr val="FF3300"/>
                </a:solidFill>
                <a:sym typeface="Symbol" panose="05050102010706020507" pitchFamily="18" charset="2"/>
              </a:rPr>
              <a:t>variational principle</a:t>
            </a:r>
            <a:r>
              <a:rPr lang="en-US" altLang="en-US" u="sng" smtClean="0">
                <a:solidFill>
                  <a:srgbClr val="FF3300"/>
                </a:solidFill>
                <a:sym typeface="Symbol" panose="05050102010706020507" pitchFamily="18" charset="2"/>
              </a:rPr>
              <a:t>. </a:t>
            </a:r>
          </a:p>
          <a:p>
            <a:pPr>
              <a:tabLst>
                <a:tab pos="1600200" algn="l"/>
              </a:tabLst>
            </a:pPr>
            <a:r>
              <a:rPr lang="en-US" altLang="en-US" sz="2600" smtClean="0">
                <a:sym typeface="Symbol" panose="05050102010706020507" pitchFamily="18" charset="2"/>
              </a:rPr>
              <a:t>Most useful when a coordinate system-independent Lagrangian </a:t>
            </a:r>
            <a:r>
              <a:rPr lang="en-US" altLang="en-US" sz="2600" b="1" smtClean="0">
                <a:sym typeface="Times New Roman" panose="02020603050405020304" pitchFamily="18" charset="0"/>
              </a:rPr>
              <a:t>L = T - V </a:t>
            </a:r>
            <a:r>
              <a:rPr lang="en-US" altLang="en-US" sz="2600" smtClean="0">
                <a:sym typeface="Symbol" panose="05050102010706020507" pitchFamily="18" charset="2"/>
              </a:rPr>
              <a:t>can be set up.</a:t>
            </a:r>
          </a:p>
          <a:p>
            <a:pPr>
              <a:tabLst>
                <a:tab pos="1600200" algn="l"/>
              </a:tabLst>
            </a:pPr>
            <a:r>
              <a:rPr lang="en-US" altLang="en-US" sz="2600" b="1" smtClean="0">
                <a:solidFill>
                  <a:srgbClr val="9900CC"/>
                </a:solidFill>
                <a:sym typeface="Symbol" panose="05050102010706020507" pitchFamily="18" charset="2"/>
              </a:rPr>
              <a:t>HP</a:t>
            </a:r>
            <a:r>
              <a:rPr lang="en-US" altLang="en-US" sz="2600" smtClean="0">
                <a:solidFill>
                  <a:srgbClr val="9900CC"/>
                </a:solidFill>
                <a:sym typeface="Symbol" panose="05050102010706020507" pitchFamily="18" charset="2"/>
              </a:rPr>
              <a:t>:</a:t>
            </a:r>
            <a:r>
              <a:rPr lang="en-US" altLang="en-US" sz="2600" smtClean="0">
                <a:sym typeface="Symbol" panose="05050102010706020507" pitchFamily="18" charset="2"/>
              </a:rPr>
              <a:t>  “Elegant”. </a:t>
            </a:r>
            <a:r>
              <a:rPr lang="en-US" altLang="en-US" sz="2600" b="1" smtClean="0">
                <a:solidFill>
                  <a:srgbClr val="0000FF"/>
                </a:solidFill>
                <a:sym typeface="Symbol" panose="05050102010706020507" pitchFamily="18" charset="2"/>
              </a:rPr>
              <a:t>Contains all of mechanics of holonomic systems in which forces are derivable from potentials.</a:t>
            </a:r>
            <a:r>
              <a:rPr lang="en-US" altLang="en-US" sz="2600" smtClean="0">
                <a:solidFill>
                  <a:srgbClr val="0000FF"/>
                </a:solidFill>
                <a:sym typeface="Symbol" panose="05050102010706020507" pitchFamily="18" charset="2"/>
              </a:rPr>
              <a:t> </a:t>
            </a:r>
          </a:p>
          <a:p>
            <a:pPr>
              <a:tabLst>
                <a:tab pos="1600200" algn="l"/>
              </a:tabLst>
            </a:pPr>
            <a:r>
              <a:rPr lang="en-US" altLang="en-US" sz="2600" b="1" smtClean="0">
                <a:solidFill>
                  <a:srgbClr val="9900CC"/>
                </a:solidFill>
                <a:sym typeface="Symbol" panose="05050102010706020507" pitchFamily="18" charset="2"/>
              </a:rPr>
              <a:t>HP</a:t>
            </a:r>
            <a:r>
              <a:rPr lang="en-US" altLang="en-US" sz="2600" smtClean="0">
                <a:solidFill>
                  <a:srgbClr val="9900CC"/>
                </a:solidFill>
                <a:sym typeface="Symbol" panose="05050102010706020507" pitchFamily="18" charset="2"/>
              </a:rPr>
              <a:t>:</a:t>
            </a:r>
            <a:r>
              <a:rPr lang="en-US" altLang="en-US" sz="2600" smtClean="0">
                <a:sym typeface="Symbol" panose="05050102010706020507" pitchFamily="18" charset="2"/>
              </a:rPr>
              <a:t> Involves only physical quantities (</a:t>
            </a:r>
            <a:r>
              <a:rPr lang="en-US" altLang="en-US" sz="2600" b="1" smtClean="0">
                <a:sym typeface="Symbol" panose="05050102010706020507" pitchFamily="18" charset="2"/>
              </a:rPr>
              <a:t>T, V</a:t>
            </a:r>
            <a:r>
              <a:rPr lang="en-US" altLang="en-US" sz="2600" smtClean="0">
                <a:sym typeface="Symbol" panose="05050102010706020507" pitchFamily="18" charset="2"/>
              </a:rPr>
              <a:t>) which can be generally defined without reference to a specific set of generalized coords. </a:t>
            </a:r>
          </a:p>
          <a:p>
            <a:pPr algn="ctr">
              <a:buFontTx/>
              <a:buNone/>
              <a:tabLst>
                <a:tab pos="1600200" algn="l"/>
              </a:tabLst>
            </a:pPr>
            <a:r>
              <a:rPr lang="en-US" altLang="en-US" sz="2600" b="1" smtClean="0">
                <a:sym typeface="Symbol" panose="05050102010706020507" pitchFamily="18" charset="2"/>
              </a:rPr>
              <a:t> </a:t>
            </a:r>
            <a:r>
              <a:rPr lang="en-US" altLang="en-US" sz="2600" b="1" i="1" smtClean="0">
                <a:solidFill>
                  <a:srgbClr val="0033CC"/>
                </a:solidFill>
                <a:sym typeface="Symbol" panose="05050102010706020507" pitchFamily="18" charset="2"/>
              </a:rPr>
              <a:t>A formulation of mechanics which is independent of the choice of coordinate system!</a:t>
            </a:r>
          </a:p>
        </p:txBody>
      </p:sp>
    </p:spTree>
  </p:cSld>
  <p:clrMapOvr>
    <a:masterClrMapping/>
  </p:clrMapOvr>
  <p:transition spd="med">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157163"/>
            <a:ext cx="9601200" cy="637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250825"/>
            <a:ext cx="9448800" cy="637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381000"/>
            <a:ext cx="951706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66700"/>
            <a:ext cx="9144000"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381000"/>
            <a:ext cx="9324975" cy="628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144463"/>
            <a:ext cx="9525000" cy="633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276225"/>
            <a:ext cx="9220200"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Rectangle 2"/>
          <p:cNvSpPr>
            <a:spLocks noGrp="1" noChangeArrowheads="1"/>
          </p:cNvSpPr>
          <p:nvPr>
            <p:ph type="title"/>
          </p:nvPr>
        </p:nvSpPr>
        <p:spPr>
          <a:xfrm>
            <a:off x="1446213" y="457200"/>
            <a:ext cx="10133012" cy="685800"/>
          </a:xfrm>
        </p:spPr>
        <p:txBody>
          <a:bodyPr/>
          <a:lstStyle/>
          <a:p>
            <a:pPr eaLnBrk="1" hangingPunct="1"/>
            <a:r>
              <a:rPr lang="en-US" altLang="en-US" b="1" smtClean="0">
                <a:solidFill>
                  <a:srgbClr val="002060"/>
                </a:solidFill>
              </a:rPr>
              <a:t>Vector Operations</a:t>
            </a:r>
          </a:p>
        </p:txBody>
      </p:sp>
      <p:sp>
        <p:nvSpPr>
          <p:cNvPr id="4108" name="Rectangle 3"/>
          <p:cNvSpPr>
            <a:spLocks noGrp="1" noChangeArrowheads="1"/>
          </p:cNvSpPr>
          <p:nvPr>
            <p:ph type="body" sz="half" idx="1"/>
          </p:nvPr>
        </p:nvSpPr>
        <p:spPr>
          <a:xfrm>
            <a:off x="1674813" y="1419225"/>
            <a:ext cx="9496425" cy="4648200"/>
          </a:xfrm>
        </p:spPr>
        <p:txBody>
          <a:bodyPr/>
          <a:lstStyle/>
          <a:p>
            <a:pPr eaLnBrk="1" hangingPunct="1"/>
            <a:r>
              <a:rPr lang="en-US" altLang="en-US" sz="1800" smtClean="0"/>
              <a:t>Sum of vectors                               </a:t>
            </a:r>
            <a:endParaRPr lang="en-US" altLang="en-US" sz="1800" smtClean="0">
              <a:sym typeface="Symbol" panose="05050102010706020507" pitchFamily="18" charset="2"/>
            </a:endParaRPr>
          </a:p>
          <a:p>
            <a:pPr eaLnBrk="1" hangingPunct="1"/>
            <a:r>
              <a:rPr lang="en-US" altLang="en-US" sz="1800" smtClean="0"/>
              <a:t>Vector times scalar </a:t>
            </a:r>
          </a:p>
          <a:p>
            <a:pPr eaLnBrk="1" hangingPunct="1"/>
            <a:r>
              <a:rPr lang="en-US" altLang="en-US" sz="1800" smtClean="0"/>
              <a:t>Scalar product, or dot product</a:t>
            </a:r>
          </a:p>
          <a:p>
            <a:pPr eaLnBrk="1" hangingPunct="1"/>
            <a:endParaRPr lang="en-US" altLang="en-US" sz="1800" smtClean="0"/>
          </a:p>
          <a:p>
            <a:pPr eaLnBrk="1" hangingPunct="1"/>
            <a:endParaRPr lang="en-US" altLang="en-US" sz="1800" smtClean="0"/>
          </a:p>
          <a:p>
            <a:pPr eaLnBrk="1" hangingPunct="1"/>
            <a:endParaRPr lang="en-US" altLang="en-US" sz="1800" smtClean="0"/>
          </a:p>
          <a:p>
            <a:pPr eaLnBrk="1" hangingPunct="1"/>
            <a:endParaRPr lang="en-US" altLang="en-US" sz="1800" smtClean="0"/>
          </a:p>
          <a:p>
            <a:pPr eaLnBrk="1" hangingPunct="1"/>
            <a:endParaRPr lang="en-US" altLang="en-US" sz="200" smtClean="0"/>
          </a:p>
          <a:p>
            <a:pPr eaLnBrk="1" hangingPunct="1"/>
            <a:r>
              <a:rPr lang="en-US" altLang="en-US" sz="1800" smtClean="0"/>
              <a:t>Vector product, or cross product</a:t>
            </a:r>
          </a:p>
        </p:txBody>
      </p:sp>
      <p:graphicFrame>
        <p:nvGraphicFramePr>
          <p:cNvPr id="4098" name="Object 6"/>
          <p:cNvGraphicFramePr>
            <a:graphicFrameLocks noChangeAspect="1"/>
          </p:cNvGraphicFramePr>
          <p:nvPr/>
        </p:nvGraphicFramePr>
        <p:xfrm>
          <a:off x="3732213" y="1447800"/>
          <a:ext cx="3770312" cy="357188"/>
        </p:xfrm>
        <a:graphic>
          <a:graphicData uri="http://schemas.openxmlformats.org/presentationml/2006/ole">
            <mc:AlternateContent xmlns:mc="http://schemas.openxmlformats.org/markup-compatibility/2006">
              <mc:Choice xmlns:v="urn:schemas-microsoft-com:vml" Requires="v">
                <p:oleObj spid="_x0000_s4114" name="Equation" r:id="rId4" imgW="1905000" imgH="241300" progId="Equation.DSMT4">
                  <p:embed/>
                </p:oleObj>
              </mc:Choice>
              <mc:Fallback>
                <p:oleObj name="Equation" r:id="rId4" imgW="1905000" imgH="2413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447800"/>
                        <a:ext cx="37703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Object 7"/>
          <p:cNvGraphicFramePr>
            <a:graphicFrameLocks noChangeAspect="1"/>
          </p:cNvGraphicFramePr>
          <p:nvPr/>
        </p:nvGraphicFramePr>
        <p:xfrm>
          <a:off x="7466013" y="1447800"/>
          <a:ext cx="4073525" cy="358775"/>
        </p:xfrm>
        <a:graphic>
          <a:graphicData uri="http://schemas.openxmlformats.org/presentationml/2006/ole">
            <mc:AlternateContent xmlns:mc="http://schemas.openxmlformats.org/markup-compatibility/2006">
              <mc:Choice xmlns:v="urn:schemas-microsoft-com:vml" Requires="v">
                <p:oleObj spid="_x0000_s4115" name="Equation" r:id="rId6" imgW="2057400" imgH="241300" progId="Equation.DSMT4">
                  <p:embed/>
                </p:oleObj>
              </mc:Choice>
              <mc:Fallback>
                <p:oleObj name="Equation" r:id="rId6" imgW="2057400" imgH="2413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013" y="1447800"/>
                        <a:ext cx="4073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 name="Object 8"/>
          <p:cNvGraphicFramePr>
            <a:graphicFrameLocks noChangeAspect="1"/>
          </p:cNvGraphicFramePr>
          <p:nvPr/>
        </p:nvGraphicFramePr>
        <p:xfrm>
          <a:off x="4189413" y="1905000"/>
          <a:ext cx="2438400" cy="358775"/>
        </p:xfrm>
        <a:graphic>
          <a:graphicData uri="http://schemas.openxmlformats.org/presentationml/2006/ole">
            <mc:AlternateContent xmlns:mc="http://schemas.openxmlformats.org/markup-compatibility/2006">
              <mc:Choice xmlns:v="urn:schemas-microsoft-com:vml" Requires="v">
                <p:oleObj spid="_x0000_s4116" name="Equation" r:id="rId8" imgW="1231366" imgH="241195" progId="Equation.DSMT4">
                  <p:embed/>
                </p:oleObj>
              </mc:Choice>
              <mc:Fallback>
                <p:oleObj name="Equation" r:id="rId8" imgW="1231366" imgH="241195"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9413" y="1905000"/>
                        <a:ext cx="2438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Object 9"/>
          <p:cNvGraphicFramePr>
            <a:graphicFrameLocks noChangeAspect="1"/>
          </p:cNvGraphicFramePr>
          <p:nvPr/>
        </p:nvGraphicFramePr>
        <p:xfrm>
          <a:off x="2454275" y="2808288"/>
          <a:ext cx="4329113" cy="1114425"/>
        </p:xfrm>
        <a:graphic>
          <a:graphicData uri="http://schemas.openxmlformats.org/presentationml/2006/ole">
            <mc:AlternateContent xmlns:mc="http://schemas.openxmlformats.org/markup-compatibility/2006">
              <mc:Choice xmlns:v="urn:schemas-microsoft-com:vml" Requires="v">
                <p:oleObj spid="_x0000_s4117" name="Equation" r:id="rId10" imgW="2184400" imgH="749300" progId="Equation.DSMT4">
                  <p:embed/>
                </p:oleObj>
              </mc:Choice>
              <mc:Fallback>
                <p:oleObj name="Equation" r:id="rId10" imgW="2184400" imgH="7493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4275" y="2808288"/>
                        <a:ext cx="4329113"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09" name="Group 10"/>
          <p:cNvGrpSpPr>
            <a:grpSpLocks/>
          </p:cNvGrpSpPr>
          <p:nvPr/>
        </p:nvGrpSpPr>
        <p:grpSpPr bwMode="auto">
          <a:xfrm>
            <a:off x="8542338" y="2243138"/>
            <a:ext cx="1249362" cy="1522412"/>
            <a:chOff x="4593" y="2434"/>
            <a:chExt cx="590" cy="959"/>
          </a:xfrm>
        </p:grpSpPr>
        <p:sp>
          <p:nvSpPr>
            <p:cNvPr id="4112" name="Line 11"/>
            <p:cNvSpPr>
              <a:spLocks noChangeShapeType="1"/>
            </p:cNvSpPr>
            <p:nvPr/>
          </p:nvSpPr>
          <p:spPr bwMode="auto">
            <a:xfrm flipV="1">
              <a:off x="4593" y="2989"/>
              <a:ext cx="590" cy="397"/>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113" name="Line 12"/>
            <p:cNvSpPr>
              <a:spLocks noChangeShapeType="1"/>
            </p:cNvSpPr>
            <p:nvPr/>
          </p:nvSpPr>
          <p:spPr bwMode="auto">
            <a:xfrm flipV="1">
              <a:off x="4594" y="2434"/>
              <a:ext cx="326" cy="959"/>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4110" name="Text Box 13"/>
          <p:cNvSpPr txBox="1">
            <a:spLocks noChangeArrowheads="1"/>
          </p:cNvSpPr>
          <p:nvPr/>
        </p:nvSpPr>
        <p:spPr bwMode="auto">
          <a:xfrm>
            <a:off x="8742363" y="3098800"/>
            <a:ext cx="46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Symbol" panose="05050102010706020507" pitchFamily="18" charset="2"/>
              </a:rPr>
              <a:t>q</a:t>
            </a:r>
          </a:p>
        </p:txBody>
      </p:sp>
      <p:graphicFrame>
        <p:nvGraphicFramePr>
          <p:cNvPr id="4102" name="Object 14"/>
          <p:cNvGraphicFramePr>
            <a:graphicFrameLocks noChangeAspect="1"/>
          </p:cNvGraphicFramePr>
          <p:nvPr>
            <p:ph sz="quarter" idx="3"/>
          </p:nvPr>
        </p:nvGraphicFramePr>
        <p:xfrm>
          <a:off x="9242425" y="3387725"/>
          <a:ext cx="247650" cy="206375"/>
        </p:xfrm>
        <a:graphic>
          <a:graphicData uri="http://schemas.openxmlformats.org/presentationml/2006/ole">
            <mc:AlternateContent xmlns:mc="http://schemas.openxmlformats.org/markup-compatibility/2006">
              <mc:Choice xmlns:v="urn:schemas-microsoft-com:vml" Requires="v">
                <p:oleObj spid="_x0000_s4118" name="Equation" r:id="rId12" imgW="114102" imgH="126780" progId="Equation.3">
                  <p:embed/>
                </p:oleObj>
              </mc:Choice>
              <mc:Fallback>
                <p:oleObj name="Equation" r:id="rId12" imgW="114102" imgH="126780"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2425" y="3387725"/>
                        <a:ext cx="2476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Object 15"/>
          <p:cNvGraphicFramePr>
            <a:graphicFrameLocks noChangeAspect="1"/>
          </p:cNvGraphicFramePr>
          <p:nvPr/>
        </p:nvGraphicFramePr>
        <p:xfrm>
          <a:off x="8647113" y="2797175"/>
          <a:ext cx="219075" cy="227013"/>
        </p:xfrm>
        <a:graphic>
          <a:graphicData uri="http://schemas.openxmlformats.org/presentationml/2006/ole">
            <mc:AlternateContent xmlns:mc="http://schemas.openxmlformats.org/markup-compatibility/2006">
              <mc:Choice xmlns:v="urn:schemas-microsoft-com:vml" Requires="v">
                <p:oleObj spid="_x0000_s4119" name="Equation" r:id="rId14" imgW="101556" imgH="139639" progId="Equation.3">
                  <p:embed/>
                </p:oleObj>
              </mc:Choice>
              <mc:Fallback>
                <p:oleObj name="Equation" r:id="rId14" imgW="101556" imgH="139639"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7113" y="2797175"/>
                        <a:ext cx="21907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4" name="Object 16"/>
          <p:cNvGraphicFramePr>
            <a:graphicFrameLocks noChangeAspect="1"/>
          </p:cNvGraphicFramePr>
          <p:nvPr/>
        </p:nvGraphicFramePr>
        <p:xfrm>
          <a:off x="2970213" y="3962400"/>
          <a:ext cx="3652837" cy="395288"/>
        </p:xfrm>
        <a:graphic>
          <a:graphicData uri="http://schemas.openxmlformats.org/presentationml/2006/ole">
            <mc:AlternateContent xmlns:mc="http://schemas.openxmlformats.org/markup-compatibility/2006">
              <mc:Choice xmlns:v="urn:schemas-microsoft-com:vml" Requires="v">
                <p:oleObj spid="_x0000_s4120" name="Equation" r:id="rId16" imgW="1841500" imgH="266700" progId="Equation.DSMT4">
                  <p:embed/>
                </p:oleObj>
              </mc:Choice>
              <mc:Fallback>
                <p:oleObj name="Equation" r:id="rId16" imgW="1841500" imgH="266700" progId="Equation.DSMT4">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0213" y="3962400"/>
                        <a:ext cx="36528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Object 17"/>
          <p:cNvGraphicFramePr>
            <a:graphicFrameLocks noChangeAspect="1"/>
          </p:cNvGraphicFramePr>
          <p:nvPr/>
        </p:nvGraphicFramePr>
        <p:xfrm>
          <a:off x="1979613" y="4953000"/>
          <a:ext cx="2143125" cy="1281113"/>
        </p:xfrm>
        <a:graphic>
          <a:graphicData uri="http://schemas.openxmlformats.org/presentationml/2006/ole">
            <mc:AlternateContent xmlns:mc="http://schemas.openxmlformats.org/markup-compatibility/2006">
              <mc:Choice xmlns:v="urn:schemas-microsoft-com:vml" Requires="v">
                <p:oleObj spid="_x0000_s4121" name="Equation" r:id="rId18" imgW="1066800" imgH="850900" progId="Equation.DSMT4">
                  <p:embed/>
                </p:oleObj>
              </mc:Choice>
              <mc:Fallback>
                <p:oleObj name="Equation" r:id="rId18" imgW="1066800" imgH="850900" progId="Equation.DSMT4">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9613" y="4953000"/>
                        <a:ext cx="21431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6" name="Object 18"/>
          <p:cNvGraphicFramePr>
            <a:graphicFrameLocks noChangeAspect="1"/>
          </p:cNvGraphicFramePr>
          <p:nvPr/>
        </p:nvGraphicFramePr>
        <p:xfrm>
          <a:off x="4494213" y="4876800"/>
          <a:ext cx="5329237" cy="1281113"/>
        </p:xfrm>
        <a:graphic>
          <a:graphicData uri="http://schemas.openxmlformats.org/presentationml/2006/ole">
            <mc:AlternateContent xmlns:mc="http://schemas.openxmlformats.org/markup-compatibility/2006">
              <mc:Choice xmlns:v="urn:schemas-microsoft-com:vml" Requires="v">
                <p:oleObj spid="_x0000_s4122" name="Equation" r:id="rId20" imgW="2654300" imgH="850900" progId="Equation.DSMT4">
                  <p:embed/>
                </p:oleObj>
              </mc:Choice>
              <mc:Fallback>
                <p:oleObj name="Equation" r:id="rId20" imgW="2654300" imgH="850900" progId="Equation.DSMT4">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94213" y="4876800"/>
                        <a:ext cx="5329237"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1"/>
          <p:cNvGrpSpPr>
            <a:grpSpLocks/>
          </p:cNvGrpSpPr>
          <p:nvPr/>
        </p:nvGrpSpPr>
        <p:grpSpPr bwMode="auto">
          <a:xfrm>
            <a:off x="8426371" y="3622681"/>
            <a:ext cx="182641" cy="187319"/>
            <a:chOff x="3144" y="2936"/>
            <a:chExt cx="146" cy="334"/>
          </a:xfrm>
          <a:solidFill>
            <a:srgbClr val="0070C0"/>
          </a:solidFill>
        </p:grpSpPr>
        <p:sp>
          <p:nvSpPr>
            <p:cNvPr id="3089" name="AutoShape 22"/>
            <p:cNvSpPr>
              <a:spLocks noChangeArrowheads="1"/>
            </p:cNvSpPr>
            <p:nvPr/>
          </p:nvSpPr>
          <p:spPr bwMode="auto">
            <a:xfrm>
              <a:off x="3144" y="2936"/>
              <a:ext cx="113"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87 w 21600"/>
                <a:gd name="T25" fmla="*/ 3206 h 21600"/>
                <a:gd name="T26" fmla="*/ 18413 w 21600"/>
                <a:gd name="T27" fmla="*/ 1839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9525" algn="ctr">
              <a:solidFill>
                <a:schemeClr val="bg2"/>
              </a:solidFill>
              <a:round/>
              <a:headEnd/>
              <a:tailEnd/>
            </a:ln>
          </p:spPr>
          <p:txBody>
            <a:bodyPr wrap="none" anchor="ctr">
              <a:spAutoFit/>
            </a:bodyPr>
            <a:lstStyle/>
            <a:p>
              <a:pPr eaLnBrk="1" fontAlgn="auto" hangingPunct="1">
                <a:spcBef>
                  <a:spcPts val="0"/>
                </a:spcBef>
                <a:spcAft>
                  <a:spcPts val="0"/>
                </a:spcAft>
                <a:defRPr/>
              </a:pPr>
              <a:endParaRPr lang="en-US">
                <a:latin typeface="+mn-lt"/>
                <a:cs typeface="+mn-cs"/>
              </a:endParaRPr>
            </a:p>
          </p:txBody>
        </p:sp>
        <p:sp>
          <p:nvSpPr>
            <p:cNvPr id="3090" name="Oval 23"/>
            <p:cNvSpPr>
              <a:spLocks noChangeArrowheads="1"/>
            </p:cNvSpPr>
            <p:nvPr/>
          </p:nvSpPr>
          <p:spPr bwMode="auto">
            <a:xfrm>
              <a:off x="3177" y="2973"/>
              <a:ext cx="113" cy="297"/>
            </a:xfrm>
            <a:prstGeom prst="ellipse">
              <a:avLst/>
            </a:prstGeom>
            <a:grpFill/>
            <a:ln w="9525" algn="ctr">
              <a:solidFill>
                <a:schemeClr val="bg2"/>
              </a:solidFill>
              <a:round/>
              <a:headEnd/>
              <a:tailEnd/>
            </a:ln>
          </p:spPr>
          <p:txBody>
            <a:bodyPr wrap="none" anchor="ctr">
              <a:spAutoFit/>
            </a:bodyPr>
            <a:lstStyle/>
            <a:p>
              <a:pPr eaLnBrk="1" fontAlgn="auto" hangingPunct="1">
                <a:spcBef>
                  <a:spcPts val="0"/>
                </a:spcBef>
                <a:spcAft>
                  <a:spcPts val="0"/>
                </a:spcAft>
                <a:defRPr/>
              </a:pPr>
              <a:endParaRPr lang="en-US">
                <a:latin typeface="+mn-lt"/>
                <a:cs typeface="+mn-cs"/>
              </a:endParaRPr>
            </a:p>
          </p:txBody>
        </p:sp>
      </p:gr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88" y="381000"/>
            <a:ext cx="96869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138" y="228600"/>
            <a:ext cx="989647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39688"/>
            <a:ext cx="9677400" cy="651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228600"/>
            <a:ext cx="965358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63" y="228600"/>
            <a:ext cx="98107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219200" y="0"/>
            <a:ext cx="10360025" cy="762000"/>
          </a:xfrm>
        </p:spPr>
        <p:txBody>
          <a:bodyPr/>
          <a:lstStyle/>
          <a:p>
            <a:r>
              <a:rPr lang="en-US" altLang="en-US" sz="3200" b="1" smtClean="0">
                <a:solidFill>
                  <a:srgbClr val="0000FF"/>
                </a:solidFill>
                <a:sym typeface="Times New Roman" panose="02020603050405020304" pitchFamily="18" charset="0"/>
              </a:rPr>
              <a:t>Conservation Theorems &amp; Symmetry Properties</a:t>
            </a:r>
            <a:endParaRPr lang="en-US" altLang="en-US" b="1" smtClean="0">
              <a:solidFill>
                <a:srgbClr val="0000FF"/>
              </a:solidFill>
              <a:sym typeface="Times New Roman" panose="02020603050405020304" pitchFamily="18" charset="0"/>
            </a:endParaRPr>
          </a:p>
        </p:txBody>
      </p:sp>
      <p:sp>
        <p:nvSpPr>
          <p:cNvPr id="202755" name="Rectangle 3"/>
          <p:cNvSpPr>
            <a:spLocks noGrp="1" noChangeArrowheads="1"/>
          </p:cNvSpPr>
          <p:nvPr>
            <p:ph type="body" idx="1"/>
          </p:nvPr>
        </p:nvSpPr>
        <p:spPr>
          <a:xfrm>
            <a:off x="1674813" y="1219200"/>
            <a:ext cx="9899650" cy="5181600"/>
          </a:xfrm>
        </p:spPr>
        <p:txBody>
          <a:bodyPr/>
          <a:lstStyle/>
          <a:p>
            <a:pPr>
              <a:tabLst>
                <a:tab pos="1600200" algn="l"/>
              </a:tabLst>
            </a:pPr>
            <a:r>
              <a:rPr lang="en-US" altLang="en-US" b="1" smtClean="0">
                <a:solidFill>
                  <a:srgbClr val="FF3300"/>
                </a:solidFill>
                <a:sym typeface="Symbol" panose="05050102010706020507" pitchFamily="18" charset="2"/>
              </a:rPr>
              <a:t>Lagrange Method:</a:t>
            </a:r>
            <a:r>
              <a:rPr lang="en-US" altLang="en-US" smtClean="0">
                <a:sym typeface="Symbol" panose="05050102010706020507" pitchFamily="18" charset="2"/>
              </a:rPr>
              <a:t>  A method to get the eqtns of motion. Solving them = math! </a:t>
            </a:r>
          </a:p>
          <a:p>
            <a:pPr lvl="1">
              <a:buFontTx/>
              <a:buNone/>
              <a:tabLst>
                <a:tab pos="1600200" algn="l"/>
              </a:tabLst>
            </a:pPr>
            <a:r>
              <a:rPr lang="en-US" altLang="en-US" sz="2800" b="1" smtClean="0">
                <a:sym typeface="Times New Roman" panose="02020603050405020304" pitchFamily="18" charset="0"/>
              </a:rPr>
              <a:t>n</a:t>
            </a:r>
            <a:r>
              <a:rPr lang="en-US" altLang="en-US" sz="2800" smtClean="0">
                <a:sym typeface="Times New Roman" panose="02020603050405020304" pitchFamily="18" charset="0"/>
              </a:rPr>
              <a:t> degrees of freedom. </a:t>
            </a:r>
          </a:p>
          <a:p>
            <a:pPr lvl="1">
              <a:buFontTx/>
              <a:buNone/>
              <a:tabLst>
                <a:tab pos="1600200" algn="l"/>
              </a:tabLst>
            </a:pPr>
            <a:r>
              <a:rPr lang="en-US" altLang="en-US" sz="2800" smtClean="0">
                <a:sym typeface="Symbol" panose="05050102010706020507" pitchFamily="18" charset="2"/>
              </a:rPr>
              <a:t> </a:t>
            </a:r>
            <a:r>
              <a:rPr lang="en-US" altLang="en-US" sz="2800" smtClean="0">
                <a:sym typeface="Times New Roman" panose="02020603050405020304" pitchFamily="18" charset="0"/>
              </a:rPr>
              <a:t>Need </a:t>
            </a:r>
            <a:r>
              <a:rPr lang="en-US" altLang="en-US" sz="2800" b="1" smtClean="0">
                <a:sym typeface="Times New Roman" panose="02020603050405020304" pitchFamily="18" charset="0"/>
              </a:rPr>
              <a:t>n </a:t>
            </a:r>
            <a:r>
              <a:rPr lang="en-US" altLang="en-US" sz="2800" smtClean="0">
                <a:sym typeface="Times New Roman" panose="02020603050405020304" pitchFamily="18" charset="0"/>
              </a:rPr>
              <a:t>eqtns of motion (</a:t>
            </a:r>
            <a:r>
              <a:rPr lang="en-US" altLang="en-US" sz="2800" b="1" smtClean="0">
                <a:sym typeface="Times New Roman" panose="02020603050405020304" pitchFamily="18" charset="0"/>
              </a:rPr>
              <a:t>2</a:t>
            </a:r>
            <a:r>
              <a:rPr lang="en-US" altLang="en-US" sz="2800" b="1" baseline="30000" smtClean="0">
                <a:sym typeface="Times New Roman" panose="02020603050405020304" pitchFamily="18" charset="0"/>
              </a:rPr>
              <a:t>nd</a:t>
            </a:r>
            <a:r>
              <a:rPr lang="en-US" altLang="en-US" sz="2800" smtClean="0">
                <a:sym typeface="Times New Roman" panose="02020603050405020304" pitchFamily="18" charset="0"/>
              </a:rPr>
              <a:t> order diff. eqtns)</a:t>
            </a:r>
          </a:p>
          <a:p>
            <a:pPr lvl="1">
              <a:buFontTx/>
              <a:buNone/>
              <a:tabLst>
                <a:tab pos="1600200" algn="l"/>
              </a:tabLst>
            </a:pPr>
            <a:r>
              <a:rPr lang="en-US" altLang="en-US" sz="2800" smtClean="0">
                <a:sym typeface="Symbol" panose="05050102010706020507" pitchFamily="18" charset="2"/>
              </a:rPr>
              <a:t> </a:t>
            </a:r>
            <a:r>
              <a:rPr lang="en-US" altLang="en-US" sz="2800" b="1" smtClean="0">
                <a:sym typeface="Symbol" panose="05050102010706020507" pitchFamily="18" charset="2"/>
              </a:rPr>
              <a:t>2n</a:t>
            </a:r>
            <a:r>
              <a:rPr lang="en-US" altLang="en-US" sz="2800" smtClean="0">
                <a:sym typeface="Symbol" panose="05050102010706020507" pitchFamily="18" charset="2"/>
              </a:rPr>
              <a:t> constants of integration (</a:t>
            </a:r>
            <a:r>
              <a:rPr lang="en-US" altLang="en-US" sz="2800" b="1" smtClean="0">
                <a:sym typeface="Symbol" panose="05050102010706020507" pitchFamily="18" charset="2"/>
              </a:rPr>
              <a:t>2n</a:t>
            </a:r>
            <a:r>
              <a:rPr lang="en-US" altLang="en-US" sz="2800" smtClean="0">
                <a:sym typeface="Symbol" panose="05050102010706020507" pitchFamily="18" charset="2"/>
              </a:rPr>
              <a:t> initial conditions).</a:t>
            </a:r>
          </a:p>
          <a:p>
            <a:pPr lvl="1">
              <a:tabLst>
                <a:tab pos="1600200" algn="l"/>
              </a:tabLst>
            </a:pPr>
            <a:r>
              <a:rPr lang="en-US" altLang="en-US" sz="2800" smtClean="0">
                <a:sym typeface="Symbol" panose="05050102010706020507" pitchFamily="18" charset="2"/>
              </a:rPr>
              <a:t>Sometimes, can easily integrate the eqtns of motion. Sometimes not (except numerically).</a:t>
            </a:r>
          </a:p>
          <a:p>
            <a:pPr lvl="1">
              <a:tabLst>
                <a:tab pos="1600200" algn="l"/>
              </a:tabLst>
            </a:pPr>
            <a:r>
              <a:rPr lang="en-US" altLang="en-US" sz="2800" smtClean="0">
                <a:sym typeface="Symbol" panose="05050102010706020507" pitchFamily="18" charset="2"/>
              </a:rPr>
              <a:t>Even when we cannot integrate the eqtns of motion, can get a lot of info about </a:t>
            </a:r>
            <a:r>
              <a:rPr lang="en-US" altLang="en-US" sz="2800" b="1" i="1" u="sng" smtClean="0">
                <a:solidFill>
                  <a:srgbClr val="9900CC"/>
                </a:solidFill>
                <a:sym typeface="Symbol" panose="05050102010706020507" pitchFamily="18" charset="2"/>
              </a:rPr>
              <a:t>PHYSICS </a:t>
            </a:r>
            <a:r>
              <a:rPr lang="en-US" altLang="en-US" sz="2800" smtClean="0">
                <a:sym typeface="Symbol" panose="05050102010706020507" pitchFamily="18" charset="2"/>
              </a:rPr>
              <a:t>of motion by considering </a:t>
            </a:r>
            <a:r>
              <a:rPr lang="en-US" altLang="en-US" sz="2800" b="1" smtClean="0">
                <a:solidFill>
                  <a:srgbClr val="FF3300"/>
                </a:solidFill>
                <a:sym typeface="Symbol" panose="05050102010706020507" pitchFamily="18" charset="2"/>
              </a:rPr>
              <a:t>Conservation Theorems.</a:t>
            </a:r>
            <a:endParaRPr lang="en-US" altLang="en-US" sz="2800" b="1" smtClean="0">
              <a:sym typeface="Symbol" panose="05050102010706020507" pitchFamily="18" charset="2"/>
            </a:endParaRPr>
          </a:p>
        </p:txBody>
      </p: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381000"/>
            <a:ext cx="9293225"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381000"/>
            <a:ext cx="992663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152400"/>
            <a:ext cx="9542463" cy="66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533400"/>
            <a:ext cx="9372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1446213" y="76200"/>
            <a:ext cx="9782175" cy="655638"/>
          </a:xfrm>
        </p:spPr>
        <p:txBody>
          <a:bodyPr/>
          <a:lstStyle/>
          <a:p>
            <a:pPr eaLnBrk="1" hangingPunct="1"/>
            <a:r>
              <a:rPr lang="en-US" altLang="en-US" b="1" smtClean="0">
                <a:solidFill>
                  <a:srgbClr val="002060"/>
                </a:solidFill>
              </a:rPr>
              <a:t>Differentiation of Vectors</a:t>
            </a:r>
          </a:p>
        </p:txBody>
      </p:sp>
      <p:sp>
        <p:nvSpPr>
          <p:cNvPr id="5125" name="Rectangle 3"/>
          <p:cNvSpPr>
            <a:spLocks noGrp="1" noChangeArrowheads="1"/>
          </p:cNvSpPr>
          <p:nvPr>
            <p:ph type="body" idx="1"/>
          </p:nvPr>
        </p:nvSpPr>
        <p:spPr>
          <a:xfrm>
            <a:off x="1446213" y="838200"/>
            <a:ext cx="10133012" cy="3711575"/>
          </a:xfrm>
        </p:spPr>
        <p:txBody>
          <a:bodyPr/>
          <a:lstStyle/>
          <a:p>
            <a:pPr algn="just" eaLnBrk="1" hangingPunct="1"/>
            <a:r>
              <a:rPr lang="en-US" altLang="en-US" sz="2200" smtClean="0">
                <a:solidFill>
                  <a:srgbClr val="FF0000"/>
                </a:solidFill>
              </a:rPr>
              <a:t>This course makes heavy use of Calculus (and differential equations, and other forms of advanced mathematics).  In general, we will refresh your memory about the techniques you will need as they come up, but we will do so from a Physics perspective—only paying lip-service to the underlying mathematical proofs.</a:t>
            </a:r>
          </a:p>
          <a:p>
            <a:pPr algn="just" eaLnBrk="1" hangingPunct="1"/>
            <a:r>
              <a:rPr lang="en-US" altLang="en-US" sz="2200" smtClean="0">
                <a:solidFill>
                  <a:schemeClr val="tx2"/>
                </a:solidFill>
              </a:rPr>
              <a:t>What we need now is a simple form of something called Vector Calculus.  As long as you remember that vectors are just triplets of numbers, and vector equations can be thought of as three separate equations, you will be fine.</a:t>
            </a:r>
          </a:p>
          <a:p>
            <a:pPr algn="just" eaLnBrk="1" hangingPunct="1"/>
            <a:r>
              <a:rPr lang="en-US" altLang="en-US" sz="2200" smtClean="0">
                <a:solidFill>
                  <a:srgbClr val="0000FF"/>
                </a:solidFill>
              </a:rPr>
              <a:t>For now, consider only the derivative of the position vector </a:t>
            </a:r>
            <a:r>
              <a:rPr lang="en-US" altLang="en-US" sz="2200" b="1" smtClean="0">
                <a:solidFill>
                  <a:srgbClr val="0000FF"/>
                </a:solidFill>
                <a:latin typeface="Times New Roman" panose="02020603050405020304" pitchFamily="18" charset="0"/>
              </a:rPr>
              <a:t>r</a:t>
            </a:r>
            <a:r>
              <a:rPr lang="en-US" altLang="en-US" sz="2200" smtClean="0">
                <a:solidFill>
                  <a:srgbClr val="0000FF"/>
                </a:solidFill>
                <a:latin typeface="Times New Roman" panose="02020603050405020304" pitchFamily="18" charset="0"/>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latin typeface="Times New Roman" panose="02020603050405020304" pitchFamily="18" charset="0"/>
              </a:rPr>
              <a:t>)</a:t>
            </a:r>
            <a:r>
              <a:rPr lang="en-US" altLang="en-US" sz="2200" smtClean="0">
                <a:solidFill>
                  <a:srgbClr val="0000FF"/>
                </a:solidFill>
              </a:rPr>
              <a:t>, which you should know gives the velocity </a:t>
            </a:r>
            <a:r>
              <a:rPr lang="en-US" altLang="en-US" sz="2200" b="1" smtClean="0">
                <a:solidFill>
                  <a:srgbClr val="0000FF"/>
                </a:solidFill>
                <a:latin typeface="Times New Roman" panose="02020603050405020304" pitchFamily="18" charset="0"/>
              </a:rPr>
              <a:t>v</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rPr>
              <a:t>) = </a:t>
            </a:r>
            <a:r>
              <a:rPr lang="en-US" altLang="en-US" sz="2200" i="1" smtClean="0">
                <a:solidFill>
                  <a:srgbClr val="0000FF"/>
                </a:solidFill>
                <a:latin typeface="Times New Roman" panose="02020603050405020304" pitchFamily="18" charset="0"/>
              </a:rPr>
              <a:t>d</a:t>
            </a:r>
            <a:r>
              <a:rPr lang="en-US" altLang="en-US" sz="2200" b="1" smtClean="0">
                <a:solidFill>
                  <a:srgbClr val="0000FF"/>
                </a:solidFill>
                <a:latin typeface="Times New Roman" panose="02020603050405020304" pitchFamily="18" charset="0"/>
              </a:rPr>
              <a:t>r</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dt</a:t>
            </a:r>
            <a:r>
              <a:rPr lang="en-US" altLang="en-US" sz="2200" smtClean="0">
                <a:solidFill>
                  <a:srgbClr val="0000FF"/>
                </a:solidFill>
              </a:rPr>
              <a:t>.  Likewise, the derivative of the velocity (the second derivative of the position) gives the acceleration:      </a:t>
            </a:r>
            <a:r>
              <a:rPr lang="en-US" altLang="en-US" sz="2200" b="1" smtClean="0">
                <a:solidFill>
                  <a:srgbClr val="0000FF"/>
                </a:solidFill>
                <a:latin typeface="Times New Roman" panose="02020603050405020304" pitchFamily="18" charset="0"/>
              </a:rPr>
              <a:t>a</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rPr>
              <a:t>) = </a:t>
            </a:r>
            <a:r>
              <a:rPr lang="en-US" altLang="en-US" sz="2200" i="1" smtClean="0">
                <a:solidFill>
                  <a:srgbClr val="0000FF"/>
                </a:solidFill>
                <a:latin typeface="Times New Roman" panose="02020603050405020304" pitchFamily="18" charset="0"/>
              </a:rPr>
              <a:t>d</a:t>
            </a:r>
            <a:r>
              <a:rPr lang="en-US" altLang="en-US" sz="2200" b="1" smtClean="0">
                <a:solidFill>
                  <a:srgbClr val="0000FF"/>
                </a:solidFill>
                <a:latin typeface="Times New Roman" panose="02020603050405020304" pitchFamily="18" charset="0"/>
              </a:rPr>
              <a:t>v</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dt </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 d</a:t>
            </a:r>
            <a:r>
              <a:rPr lang="en-US" altLang="en-US" sz="2200" baseline="30000" smtClean="0">
                <a:solidFill>
                  <a:srgbClr val="0000FF"/>
                </a:solidFill>
                <a:latin typeface="Times New Roman" panose="02020603050405020304" pitchFamily="18" charset="0"/>
              </a:rPr>
              <a:t>2</a:t>
            </a:r>
            <a:r>
              <a:rPr lang="en-US" altLang="en-US" sz="2200" b="1" smtClean="0">
                <a:solidFill>
                  <a:srgbClr val="0000FF"/>
                </a:solidFill>
                <a:latin typeface="Times New Roman" panose="02020603050405020304" pitchFamily="18" charset="0"/>
              </a:rPr>
              <a:t>r</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t</a:t>
            </a:r>
            <a:r>
              <a:rPr lang="en-US" altLang="en-US" sz="2200" smtClean="0">
                <a:solidFill>
                  <a:srgbClr val="0000FF"/>
                </a:solidFill>
              </a:rPr>
              <a:t>)/</a:t>
            </a:r>
            <a:r>
              <a:rPr lang="en-US" altLang="en-US" sz="2200" i="1" smtClean="0">
                <a:solidFill>
                  <a:srgbClr val="0000FF"/>
                </a:solidFill>
                <a:latin typeface="Times New Roman" panose="02020603050405020304" pitchFamily="18" charset="0"/>
              </a:rPr>
              <a:t>dt</a:t>
            </a:r>
            <a:r>
              <a:rPr lang="en-US" altLang="en-US" sz="2200" baseline="30000" smtClean="0">
                <a:solidFill>
                  <a:srgbClr val="0000FF"/>
                </a:solidFill>
                <a:latin typeface="Times New Roman" panose="02020603050405020304" pitchFamily="18" charset="0"/>
              </a:rPr>
              <a:t>2</a:t>
            </a:r>
            <a:r>
              <a:rPr lang="en-US" altLang="en-US" sz="2200" smtClean="0">
                <a:solidFill>
                  <a:srgbClr val="0000FF"/>
                </a:solidFill>
              </a:rPr>
              <a:t>.  Formally:</a:t>
            </a:r>
          </a:p>
        </p:txBody>
      </p:sp>
      <p:graphicFrame>
        <p:nvGraphicFramePr>
          <p:cNvPr id="5122" name="Object 4"/>
          <p:cNvGraphicFramePr>
            <a:graphicFrameLocks noChangeAspect="1"/>
          </p:cNvGraphicFramePr>
          <p:nvPr/>
        </p:nvGraphicFramePr>
        <p:xfrm>
          <a:off x="3222625" y="5432425"/>
          <a:ext cx="5538788" cy="587375"/>
        </p:xfrm>
        <a:graphic>
          <a:graphicData uri="http://schemas.openxmlformats.org/presentationml/2006/ole">
            <mc:AlternateContent xmlns:mc="http://schemas.openxmlformats.org/markup-compatibility/2006">
              <mc:Choice xmlns:v="urn:schemas-microsoft-com:vml" Requires="v">
                <p:oleObj spid="_x0000_s5128" name="Equation" r:id="rId4" imgW="2794000" imgH="393700" progId="Equation.DSMT4">
                  <p:embed/>
                </p:oleObj>
              </mc:Choice>
              <mc:Fallback>
                <p:oleObj name="Equation" r:id="rId4" imgW="2794000" imgH="3937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625" y="5432425"/>
                        <a:ext cx="55387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3" name="Object 5"/>
          <p:cNvGraphicFramePr>
            <a:graphicFrameLocks noChangeAspect="1"/>
          </p:cNvGraphicFramePr>
          <p:nvPr/>
        </p:nvGraphicFramePr>
        <p:xfrm>
          <a:off x="3219450" y="6223000"/>
          <a:ext cx="5465763" cy="587375"/>
        </p:xfrm>
        <a:graphic>
          <a:graphicData uri="http://schemas.openxmlformats.org/presentationml/2006/ole">
            <mc:AlternateContent xmlns:mc="http://schemas.openxmlformats.org/markup-compatibility/2006">
              <mc:Choice xmlns:v="urn:schemas-microsoft-com:vml" Requires="v">
                <p:oleObj spid="_x0000_s5129" name="Equation" r:id="rId6" imgW="2755900" imgH="393700" progId="Equation.DSMT4">
                  <p:embed/>
                </p:oleObj>
              </mc:Choice>
              <mc:Fallback>
                <p:oleObj name="Equation" r:id="rId6" imgW="2755900" imgH="3937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9450" y="6223000"/>
                        <a:ext cx="54657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6" name="Text Box 6"/>
          <p:cNvSpPr txBox="1">
            <a:spLocks noChangeArrowheads="1"/>
          </p:cNvSpPr>
          <p:nvPr/>
        </p:nvSpPr>
        <p:spPr bwMode="auto">
          <a:xfrm>
            <a:off x="1370013" y="5638800"/>
            <a:ext cx="1309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for scalars:</a:t>
            </a:r>
          </a:p>
        </p:txBody>
      </p:sp>
      <p:sp>
        <p:nvSpPr>
          <p:cNvPr id="5127" name="Text Box 7"/>
          <p:cNvSpPr txBox="1">
            <a:spLocks noChangeArrowheads="1"/>
          </p:cNvSpPr>
          <p:nvPr/>
        </p:nvSpPr>
        <p:spPr bwMode="auto">
          <a:xfrm>
            <a:off x="1217613" y="6324600"/>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for vectors:</a:t>
            </a:r>
          </a:p>
        </p:txBody>
      </p:sp>
    </p:spTree>
  </p:cSld>
  <p:clrMapOvr>
    <a:masterClrMapping/>
  </p:clrMapOvr>
  <p:transition spd="med">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292100"/>
            <a:ext cx="9677400"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28600"/>
            <a:ext cx="9802813"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228600"/>
            <a:ext cx="909478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228600"/>
            <a:ext cx="935196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a:spLocks noGrp="1" noChangeArrowheads="1"/>
          </p:cNvSpPr>
          <p:nvPr>
            <p:ph type="body" idx="1"/>
          </p:nvPr>
        </p:nvSpPr>
        <p:spPr>
          <a:xfrm>
            <a:off x="1979613" y="533400"/>
            <a:ext cx="9594850" cy="5791200"/>
          </a:xfrm>
        </p:spPr>
        <p:txBody>
          <a:bodyPr/>
          <a:lstStyle/>
          <a:p>
            <a:pPr algn="just">
              <a:tabLst>
                <a:tab pos="1600200" algn="l"/>
              </a:tabLst>
            </a:pPr>
            <a:r>
              <a:rPr lang="en-US" altLang="en-US" sz="3200" smtClean="0">
                <a:sym typeface="Symbol" panose="05050102010706020507" pitchFamily="18" charset="2"/>
              </a:rPr>
              <a:t>Conditions for </a:t>
            </a:r>
            <a:r>
              <a:rPr lang="en-US" altLang="en-US" sz="3200" b="1" smtClean="0">
                <a:solidFill>
                  <a:srgbClr val="0000FF"/>
                </a:solidFill>
                <a:sym typeface="Symbol" panose="05050102010706020507" pitchFamily="18" charset="2"/>
              </a:rPr>
              <a:t>conservation of generalized momenta</a:t>
            </a:r>
            <a:r>
              <a:rPr lang="en-US" altLang="en-US" sz="3200" smtClean="0">
                <a:solidFill>
                  <a:srgbClr val="0000FF"/>
                </a:solidFill>
                <a:sym typeface="Symbol" panose="05050102010706020507" pitchFamily="18" charset="2"/>
              </a:rPr>
              <a:t> </a:t>
            </a:r>
            <a:r>
              <a:rPr lang="en-US" altLang="en-US" sz="3200" smtClean="0">
                <a:sym typeface="Symbol" panose="05050102010706020507" pitchFamily="18" charset="2"/>
              </a:rPr>
              <a:t>are actually </a:t>
            </a:r>
            <a:r>
              <a:rPr lang="en-US" altLang="en-US" sz="3200" b="1" i="1" u="sng" smtClean="0">
                <a:solidFill>
                  <a:srgbClr val="FF3300"/>
                </a:solidFill>
                <a:sym typeface="Symbol" panose="05050102010706020507" pitchFamily="18" charset="2"/>
              </a:rPr>
              <a:t>MORE GENERAL</a:t>
            </a:r>
            <a:r>
              <a:rPr lang="en-US" altLang="en-US" sz="3200" smtClean="0">
                <a:sym typeface="Symbol" panose="05050102010706020507" pitchFamily="18" charset="2"/>
              </a:rPr>
              <a:t> than those used to derive conservation theorems for many particle systems.</a:t>
            </a:r>
          </a:p>
          <a:p>
            <a:pPr algn="just">
              <a:tabLst>
                <a:tab pos="1600200" algn="l"/>
              </a:tabLst>
            </a:pPr>
            <a:endParaRPr lang="en-US" altLang="en-US" sz="3200" smtClean="0">
              <a:sym typeface="Symbol" panose="05050102010706020507" pitchFamily="18" charset="2"/>
            </a:endParaRPr>
          </a:p>
          <a:p>
            <a:pPr lvl="1" algn="just">
              <a:tabLst>
                <a:tab pos="1600200" algn="l"/>
              </a:tabLst>
            </a:pPr>
            <a:r>
              <a:rPr lang="en-US" altLang="en-US" sz="3200" smtClean="0">
                <a:sym typeface="Symbol" panose="05050102010706020507" pitchFamily="18" charset="2"/>
              </a:rPr>
              <a:t>Those in Ch. 1 needed assumptions of Newton’s 3</a:t>
            </a:r>
            <a:r>
              <a:rPr lang="en-US" altLang="en-US" sz="3200" baseline="30000" smtClean="0">
                <a:sym typeface="Symbol" panose="05050102010706020507" pitchFamily="18" charset="2"/>
              </a:rPr>
              <a:t>rd</a:t>
            </a:r>
            <a:r>
              <a:rPr lang="en-US" altLang="en-US" sz="3200" smtClean="0">
                <a:sym typeface="Symbol" panose="05050102010706020507" pitchFamily="18" charset="2"/>
              </a:rPr>
              <a:t> Law in weak &amp; strong forms for internal forces.</a:t>
            </a:r>
          </a:p>
          <a:p>
            <a:pPr lvl="1" algn="just">
              <a:tabLst>
                <a:tab pos="1600200" algn="l"/>
              </a:tabLst>
            </a:pPr>
            <a:endParaRPr lang="en-US" altLang="en-US" sz="3200" smtClean="0">
              <a:sym typeface="Symbol" panose="05050102010706020507" pitchFamily="18" charset="2"/>
            </a:endParaRPr>
          </a:p>
          <a:p>
            <a:pPr lvl="1" algn="just">
              <a:tabLst>
                <a:tab pos="1600200" algn="l"/>
              </a:tabLst>
            </a:pPr>
            <a:r>
              <a:rPr lang="en-US" altLang="en-US" sz="3200" b="1" smtClean="0">
                <a:solidFill>
                  <a:srgbClr val="990033"/>
                </a:solidFill>
                <a:sym typeface="Symbol" panose="05050102010706020507" pitchFamily="18" charset="2"/>
              </a:rPr>
              <a:t>Present case:</a:t>
            </a:r>
            <a:r>
              <a:rPr lang="en-US" altLang="en-US" sz="3200" smtClean="0">
                <a:sym typeface="Symbol" panose="05050102010706020507" pitchFamily="18" charset="2"/>
              </a:rPr>
              <a:t> Generalized Momentum conservation theorems </a:t>
            </a:r>
            <a:r>
              <a:rPr lang="en-US" altLang="en-US" sz="3200" b="1" smtClean="0">
                <a:solidFill>
                  <a:srgbClr val="990033"/>
                </a:solidFill>
                <a:sym typeface="Symbol" panose="05050102010706020507" pitchFamily="18" charset="2"/>
              </a:rPr>
              <a:t>result even if these 3</a:t>
            </a:r>
            <a:r>
              <a:rPr lang="en-US" altLang="en-US" sz="3200" b="1" baseline="30000" smtClean="0">
                <a:solidFill>
                  <a:srgbClr val="990033"/>
                </a:solidFill>
                <a:sym typeface="Symbol" panose="05050102010706020507" pitchFamily="18" charset="2"/>
              </a:rPr>
              <a:t>rd</a:t>
            </a:r>
            <a:r>
              <a:rPr lang="en-US" altLang="en-US" sz="3200" b="1" smtClean="0">
                <a:solidFill>
                  <a:srgbClr val="990033"/>
                </a:solidFill>
                <a:sym typeface="Symbol" panose="05050102010706020507" pitchFamily="18" charset="2"/>
              </a:rPr>
              <a:t> Law assumptions are violated!</a:t>
            </a:r>
          </a:p>
        </p:txBody>
      </p:sp>
    </p:spTree>
  </p:cSld>
  <p:clrMapOvr>
    <a:masterClrMapping/>
  </p:clrMapOvr>
  <p:transition spd="med">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228600"/>
            <a:ext cx="949166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8" y="152400"/>
            <a:ext cx="976947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20675"/>
            <a:ext cx="97536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93675"/>
            <a:ext cx="9144000" cy="628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228600"/>
            <a:ext cx="9601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751012" y="533400"/>
            <a:ext cx="8990012" cy="1543050"/>
          </a:xfrm>
        </p:spPr>
        <p:txBody>
          <a:bodyPr/>
          <a:lstStyle/>
          <a:p>
            <a:pPr algn="ctr" eaLnBrk="1" hangingPunct="1"/>
            <a:r>
              <a:rPr lang="en-US" altLang="en-US" sz="4800" b="1" dirty="0" smtClean="0">
                <a:solidFill>
                  <a:srgbClr val="660033"/>
                </a:solidFill>
                <a:sym typeface="Times New Roman" panose="02020603050405020304" pitchFamily="18" charset="0"/>
              </a:rPr>
              <a:t>Physics:</a:t>
            </a:r>
            <a:r>
              <a:rPr lang="en-US" altLang="en-US" sz="4800" b="1" dirty="0" smtClean="0">
                <a:sym typeface="Times New Roman" panose="02020603050405020304" pitchFamily="18" charset="0"/>
              </a:rPr>
              <a:t> </a:t>
            </a:r>
            <a:br>
              <a:rPr lang="en-US" altLang="en-US" sz="4800" b="1" dirty="0" smtClean="0">
                <a:sym typeface="Times New Roman" panose="02020603050405020304" pitchFamily="18" charset="0"/>
              </a:rPr>
            </a:br>
            <a:r>
              <a:rPr lang="en-US" altLang="en-US" sz="4800" b="1" dirty="0" smtClean="0">
                <a:solidFill>
                  <a:srgbClr val="FF3300"/>
                </a:solidFill>
                <a:sym typeface="Times New Roman" panose="02020603050405020304" pitchFamily="18" charset="0"/>
              </a:rPr>
              <a:t>The most basic of all sciences!</a:t>
            </a:r>
            <a:endParaRPr lang="en-US" altLang="en-US" sz="4800" dirty="0" smtClean="0">
              <a:solidFill>
                <a:srgbClr val="FF3300"/>
              </a:solidFill>
              <a:sym typeface="Times New Roman" panose="02020603050405020304" pitchFamily="18" charset="0"/>
            </a:endParaRPr>
          </a:p>
        </p:txBody>
      </p:sp>
      <p:sp>
        <p:nvSpPr>
          <p:cNvPr id="30723" name="Rectangle 3"/>
          <p:cNvSpPr>
            <a:spLocks noGrp="1" noChangeArrowheads="1"/>
          </p:cNvSpPr>
          <p:nvPr>
            <p:ph type="body" idx="1"/>
          </p:nvPr>
        </p:nvSpPr>
        <p:spPr>
          <a:xfrm>
            <a:off x="1446213" y="2438400"/>
            <a:ext cx="10312400" cy="3333750"/>
          </a:xfrm>
        </p:spPr>
        <p:txBody>
          <a:bodyPr/>
          <a:lstStyle/>
          <a:p>
            <a:pPr eaLnBrk="1" hangingPunct="1"/>
            <a:r>
              <a:rPr lang="en-US" altLang="en-US" sz="3600" b="1" smtClean="0">
                <a:solidFill>
                  <a:srgbClr val="008000"/>
                </a:solidFill>
                <a:sym typeface="Times New Roman" panose="02020603050405020304" pitchFamily="18" charset="0"/>
              </a:rPr>
              <a:t>Physics:</a:t>
            </a:r>
            <a:r>
              <a:rPr lang="en-US" altLang="en-US" sz="3600" smtClean="0">
                <a:sym typeface="Times New Roman" panose="02020603050405020304" pitchFamily="18" charset="0"/>
              </a:rPr>
              <a:t> The “king” of all sciences!</a:t>
            </a:r>
          </a:p>
          <a:p>
            <a:pPr eaLnBrk="1" hangingPunct="1"/>
            <a:endParaRPr lang="en-US" altLang="en-US" smtClean="0">
              <a:sym typeface="Times New Roman" panose="02020603050405020304" pitchFamily="18" charset="0"/>
            </a:endParaRPr>
          </a:p>
          <a:p>
            <a:pPr eaLnBrk="1" hangingPunct="1"/>
            <a:r>
              <a:rPr lang="en-US" altLang="en-US" sz="3600" b="1" smtClean="0">
                <a:solidFill>
                  <a:srgbClr val="008000"/>
                </a:solidFill>
                <a:sym typeface="Times New Roman" panose="02020603050405020304" pitchFamily="18" charset="0"/>
              </a:rPr>
              <a:t>Physics</a:t>
            </a:r>
            <a:r>
              <a:rPr lang="en-US" altLang="en-US" sz="3600" b="1" smtClean="0">
                <a:sym typeface="Times New Roman" panose="02020603050405020304" pitchFamily="18" charset="0"/>
              </a:rPr>
              <a:t> </a:t>
            </a:r>
            <a:r>
              <a:rPr lang="en-US" altLang="en-US" sz="3600" smtClean="0">
                <a:sym typeface="Times New Roman" panose="02020603050405020304" pitchFamily="18" charset="0"/>
              </a:rPr>
              <a:t>= The study of structure of matter and energy and their interactions. </a:t>
            </a:r>
          </a:p>
          <a:p>
            <a:pPr eaLnBrk="1" hangingPunct="1"/>
            <a:r>
              <a:rPr lang="en-US" altLang="en-US" sz="3600" smtClean="0">
                <a:sym typeface="Times New Roman" panose="02020603050405020304" pitchFamily="18" charset="0"/>
              </a:rPr>
              <a:t>Its Applications</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Rectangle 2"/>
          <p:cNvSpPr>
            <a:spLocks noGrp="1" noChangeArrowheads="1"/>
          </p:cNvSpPr>
          <p:nvPr>
            <p:ph type="title"/>
          </p:nvPr>
        </p:nvSpPr>
        <p:spPr>
          <a:xfrm>
            <a:off x="1751013" y="177800"/>
            <a:ext cx="9625012" cy="889000"/>
          </a:xfrm>
        </p:spPr>
        <p:txBody>
          <a:bodyPr/>
          <a:lstStyle/>
          <a:p>
            <a:pPr eaLnBrk="1" hangingPunct="1"/>
            <a:r>
              <a:rPr lang="en-US" altLang="en-US" b="1" smtClean="0">
                <a:solidFill>
                  <a:srgbClr val="A60E02"/>
                </a:solidFill>
              </a:rPr>
              <a:t>Differentiation of Vectors</a:t>
            </a:r>
          </a:p>
        </p:txBody>
      </p:sp>
      <p:sp>
        <p:nvSpPr>
          <p:cNvPr id="6153" name="Rectangle 3"/>
          <p:cNvSpPr>
            <a:spLocks noGrp="1" noChangeArrowheads="1"/>
          </p:cNvSpPr>
          <p:nvPr>
            <p:ph type="body" idx="1"/>
          </p:nvPr>
        </p:nvSpPr>
        <p:spPr>
          <a:xfrm>
            <a:off x="1293813" y="1320800"/>
            <a:ext cx="10515600" cy="5232400"/>
          </a:xfrm>
        </p:spPr>
        <p:txBody>
          <a:bodyPr/>
          <a:lstStyle/>
          <a:p>
            <a:pPr eaLnBrk="1" hangingPunct="1"/>
            <a:r>
              <a:rPr lang="en-US" altLang="en-US" sz="2400" smtClean="0">
                <a:solidFill>
                  <a:srgbClr val="0000FF"/>
                </a:solidFill>
              </a:rPr>
              <a:t>By the usual rules of differentiation, the derivative of a sum of vectors is </a:t>
            </a:r>
          </a:p>
          <a:p>
            <a:pPr eaLnBrk="1" hangingPunct="1">
              <a:buFont typeface="Euphemia" pitchFamily="34" charset="0"/>
              <a:buNone/>
            </a:pPr>
            <a:endParaRPr lang="en-US" altLang="en-US" sz="1800" smtClean="0"/>
          </a:p>
          <a:p>
            <a:pPr eaLnBrk="1" hangingPunct="1"/>
            <a:endParaRPr lang="en-US" altLang="en-US" sz="1000" smtClean="0"/>
          </a:p>
          <a:p>
            <a:pPr eaLnBrk="1" hangingPunct="1"/>
            <a:r>
              <a:rPr lang="en-US" altLang="en-US" sz="2400" smtClean="0">
                <a:solidFill>
                  <a:srgbClr val="FF0000"/>
                </a:solidFill>
              </a:rPr>
              <a:t>derivative of a scalar times a vector follows the usual product rule</a:t>
            </a:r>
          </a:p>
          <a:p>
            <a:pPr eaLnBrk="1" hangingPunct="1"/>
            <a:endParaRPr lang="en-US" altLang="en-US" sz="1800" smtClean="0"/>
          </a:p>
          <a:p>
            <a:pPr eaLnBrk="1" hangingPunct="1">
              <a:buFont typeface="Euphemia" pitchFamily="34" charset="0"/>
              <a:buNone/>
            </a:pPr>
            <a:endParaRPr lang="en-US" altLang="en-US" sz="1800" smtClean="0"/>
          </a:p>
          <a:p>
            <a:pPr eaLnBrk="1" hangingPunct="1"/>
            <a:r>
              <a:rPr lang="en-US" altLang="en-US" sz="2400" smtClean="0"/>
              <a:t>Also note:                  so  </a:t>
            </a:r>
          </a:p>
          <a:p>
            <a:pPr eaLnBrk="1" hangingPunct="1">
              <a:buFont typeface="Wingdings" panose="05000000000000000000" pitchFamily="2" charset="2"/>
              <a:buNone/>
            </a:pPr>
            <a:r>
              <a:rPr lang="en-US" altLang="en-US" sz="2400" smtClean="0"/>
              <a:t>	</a:t>
            </a:r>
          </a:p>
          <a:p>
            <a:pPr eaLnBrk="1" hangingPunct="1">
              <a:buFont typeface="Wingdings" panose="05000000000000000000" pitchFamily="2" charset="2"/>
              <a:buNone/>
            </a:pPr>
            <a:r>
              <a:rPr lang="en-US" altLang="en-US" sz="2400" smtClean="0"/>
              <a:t>	</a:t>
            </a:r>
            <a:r>
              <a:rPr lang="en-US" altLang="en-US" sz="2400" smtClean="0">
                <a:solidFill>
                  <a:srgbClr val="7030A0"/>
                </a:solidFill>
              </a:rPr>
              <a:t>implies that the unit vectors are constant </a:t>
            </a:r>
            <a:r>
              <a:rPr lang="en-US" altLang="en-US" sz="2400" smtClean="0"/>
              <a:t>(i.e.              ).  </a:t>
            </a:r>
          </a:p>
          <a:p>
            <a:pPr eaLnBrk="1" hangingPunct="1">
              <a:buFont typeface="Euphemia" pitchFamily="34" charset="0"/>
              <a:buNone/>
            </a:pPr>
            <a:endParaRPr lang="en-US" altLang="en-US" sz="2400" smtClean="0"/>
          </a:p>
          <a:p>
            <a:pPr eaLnBrk="1" hangingPunct="1">
              <a:buFont typeface="Euphemia" pitchFamily="34" charset="0"/>
              <a:buNone/>
            </a:pPr>
            <a:endParaRPr lang="en-US" altLang="en-US" sz="2400" smtClean="0"/>
          </a:p>
        </p:txBody>
      </p:sp>
      <p:graphicFrame>
        <p:nvGraphicFramePr>
          <p:cNvPr id="6146" name="Object 4"/>
          <p:cNvGraphicFramePr>
            <a:graphicFrameLocks noChangeAspect="1"/>
          </p:cNvGraphicFramePr>
          <p:nvPr/>
        </p:nvGraphicFramePr>
        <p:xfrm>
          <a:off x="4516438" y="1851025"/>
          <a:ext cx="2365375" cy="587375"/>
        </p:xfrm>
        <a:graphic>
          <a:graphicData uri="http://schemas.openxmlformats.org/presentationml/2006/ole">
            <mc:AlternateContent xmlns:mc="http://schemas.openxmlformats.org/markup-compatibility/2006">
              <mc:Choice xmlns:v="urn:schemas-microsoft-com:vml" Requires="v">
                <p:oleObj spid="_x0000_s6154" name="Equation" r:id="rId4" imgW="1193800" imgH="393700" progId="Equation.DSMT4">
                  <p:embed/>
                </p:oleObj>
              </mc:Choice>
              <mc:Fallback>
                <p:oleObj name="Equation" r:id="rId4" imgW="1193800" imgH="3937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438" y="1851025"/>
                        <a:ext cx="23653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7" name="Object 8"/>
          <p:cNvGraphicFramePr>
            <a:graphicFrameLocks noChangeAspect="1"/>
          </p:cNvGraphicFramePr>
          <p:nvPr/>
        </p:nvGraphicFramePr>
        <p:xfrm>
          <a:off x="4341813" y="3146425"/>
          <a:ext cx="2643187" cy="587375"/>
        </p:xfrm>
        <a:graphic>
          <a:graphicData uri="http://schemas.openxmlformats.org/presentationml/2006/ole">
            <mc:AlternateContent xmlns:mc="http://schemas.openxmlformats.org/markup-compatibility/2006">
              <mc:Choice xmlns:v="urn:schemas-microsoft-com:vml" Requires="v">
                <p:oleObj spid="_x0000_s6155" name="Equation" r:id="rId6" imgW="1333500" imgH="393700" progId="Equation.3">
                  <p:embed/>
                </p:oleObj>
              </mc:Choice>
              <mc:Fallback>
                <p:oleObj name="Equation" r:id="rId6" imgW="1333500" imgH="3937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813" y="3146425"/>
                        <a:ext cx="26431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8" name="Object 9"/>
          <p:cNvGraphicFramePr>
            <a:graphicFrameLocks noChangeAspect="1"/>
          </p:cNvGraphicFramePr>
          <p:nvPr/>
        </p:nvGraphicFramePr>
        <p:xfrm>
          <a:off x="3071813" y="3984625"/>
          <a:ext cx="2565400" cy="358775"/>
        </p:xfrm>
        <a:graphic>
          <a:graphicData uri="http://schemas.openxmlformats.org/presentationml/2006/ole">
            <mc:AlternateContent xmlns:mc="http://schemas.openxmlformats.org/markup-compatibility/2006">
              <mc:Choice xmlns:v="urn:schemas-microsoft-com:vml" Requires="v">
                <p:oleObj spid="_x0000_s6156" name="Equation" r:id="rId8" imgW="1295400" imgH="241300" progId="Equation.DSMT4">
                  <p:embed/>
                </p:oleObj>
              </mc:Choice>
              <mc:Fallback>
                <p:oleObj name="Equation" r:id="rId8" imgW="1295400" imgH="2413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3" y="3984625"/>
                        <a:ext cx="2565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10"/>
          <p:cNvGraphicFramePr>
            <a:graphicFrameLocks noChangeAspect="1"/>
          </p:cNvGraphicFramePr>
          <p:nvPr/>
        </p:nvGraphicFramePr>
        <p:xfrm>
          <a:off x="6249988" y="3835400"/>
          <a:ext cx="2892425" cy="584200"/>
        </p:xfrm>
        <a:graphic>
          <a:graphicData uri="http://schemas.openxmlformats.org/presentationml/2006/ole">
            <mc:AlternateContent xmlns:mc="http://schemas.openxmlformats.org/markup-compatibility/2006">
              <mc:Choice xmlns:v="urn:schemas-microsoft-com:vml" Requires="v">
                <p:oleObj spid="_x0000_s6157" name="Equation" r:id="rId10" imgW="1459866" imgH="393529" progId="Equation.3">
                  <p:embed/>
                </p:oleObj>
              </mc:Choice>
              <mc:Fallback>
                <p:oleObj name="Equation" r:id="rId10" imgW="1459866" imgH="393529"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9988" y="3835400"/>
                        <a:ext cx="2892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0" name="Object 11"/>
          <p:cNvGraphicFramePr>
            <a:graphicFrameLocks noChangeAspect="1"/>
          </p:cNvGraphicFramePr>
          <p:nvPr/>
        </p:nvGraphicFramePr>
        <p:xfrm>
          <a:off x="7847013" y="4800600"/>
          <a:ext cx="2212975" cy="584200"/>
        </p:xfrm>
        <a:graphic>
          <a:graphicData uri="http://schemas.openxmlformats.org/presentationml/2006/ole">
            <mc:AlternateContent xmlns:mc="http://schemas.openxmlformats.org/markup-compatibility/2006">
              <mc:Choice xmlns:v="urn:schemas-microsoft-com:vml" Requires="v">
                <p:oleObj spid="_x0000_s6158" name="Equation" r:id="rId12" imgW="1117115" imgH="393529" progId="Equation.3">
                  <p:embed/>
                </p:oleObj>
              </mc:Choice>
              <mc:Fallback>
                <p:oleObj name="Equation" r:id="rId12" imgW="1117115" imgH="393529"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7013" y="4800600"/>
                        <a:ext cx="2212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1" name="Object 13"/>
          <p:cNvGraphicFramePr>
            <a:graphicFrameLocks noChangeAspect="1"/>
          </p:cNvGraphicFramePr>
          <p:nvPr/>
        </p:nvGraphicFramePr>
        <p:xfrm>
          <a:off x="9417050" y="3984625"/>
          <a:ext cx="2239963" cy="358775"/>
        </p:xfrm>
        <a:graphic>
          <a:graphicData uri="http://schemas.openxmlformats.org/presentationml/2006/ole">
            <mc:AlternateContent xmlns:mc="http://schemas.openxmlformats.org/markup-compatibility/2006">
              <mc:Choice xmlns:v="urn:schemas-microsoft-com:vml" Requires="v">
                <p:oleObj spid="_x0000_s6159" name="Equation" r:id="rId14" imgW="1129810" imgH="241195" progId="Equation.DSMT4">
                  <p:embed/>
                </p:oleObj>
              </mc:Choice>
              <mc:Fallback>
                <p:oleObj name="Equation" r:id="rId14" imgW="1129810" imgH="241195" progId="Equation.DSMT4">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7050" y="3984625"/>
                        <a:ext cx="2239963" cy="3587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381000"/>
            <a:ext cx="92932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69863"/>
            <a:ext cx="9525000" cy="668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228600"/>
            <a:ext cx="10021888"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49213"/>
            <a:ext cx="9372600" cy="658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96850"/>
            <a:ext cx="9372600" cy="650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28600"/>
            <a:ext cx="94805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304800"/>
            <a:ext cx="9067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219200" y="0"/>
            <a:ext cx="10360025" cy="685800"/>
          </a:xfrm>
        </p:spPr>
        <p:txBody>
          <a:bodyPr/>
          <a:lstStyle/>
          <a:p>
            <a:r>
              <a:rPr lang="en-US" altLang="en-US" sz="3200" b="1" smtClean="0">
                <a:solidFill>
                  <a:srgbClr val="0000FF"/>
                </a:solidFill>
                <a:sym typeface="Times New Roman" panose="02020603050405020304" pitchFamily="18" charset="0"/>
              </a:rPr>
              <a:t>Physics/Philosophy</a:t>
            </a:r>
            <a:endParaRPr lang="en-US" altLang="en-US" b="1" smtClean="0">
              <a:solidFill>
                <a:srgbClr val="0000FF"/>
              </a:solidFill>
              <a:sym typeface="Times New Roman" panose="02020603050405020304" pitchFamily="18" charset="0"/>
            </a:endParaRPr>
          </a:p>
        </p:txBody>
      </p:sp>
      <p:sp>
        <p:nvSpPr>
          <p:cNvPr id="225283" name="Rectangle 3"/>
          <p:cNvSpPr>
            <a:spLocks noGrp="1" noChangeArrowheads="1"/>
          </p:cNvSpPr>
          <p:nvPr>
            <p:ph type="body" idx="1"/>
          </p:nvPr>
        </p:nvSpPr>
        <p:spPr>
          <a:xfrm>
            <a:off x="1598613" y="838200"/>
            <a:ext cx="10261600" cy="5867400"/>
          </a:xfrm>
        </p:spPr>
        <p:txBody>
          <a:bodyPr/>
          <a:lstStyle/>
          <a:p>
            <a:pPr algn="just">
              <a:tabLst>
                <a:tab pos="1600200" algn="l"/>
              </a:tabLst>
            </a:pPr>
            <a:r>
              <a:rPr lang="en-US" altLang="en-US" sz="2600" b="1" i="1" smtClean="0">
                <a:solidFill>
                  <a:srgbClr val="FF3300"/>
                </a:solidFill>
                <a:sym typeface="Symbol" panose="05050102010706020507" pitchFamily="18" charset="2"/>
              </a:rPr>
              <a:t>Physical Significance</a:t>
            </a:r>
            <a:r>
              <a:rPr lang="en-US" altLang="en-US" b="1" i="1" smtClean="0">
                <a:sym typeface="Symbol" panose="05050102010706020507" pitchFamily="18" charset="2"/>
              </a:rPr>
              <a:t> </a:t>
            </a:r>
            <a:r>
              <a:rPr lang="en-US" altLang="en-US" sz="2400" smtClean="0">
                <a:sym typeface="Symbol" panose="05050102010706020507" pitchFamily="18" charset="2"/>
              </a:rPr>
              <a:t>of cyclic coords (translation or rotation): </a:t>
            </a:r>
          </a:p>
          <a:p>
            <a:pPr algn="just">
              <a:tabLst>
                <a:tab pos="1600200" algn="l"/>
              </a:tabLst>
            </a:pPr>
            <a:r>
              <a:rPr lang="en-US" altLang="en-US" sz="2400" smtClean="0">
                <a:sym typeface="Symbol" panose="05050102010706020507" pitchFamily="18" charset="2"/>
              </a:rPr>
              <a:t>If the </a:t>
            </a:r>
            <a:r>
              <a:rPr lang="en-US" altLang="en-US" sz="2400" b="1" smtClean="0">
                <a:sym typeface="Symbol" panose="05050102010706020507" pitchFamily="18" charset="2"/>
              </a:rPr>
              <a:t>q</a:t>
            </a:r>
            <a:r>
              <a:rPr lang="en-US" altLang="en-US" sz="2400" b="1" baseline="-25000" smtClean="0">
                <a:sym typeface="Symbol" panose="05050102010706020507" pitchFamily="18" charset="2"/>
              </a:rPr>
              <a:t>j</a:t>
            </a:r>
            <a:r>
              <a:rPr lang="en-US" altLang="en-US" sz="2400" smtClean="0">
                <a:sym typeface="Symbol" panose="05050102010706020507" pitchFamily="18" charset="2"/>
              </a:rPr>
              <a:t> corresponding to a displacement is cyclic (&amp; thus conjugate momentum is conserved):</a:t>
            </a:r>
          </a:p>
          <a:p>
            <a:pPr algn="just">
              <a:buFontTx/>
              <a:buNone/>
              <a:tabLst>
                <a:tab pos="1600200" algn="l"/>
              </a:tabLst>
            </a:pPr>
            <a:r>
              <a:rPr lang="en-US" altLang="en-US" sz="2400" b="1" smtClean="0">
                <a:sym typeface="Symbol" panose="05050102010706020507" pitchFamily="18" charset="2"/>
              </a:rPr>
              <a:t>	</a:t>
            </a:r>
            <a:r>
              <a:rPr lang="en-US" altLang="en-US" sz="2400" smtClean="0">
                <a:sym typeface="Symbol" panose="05050102010706020507" pitchFamily="18" charset="2"/>
              </a:rPr>
              <a:t>System translation is </a:t>
            </a:r>
            <a:r>
              <a:rPr lang="en-US" altLang="en-US" sz="2400" b="1" i="1" smtClean="0">
                <a:solidFill>
                  <a:srgbClr val="9900CC"/>
                </a:solidFill>
                <a:sym typeface="Symbol" panose="05050102010706020507" pitchFamily="18" charset="2"/>
              </a:rPr>
              <a:t>as if</a:t>
            </a:r>
            <a:r>
              <a:rPr lang="en-US" altLang="en-US" sz="2400" smtClean="0">
                <a:sym typeface="Symbol" panose="05050102010706020507" pitchFamily="18" charset="2"/>
              </a:rPr>
              <a:t> it were rigid &amp; has no effect on the problem. That is (</a:t>
            </a:r>
            <a:r>
              <a:rPr lang="en-US" altLang="en-US" sz="2000" smtClean="0">
                <a:sym typeface="Symbol" panose="05050102010706020507" pitchFamily="18" charset="2"/>
              </a:rPr>
              <a:t>we’ve shown</a:t>
            </a:r>
            <a:r>
              <a:rPr lang="en-US" altLang="en-US" sz="2400" smtClean="0">
                <a:sym typeface="Symbol" panose="05050102010706020507" pitchFamily="18" charset="2"/>
              </a:rPr>
              <a:t>), if the system is </a:t>
            </a:r>
            <a:r>
              <a:rPr lang="en-US" altLang="en-US" sz="2400" b="1" i="1" smtClean="0">
                <a:solidFill>
                  <a:srgbClr val="0000FF"/>
                </a:solidFill>
                <a:sym typeface="Symbol" panose="05050102010706020507" pitchFamily="18" charset="2"/>
              </a:rPr>
              <a:t>invariant under translation</a:t>
            </a:r>
            <a:r>
              <a:rPr lang="en-US" altLang="en-US" sz="2400" smtClean="0">
                <a:solidFill>
                  <a:srgbClr val="0000FF"/>
                </a:solidFill>
                <a:sym typeface="Symbol" panose="05050102010706020507" pitchFamily="18" charset="2"/>
              </a:rPr>
              <a:t> </a:t>
            </a:r>
            <a:r>
              <a:rPr lang="en-US" altLang="en-US" sz="2400" smtClean="0">
                <a:sym typeface="Symbol" panose="05050102010706020507" pitchFamily="18" charset="2"/>
              </a:rPr>
              <a:t>along a given direction </a:t>
            </a:r>
            <a:r>
              <a:rPr lang="en-US" altLang="en-US" sz="2400" b="1" smtClean="0">
                <a:sym typeface="Symbol" panose="05050102010706020507" pitchFamily="18" charset="2"/>
              </a:rPr>
              <a:t>n</a:t>
            </a:r>
            <a:r>
              <a:rPr lang="en-US" altLang="en-US" sz="2400" smtClean="0">
                <a:sym typeface="Symbol" panose="05050102010706020507" pitchFamily="18" charset="2"/>
              </a:rPr>
              <a:t>, the corresponding linear momentum along that direction is conserved. </a:t>
            </a:r>
          </a:p>
          <a:p>
            <a:pPr algn="just">
              <a:tabLst>
                <a:tab pos="1600200" algn="l"/>
              </a:tabLst>
            </a:pPr>
            <a:r>
              <a:rPr lang="en-US" altLang="en-US" sz="2400" smtClean="0">
                <a:sym typeface="Symbol" panose="05050102010706020507" pitchFamily="18" charset="2"/>
              </a:rPr>
              <a:t>Also, if </a:t>
            </a:r>
            <a:r>
              <a:rPr lang="en-US" altLang="en-US" sz="2400" b="1" smtClean="0">
                <a:sym typeface="Symbol" panose="05050102010706020507" pitchFamily="18" charset="2"/>
              </a:rPr>
              <a:t>q</a:t>
            </a:r>
            <a:r>
              <a:rPr lang="en-US" altLang="en-US" sz="2400" b="1" baseline="-25000" smtClean="0">
                <a:sym typeface="Symbol" panose="05050102010706020507" pitchFamily="18" charset="2"/>
              </a:rPr>
              <a:t>j</a:t>
            </a:r>
            <a:r>
              <a:rPr lang="en-US" altLang="en-US" sz="2400" smtClean="0">
                <a:sym typeface="Symbol" panose="05050102010706020507" pitchFamily="18" charset="2"/>
              </a:rPr>
              <a:t> corresponding to a rotation is cyclic (&amp; thus conjugate angular momentum is conserved): </a:t>
            </a:r>
          </a:p>
          <a:p>
            <a:pPr algn="just">
              <a:buFontTx/>
              <a:buNone/>
              <a:tabLst>
                <a:tab pos="1600200" algn="l"/>
              </a:tabLst>
            </a:pPr>
            <a:r>
              <a:rPr lang="en-US" altLang="en-US" sz="2400" b="1" smtClean="0">
                <a:sym typeface="Symbol" panose="05050102010706020507" pitchFamily="18" charset="2"/>
              </a:rPr>
              <a:t>	</a:t>
            </a:r>
            <a:r>
              <a:rPr lang="en-US" altLang="en-US" sz="2400" smtClean="0">
                <a:sym typeface="Symbol" panose="05050102010706020507" pitchFamily="18" charset="2"/>
              </a:rPr>
              <a:t>System rotation is </a:t>
            </a:r>
            <a:r>
              <a:rPr lang="en-US" altLang="en-US" sz="2400" b="1" i="1" smtClean="0">
                <a:solidFill>
                  <a:srgbClr val="9900CC"/>
                </a:solidFill>
                <a:sym typeface="Symbol" panose="05050102010706020507" pitchFamily="18" charset="2"/>
              </a:rPr>
              <a:t>as if</a:t>
            </a:r>
            <a:r>
              <a:rPr lang="en-US" altLang="en-US" sz="2400" smtClean="0">
                <a:sym typeface="Symbol" panose="05050102010706020507" pitchFamily="18" charset="2"/>
              </a:rPr>
              <a:t> it were rigid &amp; has no effect on the problem. That is (</a:t>
            </a:r>
            <a:r>
              <a:rPr lang="en-US" altLang="en-US" sz="2000" smtClean="0">
                <a:sym typeface="Symbol" panose="05050102010706020507" pitchFamily="18" charset="2"/>
              </a:rPr>
              <a:t>we’ve shown</a:t>
            </a:r>
            <a:r>
              <a:rPr lang="en-US" altLang="en-US" sz="2400" smtClean="0">
                <a:sym typeface="Symbol" panose="05050102010706020507" pitchFamily="18" charset="2"/>
              </a:rPr>
              <a:t>), if the system is </a:t>
            </a:r>
            <a:r>
              <a:rPr lang="en-US" altLang="en-US" sz="2400" b="1" i="1" smtClean="0">
                <a:solidFill>
                  <a:srgbClr val="0000FF"/>
                </a:solidFill>
                <a:sym typeface="Symbol" panose="05050102010706020507" pitchFamily="18" charset="2"/>
              </a:rPr>
              <a:t>invariant under rotation</a:t>
            </a:r>
            <a:r>
              <a:rPr lang="en-US" altLang="en-US" sz="2400" smtClean="0">
                <a:solidFill>
                  <a:srgbClr val="0000FF"/>
                </a:solidFill>
                <a:sym typeface="Symbol" panose="05050102010706020507" pitchFamily="18" charset="2"/>
              </a:rPr>
              <a:t> </a:t>
            </a:r>
            <a:r>
              <a:rPr lang="en-US" altLang="en-US" sz="2400" smtClean="0">
                <a:sym typeface="Symbol" panose="05050102010706020507" pitchFamily="18" charset="2"/>
              </a:rPr>
              <a:t>about a given direction </a:t>
            </a:r>
            <a:r>
              <a:rPr lang="en-US" altLang="en-US" sz="2400" b="1" smtClean="0">
                <a:sym typeface="Symbol" panose="05050102010706020507" pitchFamily="18" charset="2"/>
              </a:rPr>
              <a:t>n</a:t>
            </a:r>
            <a:r>
              <a:rPr lang="en-US" altLang="en-US" sz="2400" smtClean="0">
                <a:sym typeface="Symbol" panose="05050102010706020507" pitchFamily="18" charset="2"/>
              </a:rPr>
              <a:t>, the corresponding angular momentum along that direction is conserved. </a:t>
            </a:r>
            <a:endParaRPr lang="en-US" altLang="en-US" smtClean="0">
              <a:sym typeface="Symbol" panose="05050102010706020507" pitchFamily="18" charset="2"/>
            </a:endParaRPr>
          </a:p>
        </p:txBody>
      </p:sp>
      <p:pic>
        <p:nvPicPr>
          <p:cNvPr id="225284" name="Picture 4" descr="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613" y="2971800"/>
            <a:ext cx="2079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5" name="Picture 5" descr="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613" y="5257800"/>
            <a:ext cx="207962"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1141413" y="0"/>
            <a:ext cx="10360025" cy="914400"/>
          </a:xfrm>
        </p:spPr>
        <p:txBody>
          <a:bodyPr/>
          <a:lstStyle/>
          <a:p>
            <a:r>
              <a:rPr lang="en-US" altLang="en-US" sz="3200" b="1" smtClean="0">
                <a:solidFill>
                  <a:srgbClr val="0000FF"/>
                </a:solidFill>
                <a:sym typeface="Times New Roman" panose="02020603050405020304" pitchFamily="18" charset="0"/>
              </a:rPr>
              <a:t>Conservation Laws &amp; Symmetry </a:t>
            </a:r>
            <a:endParaRPr lang="en-US" altLang="en-US" b="1" smtClean="0">
              <a:solidFill>
                <a:srgbClr val="0000FF"/>
              </a:solidFill>
              <a:sym typeface="Times New Roman" panose="02020603050405020304" pitchFamily="18" charset="0"/>
            </a:endParaRPr>
          </a:p>
        </p:txBody>
      </p:sp>
      <p:sp>
        <p:nvSpPr>
          <p:cNvPr id="226307" name="Rectangle 3"/>
          <p:cNvSpPr>
            <a:spLocks noGrp="1" noChangeArrowheads="1"/>
          </p:cNvSpPr>
          <p:nvPr>
            <p:ph type="body" idx="1"/>
          </p:nvPr>
        </p:nvSpPr>
        <p:spPr>
          <a:xfrm>
            <a:off x="1446213" y="1143000"/>
            <a:ext cx="10306050" cy="5391150"/>
          </a:xfrm>
        </p:spPr>
        <p:txBody>
          <a:bodyPr/>
          <a:lstStyle/>
          <a:p>
            <a:pPr>
              <a:tabLst>
                <a:tab pos="1600200" algn="l"/>
              </a:tabLst>
            </a:pPr>
            <a:r>
              <a:rPr lang="en-US" altLang="en-US" b="1" u="sng" smtClean="0">
                <a:solidFill>
                  <a:srgbClr val="990033"/>
                </a:solidFill>
                <a:sym typeface="Symbol" panose="05050102010706020507" pitchFamily="18" charset="2"/>
              </a:rPr>
              <a:t>Bottom line:</a:t>
            </a:r>
            <a:r>
              <a:rPr lang="en-US" altLang="en-US" smtClean="0">
                <a:sym typeface="Symbol" panose="05050102010706020507" pitchFamily="18" charset="2"/>
              </a:rPr>
              <a:t> </a:t>
            </a:r>
            <a:r>
              <a:rPr lang="en-US" altLang="en-US" b="1" i="1" smtClean="0">
                <a:solidFill>
                  <a:srgbClr val="FF3300"/>
                </a:solidFill>
                <a:sym typeface="Symbol" panose="05050102010706020507" pitchFamily="18" charset="2"/>
              </a:rPr>
              <a:t>The Generalized Momentum Conservation Theorems are closely connected with the Symmetry Properties of the system.</a:t>
            </a:r>
          </a:p>
          <a:p>
            <a:pPr lvl="1">
              <a:tabLst>
                <a:tab pos="1600200" algn="l"/>
              </a:tabLst>
            </a:pPr>
            <a:r>
              <a:rPr lang="en-US" altLang="en-US" smtClean="0">
                <a:sym typeface="Symbol" panose="05050102010706020507" pitchFamily="18" charset="2"/>
              </a:rPr>
              <a:t>For example, spherically symmetric systems </a:t>
            </a:r>
            <a:r>
              <a:rPr lang="en-US" altLang="en-US" b="1" i="1" smtClean="0">
                <a:solidFill>
                  <a:srgbClr val="006600"/>
                </a:solidFill>
                <a:sym typeface="Symbol" panose="05050102010706020507" pitchFamily="18" charset="2"/>
              </a:rPr>
              <a:t>ALWAYS</a:t>
            </a:r>
            <a:r>
              <a:rPr lang="en-US" altLang="en-US" smtClean="0">
                <a:sym typeface="Symbol" panose="05050102010706020507" pitchFamily="18" charset="2"/>
              </a:rPr>
              <a:t> have all components of angular momentum conserved.</a:t>
            </a:r>
          </a:p>
          <a:p>
            <a:pPr lvl="1">
              <a:tabLst>
                <a:tab pos="1600200" algn="l"/>
              </a:tabLst>
            </a:pPr>
            <a:r>
              <a:rPr lang="en-US" altLang="en-US" smtClean="0">
                <a:sym typeface="Symbol" panose="05050102010706020507" pitchFamily="18" charset="2"/>
              </a:rPr>
              <a:t>If the system has symmetry only about one axis (say, </a:t>
            </a:r>
            <a:r>
              <a:rPr lang="en-US" altLang="en-US" b="1" smtClean="0">
                <a:sym typeface="Symbol" panose="05050102010706020507" pitchFamily="18" charset="2"/>
              </a:rPr>
              <a:t>z</a:t>
            </a:r>
            <a:r>
              <a:rPr lang="en-US" altLang="en-US" smtClean="0">
                <a:sym typeface="Symbol" panose="05050102010706020507" pitchFamily="18" charset="2"/>
              </a:rPr>
              <a:t>) then angular momentum about that axis (</a:t>
            </a:r>
            <a:r>
              <a:rPr lang="en-US" altLang="en-US" b="1" smtClean="0">
                <a:sym typeface="Symbol" panose="05050102010706020507" pitchFamily="18" charset="2"/>
              </a:rPr>
              <a:t>L</a:t>
            </a:r>
            <a:r>
              <a:rPr lang="en-US" altLang="en-US" b="1" baseline="-25000" smtClean="0">
                <a:sym typeface="Symbol" panose="05050102010706020507" pitchFamily="18" charset="2"/>
              </a:rPr>
              <a:t>z</a:t>
            </a:r>
            <a:r>
              <a:rPr lang="en-US" altLang="en-US" smtClean="0">
                <a:sym typeface="Symbol" panose="05050102010706020507" pitchFamily="18" charset="2"/>
              </a:rPr>
              <a:t>) is conserved. </a:t>
            </a:r>
          </a:p>
          <a:p>
            <a:pPr lvl="1">
              <a:tabLst>
                <a:tab pos="1600200" algn="l"/>
              </a:tabLst>
            </a:pPr>
            <a:r>
              <a:rPr lang="en-US" altLang="en-US" smtClean="0">
                <a:sym typeface="Symbol" panose="05050102010706020507" pitchFamily="18" charset="2"/>
              </a:rPr>
              <a:t>If, by inspection, a system has some symmetry, can often use it to </a:t>
            </a:r>
            <a:r>
              <a:rPr lang="en-US" altLang="en-US" b="1" i="1" u="sng" smtClean="0">
                <a:solidFill>
                  <a:srgbClr val="990033"/>
                </a:solidFill>
                <a:sym typeface="Symbol" panose="05050102010706020507" pitchFamily="18" charset="2"/>
              </a:rPr>
              <a:t>IMMEDIATELY </a:t>
            </a:r>
            <a:r>
              <a:rPr lang="en-US" altLang="en-US" smtClean="0">
                <a:sym typeface="Symbol" panose="05050102010706020507" pitchFamily="18" charset="2"/>
              </a:rPr>
              <a:t>conclude that some Generalized Momentum component is conserved. </a:t>
            </a:r>
          </a:p>
          <a:p>
            <a:pPr lvl="1">
              <a:buFontTx/>
              <a:buNone/>
              <a:tabLst>
                <a:tab pos="1600200" algn="l"/>
              </a:tabLst>
            </a:pPr>
            <a:r>
              <a:rPr lang="en-US" altLang="en-US" smtClean="0">
                <a:sym typeface="Symbol" panose="05050102010706020507" pitchFamily="18" charset="2"/>
              </a:rPr>
              <a:t> There is an </a:t>
            </a:r>
            <a:r>
              <a:rPr lang="en-US" altLang="en-US" b="1" i="1" smtClean="0">
                <a:solidFill>
                  <a:srgbClr val="0000FF"/>
                </a:solidFill>
                <a:sym typeface="Symbol" panose="05050102010706020507" pitchFamily="18" charset="2"/>
              </a:rPr>
              <a:t>intimate connection between symmetry properties and conservation theorems</a:t>
            </a:r>
            <a:r>
              <a:rPr lang="en-US" altLang="en-US" smtClean="0">
                <a:solidFill>
                  <a:srgbClr val="0000FF"/>
                </a:solidFill>
                <a:sym typeface="Symbol" panose="05050102010706020507" pitchFamily="18" charset="2"/>
              </a:rPr>
              <a:t>. </a:t>
            </a:r>
            <a:r>
              <a:rPr lang="en-US" altLang="en-US" sz="2000" smtClean="0">
                <a:sym typeface="Symbol" panose="05050102010706020507" pitchFamily="18" charset="2"/>
              </a:rPr>
              <a:t>(More later on this!)</a:t>
            </a:r>
            <a:endParaRPr lang="en-US" altLang="en-US" smtClean="0">
              <a:sym typeface="Symbol" panose="05050102010706020507" pitchFamily="18" charset="2"/>
            </a:endParaRPr>
          </a:p>
        </p:txBody>
      </p:sp>
    </p:spTree>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28588"/>
            <a:ext cx="9220200" cy="665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22413" y="228600"/>
            <a:ext cx="9782175" cy="655638"/>
          </a:xfrm>
        </p:spPr>
        <p:txBody>
          <a:bodyPr/>
          <a:lstStyle/>
          <a:p>
            <a:pPr eaLnBrk="1" hangingPunct="1"/>
            <a:r>
              <a:rPr lang="en-US" altLang="en-US" b="1" smtClean="0">
                <a:solidFill>
                  <a:schemeClr val="tx2"/>
                </a:solidFill>
              </a:rPr>
              <a:t>Mass and Force</a:t>
            </a:r>
          </a:p>
        </p:txBody>
      </p:sp>
      <p:sp>
        <p:nvSpPr>
          <p:cNvPr id="44035" name="Rectangle 3"/>
          <p:cNvSpPr>
            <a:spLocks noGrp="1" noChangeArrowheads="1"/>
          </p:cNvSpPr>
          <p:nvPr>
            <p:ph type="body" idx="1"/>
          </p:nvPr>
        </p:nvSpPr>
        <p:spPr>
          <a:xfrm>
            <a:off x="1674813" y="990600"/>
            <a:ext cx="9904412" cy="3429000"/>
          </a:xfrm>
        </p:spPr>
        <p:txBody>
          <a:bodyPr/>
          <a:lstStyle/>
          <a:p>
            <a:pPr algn="just" eaLnBrk="1" hangingPunct="1"/>
            <a:r>
              <a:rPr lang="en-US" altLang="en-US" sz="2400" b="1" smtClean="0">
                <a:solidFill>
                  <a:srgbClr val="0000FF"/>
                </a:solidFill>
                <a:latin typeface="Times New Roman" panose="02020603050405020304" pitchFamily="18" charset="0"/>
                <a:cs typeface="Times New Roman" panose="02020603050405020304" pitchFamily="18" charset="0"/>
              </a:rPr>
              <a:t>What is the difference between mass and weight?</a:t>
            </a:r>
          </a:p>
          <a:p>
            <a:pPr algn="just" eaLnBrk="1" hangingPunct="1"/>
            <a:r>
              <a:rPr lang="en-US" altLang="en-US" sz="2400" smtClean="0">
                <a:solidFill>
                  <a:srgbClr val="FF0000"/>
                </a:solidFill>
                <a:latin typeface="Times New Roman" panose="02020603050405020304" pitchFamily="18" charset="0"/>
                <a:cs typeface="Times New Roman" panose="02020603050405020304" pitchFamily="18" charset="0"/>
              </a:rPr>
              <a:t>Mass has to do with inertial force (</a:t>
            </a:r>
            <a:r>
              <a:rPr lang="en-US" altLang="en-US" sz="2400" i="1" smtClean="0">
                <a:solidFill>
                  <a:srgbClr val="FF0000"/>
                </a:solidFill>
                <a:latin typeface="Times New Roman" panose="02020603050405020304" pitchFamily="18" charset="0"/>
                <a:cs typeface="Times New Roman" panose="02020603050405020304" pitchFamily="18" charset="0"/>
              </a:rPr>
              <a:t>ma</a:t>
            </a:r>
            <a:r>
              <a:rPr lang="en-US" altLang="en-US" sz="2400" smtClean="0">
                <a:solidFill>
                  <a:srgbClr val="FF0000"/>
                </a:solidFill>
                <a:latin typeface="Times New Roman" panose="02020603050405020304" pitchFamily="18" charset="0"/>
                <a:cs typeface="Times New Roman" panose="02020603050405020304" pitchFamily="18" charset="0"/>
              </a:rPr>
              <a:t>).  </a:t>
            </a:r>
          </a:p>
          <a:p>
            <a:pPr algn="just" eaLnBrk="1" hangingPunct="1"/>
            <a:r>
              <a:rPr lang="en-US" altLang="en-US" sz="2400" smtClean="0">
                <a:solidFill>
                  <a:schemeClr val="tx2"/>
                </a:solidFill>
                <a:latin typeface="Times New Roman" panose="02020603050405020304" pitchFamily="18" charset="0"/>
                <a:cs typeface="Times New Roman" panose="02020603050405020304" pitchFamily="18" charset="0"/>
              </a:rPr>
              <a:t>Weight has to do with gravitational force (</a:t>
            </a:r>
            <a:r>
              <a:rPr lang="en-US" altLang="en-US" sz="2400" i="1" smtClean="0">
                <a:solidFill>
                  <a:schemeClr val="tx2"/>
                </a:solidFill>
                <a:latin typeface="Times New Roman" panose="02020603050405020304" pitchFamily="18" charset="0"/>
                <a:cs typeface="Times New Roman" panose="02020603050405020304" pitchFamily="18" charset="0"/>
              </a:rPr>
              <a:t>mg</a:t>
            </a:r>
            <a:r>
              <a:rPr lang="en-US" altLang="en-US" sz="2400" smtClean="0">
                <a:solidFill>
                  <a:schemeClr val="tx2"/>
                </a:solidFill>
                <a:latin typeface="Times New Roman" panose="02020603050405020304" pitchFamily="18" charset="0"/>
                <a:cs typeface="Times New Roman" panose="02020603050405020304" pitchFamily="18" charset="0"/>
              </a:rPr>
              <a:t>).  </a:t>
            </a:r>
          </a:p>
          <a:p>
            <a:pPr algn="just" eaLnBrk="1" hangingPunct="1"/>
            <a:r>
              <a:rPr lang="en-US" altLang="en-US" sz="2400" smtClean="0">
                <a:solidFill>
                  <a:srgbClr val="3801A7"/>
                </a:solidFill>
                <a:latin typeface="Times New Roman" panose="02020603050405020304" pitchFamily="18" charset="0"/>
                <a:cs typeface="Times New Roman" panose="02020603050405020304" pitchFamily="18" charset="0"/>
              </a:rPr>
              <a:t>In the first case, the mass is “resistance to changes in motion” while in the second case it is a rather mysterious “attractive property” of matter</a:t>
            </a:r>
          </a:p>
          <a:p>
            <a:pPr algn="just" eaLnBrk="1" hangingPunct="1"/>
            <a:r>
              <a:rPr lang="en-US" altLang="en-US" sz="2400" b="1" smtClean="0">
                <a:solidFill>
                  <a:srgbClr val="A60E02"/>
                </a:solidFill>
                <a:latin typeface="Times New Roman" panose="02020603050405020304" pitchFamily="18" charset="0"/>
                <a:cs typeface="Times New Roman" panose="02020603050405020304" pitchFamily="18" charset="0"/>
              </a:rPr>
              <a:t>Inertial balance:</a:t>
            </a:r>
          </a:p>
        </p:txBody>
      </p:sp>
      <p:grpSp>
        <p:nvGrpSpPr>
          <p:cNvPr id="44036" name="Group 13"/>
          <p:cNvGrpSpPr>
            <a:grpSpLocks/>
          </p:cNvGrpSpPr>
          <p:nvPr/>
        </p:nvGrpSpPr>
        <p:grpSpPr bwMode="auto">
          <a:xfrm>
            <a:off x="3808413" y="4572000"/>
            <a:ext cx="1690687" cy="1970088"/>
            <a:chOff x="4781" y="2377"/>
            <a:chExt cx="799" cy="1241"/>
          </a:xfrm>
        </p:grpSpPr>
        <p:sp>
          <p:nvSpPr>
            <p:cNvPr id="44038" name="Oval 8"/>
            <p:cNvSpPr>
              <a:spLocks noChangeArrowheads="1"/>
            </p:cNvSpPr>
            <p:nvPr/>
          </p:nvSpPr>
          <p:spPr bwMode="auto">
            <a:xfrm>
              <a:off x="4781" y="2377"/>
              <a:ext cx="248" cy="245"/>
            </a:xfrm>
            <a:prstGeom prst="ellipse">
              <a:avLst/>
            </a:prstGeom>
            <a:solidFill>
              <a:srgbClr val="FFCC99"/>
            </a:solidFill>
            <a:ln w="38100" algn="ctr">
              <a:solidFill>
                <a:schemeClr val="bg2"/>
              </a:solidFill>
              <a:round/>
              <a:headEnd/>
              <a:tailEnd/>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Euphemia" pitchFamily="34" charset="0"/>
                </a:rPr>
                <a:t>m</a:t>
              </a:r>
              <a:r>
                <a:rPr lang="en-US" altLang="en-US" sz="1200" b="1" baseline="-25000">
                  <a:latin typeface="Euphemia" pitchFamily="34" charset="0"/>
                </a:rPr>
                <a:t>1</a:t>
              </a:r>
            </a:p>
          </p:txBody>
        </p:sp>
        <p:sp>
          <p:nvSpPr>
            <p:cNvPr id="44039" name="Rectangle 9"/>
            <p:cNvSpPr>
              <a:spLocks noChangeArrowheads="1"/>
            </p:cNvSpPr>
            <p:nvPr/>
          </p:nvSpPr>
          <p:spPr bwMode="auto">
            <a:xfrm>
              <a:off x="4784" y="3444"/>
              <a:ext cx="177" cy="174"/>
            </a:xfrm>
            <a:prstGeom prst="rect">
              <a:avLst/>
            </a:prstGeom>
            <a:solidFill>
              <a:srgbClr val="FFCC99"/>
            </a:solidFill>
            <a:ln w="38100" algn="ctr">
              <a:solidFill>
                <a:schemeClr val="bg2"/>
              </a:solidFill>
              <a:miter lim="800000"/>
              <a:headEnd/>
              <a:tailEnd/>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chemeClr val="tx2"/>
                  </a:solidFill>
                  <a:latin typeface="Euphemia" pitchFamily="34" charset="0"/>
                </a:rPr>
                <a:t>m</a:t>
              </a:r>
              <a:r>
                <a:rPr lang="en-US" altLang="en-US" sz="1200" b="1" baseline="-25000">
                  <a:solidFill>
                    <a:schemeClr val="tx2"/>
                  </a:solidFill>
                  <a:latin typeface="Euphemia" pitchFamily="34" charset="0"/>
                </a:rPr>
                <a:t>2</a:t>
              </a:r>
            </a:p>
          </p:txBody>
        </p:sp>
        <p:sp>
          <p:nvSpPr>
            <p:cNvPr id="44040" name="Line 10"/>
            <p:cNvSpPr>
              <a:spLocks noChangeShapeType="1"/>
            </p:cNvSpPr>
            <p:nvPr/>
          </p:nvSpPr>
          <p:spPr bwMode="auto">
            <a:xfrm flipH="1">
              <a:off x="4908" y="2610"/>
              <a:ext cx="12" cy="83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4041" name="Line 11"/>
            <p:cNvSpPr>
              <a:spLocks noChangeShapeType="1"/>
            </p:cNvSpPr>
            <p:nvPr/>
          </p:nvSpPr>
          <p:spPr bwMode="auto">
            <a:xfrm>
              <a:off x="4914" y="3024"/>
              <a:ext cx="48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4042" name="Line 12"/>
            <p:cNvSpPr>
              <a:spLocks noChangeShapeType="1"/>
            </p:cNvSpPr>
            <p:nvPr/>
          </p:nvSpPr>
          <p:spPr bwMode="auto">
            <a:xfrm>
              <a:off x="5370" y="3024"/>
              <a:ext cx="21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44037" name="Text Box 14"/>
          <p:cNvSpPr txBox="1">
            <a:spLocks noChangeArrowheads="1"/>
          </p:cNvSpPr>
          <p:nvPr/>
        </p:nvSpPr>
        <p:spPr bwMode="auto">
          <a:xfrm>
            <a:off x="5865813" y="5029200"/>
            <a:ext cx="54244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0070C0"/>
                </a:solidFill>
                <a:latin typeface="Euphemia" pitchFamily="34" charset="0"/>
              </a:rPr>
              <a:t>Allows measurement of inertial mass </a:t>
            </a:r>
          </a:p>
          <a:p>
            <a:pPr eaLnBrk="1" hangingPunct="1"/>
            <a:r>
              <a:rPr lang="en-US" altLang="en-US" sz="2400" b="1">
                <a:solidFill>
                  <a:srgbClr val="0070C0"/>
                </a:solidFill>
                <a:latin typeface="Euphemia" pitchFamily="34" charset="0"/>
              </a:rPr>
              <a:t>without mixing in gravitational force.</a:t>
            </a:r>
          </a:p>
        </p:txBody>
      </p:sp>
    </p:spTree>
  </p:cSld>
  <p:clrMapOvr>
    <a:masterClrMapping/>
  </p:clrMapOvr>
  <p:transition spd="med">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38" y="533400"/>
            <a:ext cx="9921875"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152400"/>
            <a:ext cx="97536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57200"/>
            <a:ext cx="9066213"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211138"/>
            <a:ext cx="9601200" cy="633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457200"/>
            <a:ext cx="9248775" cy="607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76200"/>
            <a:ext cx="9947275"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95250"/>
            <a:ext cx="9677400"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228600"/>
            <a:ext cx="9723438" cy="639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152400"/>
            <a:ext cx="9372600"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13" y="304800"/>
            <a:ext cx="9220200"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522413" y="258763"/>
            <a:ext cx="9782175" cy="655637"/>
          </a:xfrm>
        </p:spPr>
        <p:txBody>
          <a:bodyPr/>
          <a:lstStyle/>
          <a:p>
            <a:pPr eaLnBrk="1" hangingPunct="1"/>
            <a:r>
              <a:rPr lang="en-US" altLang="en-US" b="1" smtClean="0">
                <a:solidFill>
                  <a:srgbClr val="3801A7"/>
                </a:solidFill>
              </a:rPr>
              <a:t>Point Mass (Particle)</a:t>
            </a:r>
          </a:p>
        </p:txBody>
      </p:sp>
      <p:sp>
        <p:nvSpPr>
          <p:cNvPr id="25604" name="Rectangle 3"/>
          <p:cNvSpPr>
            <a:spLocks noGrp="1" noChangeArrowheads="1"/>
          </p:cNvSpPr>
          <p:nvPr>
            <p:ph type="body" idx="1"/>
          </p:nvPr>
        </p:nvSpPr>
        <p:spPr>
          <a:xfrm>
            <a:off x="1446213" y="1143000"/>
            <a:ext cx="10133012" cy="5181600"/>
          </a:xfrm>
        </p:spPr>
        <p:txBody>
          <a:bodyPr rtlCol="0">
            <a:normAutofit fontScale="92500" lnSpcReduction="10000"/>
          </a:bodyPr>
          <a:lstStyle/>
          <a:p>
            <a:pPr marL="246888" indent="-246888" algn="just" eaLnBrk="1" fontAlgn="auto" hangingPunct="1">
              <a:lnSpc>
                <a:spcPct val="150000"/>
              </a:lnSpc>
              <a:spcAft>
                <a:spcPts val="0"/>
              </a:spcAft>
              <a:defRPr/>
            </a:pPr>
            <a:r>
              <a:rPr lang="en-US" sz="2400" dirty="0" smtClean="0">
                <a:solidFill>
                  <a:srgbClr val="FF0000"/>
                </a:solidFill>
              </a:rPr>
              <a:t>For now, we want to focus on the concept of a point mass, or particle. This is an approximation, which is worthwhile to look at carefully.  It basically refers to a body that can move through space but has NO internal degrees of freedom (rotation, flexure, vibrations).</a:t>
            </a:r>
          </a:p>
          <a:p>
            <a:pPr marL="246888" indent="-246888" algn="just" eaLnBrk="1" fontAlgn="auto" hangingPunct="1">
              <a:lnSpc>
                <a:spcPct val="150000"/>
              </a:lnSpc>
              <a:spcAft>
                <a:spcPts val="0"/>
              </a:spcAft>
              <a:defRPr/>
            </a:pPr>
            <a:r>
              <a:rPr lang="en-US" sz="2400" dirty="0" smtClean="0">
                <a:solidFill>
                  <a:schemeClr val="tx2"/>
                </a:solidFill>
              </a:rPr>
              <a:t>Later we will talk about bodies as collections of particles, or a continuous distribution of mass, and in considering such bodies the laws of motion are considerably more complicated.</a:t>
            </a:r>
          </a:p>
          <a:p>
            <a:pPr marL="246888" indent="-246888" algn="just" eaLnBrk="1" fontAlgn="auto" hangingPunct="1">
              <a:lnSpc>
                <a:spcPct val="150000"/>
              </a:lnSpc>
              <a:spcAft>
                <a:spcPts val="0"/>
              </a:spcAft>
              <a:defRPr/>
            </a:pPr>
            <a:r>
              <a:rPr lang="en-US" sz="2400" dirty="0" smtClean="0">
                <a:solidFill>
                  <a:srgbClr val="0000FF"/>
                </a:solidFill>
              </a:rPr>
              <a:t>Despite this being an approximation, the approximation is still useful in many cases, such as for elementary particles (protons, neutrons, electrons), or even planets and stars (sometimes).</a:t>
            </a:r>
          </a:p>
        </p:txBody>
      </p:sp>
    </p:spTree>
  </p:cSld>
  <p:clrMapOvr>
    <a:masterClrMapping/>
  </p:clrMapOvr>
  <p:transition spd="med">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381000"/>
            <a:ext cx="9537700"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304800"/>
            <a:ext cx="9534525"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75" y="457200"/>
            <a:ext cx="9812338"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228600"/>
            <a:ext cx="9615487" cy="60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descr="National_Thank_You_D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219200"/>
            <a:ext cx="8861425"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2413" y="0"/>
            <a:ext cx="9782175" cy="808038"/>
          </a:xfrm>
        </p:spPr>
        <p:txBody>
          <a:bodyPr/>
          <a:lstStyle/>
          <a:p>
            <a:pPr eaLnBrk="1" hangingPunct="1"/>
            <a:r>
              <a:rPr lang="en-US" altLang="en-US" b="1" smtClean="0">
                <a:solidFill>
                  <a:srgbClr val="0000FF"/>
                </a:solidFill>
              </a:rPr>
              <a:t>Newton’s Three Laws</a:t>
            </a:r>
          </a:p>
        </p:txBody>
      </p:sp>
      <p:sp>
        <p:nvSpPr>
          <p:cNvPr id="46083" name="Rectangle 3"/>
          <p:cNvSpPr>
            <a:spLocks noGrp="1" noChangeArrowheads="1"/>
          </p:cNvSpPr>
          <p:nvPr>
            <p:ph type="body" idx="1"/>
          </p:nvPr>
        </p:nvSpPr>
        <p:spPr>
          <a:xfrm>
            <a:off x="1217613" y="1320800"/>
            <a:ext cx="10361612" cy="5384800"/>
          </a:xfrm>
        </p:spPr>
        <p:txBody>
          <a:bodyPr/>
          <a:lstStyle/>
          <a:p>
            <a:pPr eaLnBrk="1" hangingPunct="1"/>
            <a:r>
              <a:rPr lang="en-US" altLang="en-US" sz="3600" b="1" u="sng" smtClean="0">
                <a:solidFill>
                  <a:srgbClr val="FF0000"/>
                </a:solidFill>
              </a:rPr>
              <a:t>Law of Inertia</a:t>
            </a:r>
          </a:p>
          <a:p>
            <a:pPr lvl="1" algn="just" eaLnBrk="1" hangingPunct="1"/>
            <a:r>
              <a:rPr lang="en-US" altLang="en-US" sz="2000" b="1" smtClean="0">
                <a:solidFill>
                  <a:schemeClr val="tx2"/>
                </a:solidFill>
              </a:rPr>
              <a:t>In the absence of forces, a particle moves with constant velocity </a:t>
            </a:r>
            <a:r>
              <a:rPr lang="en-US" altLang="en-US" sz="2000" b="1" smtClean="0">
                <a:solidFill>
                  <a:schemeClr val="tx2"/>
                </a:solidFill>
                <a:latin typeface="Times New Roman" panose="02020603050405020304" pitchFamily="18" charset="0"/>
              </a:rPr>
              <a:t>v</a:t>
            </a:r>
            <a:r>
              <a:rPr lang="en-US" altLang="en-US" sz="2000" b="1" smtClean="0">
                <a:solidFill>
                  <a:schemeClr val="tx2"/>
                </a:solidFill>
              </a:rPr>
              <a:t>.</a:t>
            </a:r>
          </a:p>
          <a:p>
            <a:pPr lvl="1" algn="just" eaLnBrk="1" hangingPunct="1"/>
            <a:r>
              <a:rPr lang="en-US" altLang="en-US" sz="2000" b="1" smtClean="0">
                <a:solidFill>
                  <a:schemeClr val="tx2"/>
                </a:solidFill>
              </a:rPr>
              <a:t>(An object in motion tends to remain in motion, an object at rest tends to remain at rest.)</a:t>
            </a:r>
          </a:p>
          <a:p>
            <a:pPr algn="just" eaLnBrk="1" hangingPunct="1"/>
            <a:r>
              <a:rPr lang="en-US" altLang="en-US" sz="3600" b="1" u="sng" smtClean="0">
                <a:solidFill>
                  <a:srgbClr val="FF0000"/>
                </a:solidFill>
              </a:rPr>
              <a:t>Force Law</a:t>
            </a:r>
          </a:p>
          <a:p>
            <a:pPr lvl="1" algn="just" eaLnBrk="1" hangingPunct="1"/>
            <a:r>
              <a:rPr lang="en-US" altLang="en-US" sz="2000" b="1" smtClean="0"/>
              <a:t>For any particle of mass </a:t>
            </a:r>
            <a:r>
              <a:rPr lang="en-US" altLang="en-US" sz="2000" b="1" i="1" smtClean="0">
                <a:solidFill>
                  <a:srgbClr val="000000"/>
                </a:solidFill>
                <a:latin typeface="Times New Roman" panose="02020603050405020304" pitchFamily="18" charset="0"/>
              </a:rPr>
              <a:t>m</a:t>
            </a:r>
            <a:r>
              <a:rPr lang="en-US" altLang="en-US" sz="2000" b="1" smtClean="0"/>
              <a:t>, the net force </a:t>
            </a:r>
            <a:r>
              <a:rPr lang="en-US" altLang="en-US" sz="2000" b="1" smtClean="0">
                <a:solidFill>
                  <a:srgbClr val="000000"/>
                </a:solidFill>
                <a:latin typeface="Times New Roman" panose="02020603050405020304" pitchFamily="18" charset="0"/>
              </a:rPr>
              <a:t>F</a:t>
            </a:r>
            <a:r>
              <a:rPr lang="en-US" altLang="en-US" sz="2000" b="1" smtClean="0"/>
              <a:t> on the particle is always equal to the mass </a:t>
            </a:r>
            <a:r>
              <a:rPr lang="en-US" altLang="en-US" sz="2000" b="1" i="1" smtClean="0">
                <a:solidFill>
                  <a:srgbClr val="000000"/>
                </a:solidFill>
                <a:latin typeface="Times New Roman" panose="02020603050405020304" pitchFamily="18" charset="0"/>
              </a:rPr>
              <a:t>m</a:t>
            </a:r>
            <a:r>
              <a:rPr lang="en-US" altLang="en-US" sz="2000" b="1" smtClean="0"/>
              <a:t> times the particle’s acceleration: </a:t>
            </a:r>
            <a:r>
              <a:rPr lang="en-US" altLang="en-US" sz="2000" b="1" smtClean="0">
                <a:solidFill>
                  <a:srgbClr val="000000"/>
                </a:solidFill>
                <a:latin typeface="Times New Roman" panose="02020603050405020304" pitchFamily="18" charset="0"/>
              </a:rPr>
              <a:t>F = </a:t>
            </a:r>
            <a:r>
              <a:rPr lang="en-US" altLang="en-US" sz="2000" b="1" i="1" smtClean="0">
                <a:solidFill>
                  <a:srgbClr val="000000"/>
                </a:solidFill>
                <a:latin typeface="Times New Roman" panose="02020603050405020304" pitchFamily="18" charset="0"/>
              </a:rPr>
              <a:t>m</a:t>
            </a:r>
            <a:r>
              <a:rPr lang="en-US" altLang="en-US" sz="2000" b="1" smtClean="0">
                <a:solidFill>
                  <a:srgbClr val="000000"/>
                </a:solidFill>
                <a:latin typeface="Times New Roman" panose="02020603050405020304" pitchFamily="18" charset="0"/>
              </a:rPr>
              <a:t>a</a:t>
            </a:r>
            <a:r>
              <a:rPr lang="en-US" altLang="en-US" sz="2000" b="1" smtClean="0"/>
              <a:t>.</a:t>
            </a:r>
          </a:p>
          <a:p>
            <a:pPr algn="just" eaLnBrk="1" hangingPunct="1"/>
            <a:r>
              <a:rPr lang="en-US" altLang="en-US" sz="3600" b="1" u="sng" smtClean="0">
                <a:solidFill>
                  <a:srgbClr val="FF0000"/>
                </a:solidFill>
              </a:rPr>
              <a:t>Conservation of Momentum Law</a:t>
            </a:r>
          </a:p>
          <a:p>
            <a:pPr lvl="1" algn="just" eaLnBrk="1" hangingPunct="1"/>
            <a:r>
              <a:rPr lang="en-US" altLang="en-US" sz="2000" b="1" smtClean="0"/>
              <a:t>If particle 1 exerts a force </a:t>
            </a:r>
            <a:r>
              <a:rPr lang="en-US" altLang="en-US" sz="2000" b="1" smtClean="0">
                <a:solidFill>
                  <a:srgbClr val="000000"/>
                </a:solidFill>
                <a:latin typeface="Times New Roman" panose="02020603050405020304" pitchFamily="18" charset="0"/>
              </a:rPr>
              <a:t>F</a:t>
            </a:r>
            <a:r>
              <a:rPr lang="en-US" altLang="en-US" sz="2000" b="1" baseline="-25000" smtClean="0">
                <a:solidFill>
                  <a:srgbClr val="000000"/>
                </a:solidFill>
                <a:latin typeface="Times New Roman" panose="02020603050405020304" pitchFamily="18" charset="0"/>
              </a:rPr>
              <a:t>21</a:t>
            </a:r>
            <a:r>
              <a:rPr lang="en-US" altLang="en-US" sz="2000" b="1" smtClean="0"/>
              <a:t> on particle 2, then particle 2 always exerts a reaction force </a:t>
            </a:r>
            <a:r>
              <a:rPr lang="en-US" altLang="en-US" sz="2000" b="1" smtClean="0">
                <a:solidFill>
                  <a:srgbClr val="000000"/>
                </a:solidFill>
                <a:latin typeface="Times New Roman" panose="02020603050405020304" pitchFamily="18" charset="0"/>
              </a:rPr>
              <a:t>F</a:t>
            </a:r>
            <a:r>
              <a:rPr lang="en-US" altLang="en-US" sz="2000" b="1" baseline="-25000" smtClean="0">
                <a:solidFill>
                  <a:srgbClr val="000000"/>
                </a:solidFill>
                <a:latin typeface="Times New Roman" panose="02020603050405020304" pitchFamily="18" charset="0"/>
              </a:rPr>
              <a:t>12</a:t>
            </a:r>
            <a:r>
              <a:rPr lang="en-US" altLang="en-US" sz="2000" b="1" smtClean="0"/>
              <a:t> on particle 1 given by </a:t>
            </a:r>
            <a:r>
              <a:rPr lang="en-US" altLang="en-US" sz="2000" b="1" smtClean="0">
                <a:solidFill>
                  <a:srgbClr val="000000"/>
                </a:solidFill>
                <a:latin typeface="Times New Roman" panose="02020603050405020304" pitchFamily="18" charset="0"/>
              </a:rPr>
              <a:t>F</a:t>
            </a:r>
            <a:r>
              <a:rPr lang="en-US" altLang="en-US" sz="2000" b="1" baseline="-25000" smtClean="0">
                <a:solidFill>
                  <a:srgbClr val="000000"/>
                </a:solidFill>
                <a:latin typeface="Times New Roman" panose="02020603050405020304" pitchFamily="18" charset="0"/>
              </a:rPr>
              <a:t>12</a:t>
            </a:r>
            <a:r>
              <a:rPr lang="en-US" altLang="en-US" sz="2000" b="1" smtClean="0">
                <a:solidFill>
                  <a:srgbClr val="000000"/>
                </a:solidFill>
                <a:latin typeface="Times New Roman" panose="02020603050405020304" pitchFamily="18" charset="0"/>
              </a:rPr>
              <a:t> = </a:t>
            </a:r>
            <a:r>
              <a:rPr lang="en-US" altLang="en-US" sz="2000" b="1" smtClean="0">
                <a:solidFill>
                  <a:srgbClr val="000000"/>
                </a:solidFill>
                <a:latin typeface="Symbol" panose="05050102010706020507" pitchFamily="18" charset="2"/>
              </a:rPr>
              <a:t>- </a:t>
            </a:r>
            <a:r>
              <a:rPr lang="en-US" altLang="en-US" sz="2000" b="1" smtClean="0">
                <a:solidFill>
                  <a:srgbClr val="000000"/>
                </a:solidFill>
                <a:latin typeface="Times New Roman" panose="02020603050405020304" pitchFamily="18" charset="0"/>
              </a:rPr>
              <a:t>F</a:t>
            </a:r>
            <a:r>
              <a:rPr lang="en-US" altLang="en-US" sz="2000" b="1" baseline="-25000" smtClean="0">
                <a:solidFill>
                  <a:srgbClr val="000000"/>
                </a:solidFill>
                <a:latin typeface="Times New Roman" panose="02020603050405020304" pitchFamily="18" charset="0"/>
              </a:rPr>
              <a:t>21</a:t>
            </a:r>
            <a:r>
              <a:rPr lang="en-US" altLang="en-US" sz="2000" b="1" smtClean="0"/>
              <a:t>.</a:t>
            </a:r>
          </a:p>
          <a:p>
            <a:pPr lvl="1" algn="just" eaLnBrk="1" hangingPunct="1"/>
            <a:r>
              <a:rPr lang="en-US" altLang="en-US" sz="2000" b="1" smtClean="0"/>
              <a:t>(For every action there is an equal and opposite reaction.)</a:t>
            </a: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2208213" y="177800"/>
            <a:ext cx="9167812" cy="812800"/>
          </a:xfrm>
        </p:spPr>
        <p:txBody>
          <a:bodyPr/>
          <a:lstStyle/>
          <a:p>
            <a:pPr eaLnBrk="1" hangingPunct="1"/>
            <a:r>
              <a:rPr lang="en-US" altLang="en-US" b="1" smtClean="0">
                <a:solidFill>
                  <a:schemeClr val="tx2"/>
                </a:solidFill>
              </a:rPr>
              <a:t>Aside: Dot Notation</a:t>
            </a:r>
          </a:p>
        </p:txBody>
      </p:sp>
      <p:sp>
        <p:nvSpPr>
          <p:cNvPr id="7174" name="Rectangle 3"/>
          <p:cNvSpPr>
            <a:spLocks noGrp="1" noChangeArrowheads="1"/>
          </p:cNvSpPr>
          <p:nvPr>
            <p:ph type="body" idx="1"/>
          </p:nvPr>
        </p:nvSpPr>
        <p:spPr>
          <a:xfrm>
            <a:off x="1446213" y="1320800"/>
            <a:ext cx="10133012" cy="3533775"/>
          </a:xfrm>
        </p:spPr>
        <p:txBody>
          <a:bodyPr/>
          <a:lstStyle/>
          <a:p>
            <a:pPr algn="just" eaLnBrk="1" hangingPunct="1"/>
            <a:r>
              <a:rPr lang="en-US" altLang="en-US" sz="2400" smtClean="0"/>
              <a:t>Dot Notation:</a:t>
            </a:r>
          </a:p>
          <a:p>
            <a:pPr algn="just" eaLnBrk="1" hangingPunct="1">
              <a:buFont typeface="Euphemia" pitchFamily="34" charset="0"/>
              <a:buNone/>
            </a:pPr>
            <a:endParaRPr lang="en-US" altLang="en-US" sz="2400" smtClean="0"/>
          </a:p>
          <a:p>
            <a:pPr algn="just" eaLnBrk="1" hangingPunct="1"/>
            <a:r>
              <a:rPr lang="en-US" altLang="en-US" sz="2400" smtClean="0"/>
              <a:t>We will be using this dot notation extensively.  It means differentiation with respect to time, </a:t>
            </a:r>
            <a:r>
              <a:rPr lang="en-US" altLang="en-US" sz="2400" i="1" smtClean="0">
                <a:solidFill>
                  <a:srgbClr val="000000"/>
                </a:solidFill>
                <a:latin typeface="Times New Roman" panose="02020603050405020304" pitchFamily="18" charset="0"/>
              </a:rPr>
              <a:t>t</a:t>
            </a:r>
            <a:r>
              <a:rPr lang="en-US" altLang="en-US" sz="2400" smtClean="0"/>
              <a:t> (only!).</a:t>
            </a:r>
          </a:p>
          <a:p>
            <a:pPr algn="just" eaLnBrk="1" hangingPunct="1"/>
            <a:r>
              <a:rPr lang="en-US" altLang="en-US" sz="2400" smtClean="0"/>
              <a:t>You may have seen “prime” notation, but if the differentiation is not with respect to time, it is NOT equivalent to </a:t>
            </a:r>
            <a:r>
              <a:rPr lang="en-US" altLang="en-US" sz="2400" i="1" smtClean="0">
                <a:solidFill>
                  <a:srgbClr val="000000"/>
                </a:solidFill>
                <a:latin typeface="Times New Roman" panose="02020603050405020304" pitchFamily="18" charset="0"/>
              </a:rPr>
              <a:t>y</a:t>
            </a:r>
            <a:r>
              <a:rPr lang="en-US" altLang="en-US" sz="2400" smtClean="0"/>
              <a:t>-dot.</a:t>
            </a:r>
          </a:p>
          <a:p>
            <a:pPr eaLnBrk="1" hangingPunct="1"/>
            <a:endParaRPr lang="en-US" altLang="en-US" sz="2400" smtClean="0"/>
          </a:p>
          <a:p>
            <a:pPr eaLnBrk="1" hangingPunct="1"/>
            <a:endParaRPr lang="en-US" altLang="en-US" sz="2400" smtClean="0"/>
          </a:p>
          <a:p>
            <a:pPr eaLnBrk="1" hangingPunct="1"/>
            <a:r>
              <a:rPr lang="en-US" altLang="en-US" sz="2400" i="1" smtClean="0">
                <a:solidFill>
                  <a:srgbClr val="000000"/>
                </a:solidFill>
                <a:latin typeface="Times New Roman" panose="02020603050405020304" pitchFamily="18" charset="0"/>
              </a:rPr>
              <a:t>y</a:t>
            </a:r>
            <a:r>
              <a:rPr lang="en-US" altLang="en-US" sz="2400" smtClean="0"/>
              <a:t>-dot means </a:t>
            </a:r>
            <a:r>
              <a:rPr lang="en-US" altLang="en-US" sz="2400" i="1" smtClean="0">
                <a:solidFill>
                  <a:srgbClr val="000000"/>
                </a:solidFill>
                <a:latin typeface="Times New Roman" panose="02020603050405020304" pitchFamily="18" charset="0"/>
              </a:rPr>
              <a:t>dy/dt</a:t>
            </a:r>
            <a:r>
              <a:rPr lang="en-US" altLang="en-US" sz="2400" smtClean="0"/>
              <a:t> only. </a:t>
            </a:r>
          </a:p>
        </p:txBody>
      </p:sp>
      <p:graphicFrame>
        <p:nvGraphicFramePr>
          <p:cNvPr id="7170" name="Object 5"/>
          <p:cNvGraphicFramePr>
            <a:graphicFrameLocks noChangeAspect="1"/>
          </p:cNvGraphicFramePr>
          <p:nvPr/>
        </p:nvGraphicFramePr>
        <p:xfrm>
          <a:off x="3292475" y="1549400"/>
          <a:ext cx="1560513" cy="677863"/>
        </p:xfrm>
        <a:graphic>
          <a:graphicData uri="http://schemas.openxmlformats.org/presentationml/2006/ole">
            <mc:AlternateContent xmlns:mc="http://schemas.openxmlformats.org/markup-compatibility/2006">
              <mc:Choice xmlns:v="urn:schemas-microsoft-com:vml" Requires="v">
                <p:oleObj spid="_x0000_s7175" name="Equation" r:id="rId4" imgW="787400" imgH="457200" progId="Equation.DSMT4">
                  <p:embed/>
                </p:oleObj>
              </mc:Choice>
              <mc:Fallback>
                <p:oleObj name="Equation" r:id="rId4" imgW="787400" imgH="4572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2475" y="1549400"/>
                        <a:ext cx="156051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870" name="Object 6"/>
          <p:cNvGraphicFramePr>
            <a:graphicFrameLocks noChangeAspect="1"/>
          </p:cNvGraphicFramePr>
          <p:nvPr/>
        </p:nvGraphicFramePr>
        <p:xfrm>
          <a:off x="4740275" y="1511300"/>
          <a:ext cx="1333500" cy="715963"/>
        </p:xfrm>
        <a:graphic>
          <a:graphicData uri="http://schemas.openxmlformats.org/presentationml/2006/ole">
            <mc:AlternateContent xmlns:mc="http://schemas.openxmlformats.org/markup-compatibility/2006">
              <mc:Choice xmlns:v="urn:schemas-microsoft-com:vml" Requires="v">
                <p:oleObj spid="_x0000_s7176" name="Equation" r:id="rId6" imgW="672808" imgH="482391" progId="Equation.DSMT4">
                  <p:embed/>
                </p:oleObj>
              </mc:Choice>
              <mc:Fallback>
                <p:oleObj name="Equation" r:id="rId6" imgW="672808" imgH="482391"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0275" y="1511300"/>
                        <a:ext cx="13335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2" name="Object 7"/>
          <p:cNvGraphicFramePr>
            <a:graphicFrameLocks noChangeAspect="1"/>
          </p:cNvGraphicFramePr>
          <p:nvPr/>
        </p:nvGraphicFramePr>
        <p:xfrm>
          <a:off x="4394200" y="4144963"/>
          <a:ext cx="1658938" cy="677862"/>
        </p:xfrm>
        <a:graphic>
          <a:graphicData uri="http://schemas.openxmlformats.org/presentationml/2006/ole">
            <mc:AlternateContent xmlns:mc="http://schemas.openxmlformats.org/markup-compatibility/2006">
              <mc:Choice xmlns:v="urn:schemas-microsoft-com:vml" Requires="v">
                <p:oleObj spid="_x0000_s7177" name="Equation" r:id="rId8" imgW="838200" imgH="457200" progId="Equation.DSMT4">
                  <p:embed/>
                </p:oleObj>
              </mc:Choice>
              <mc:Fallback>
                <p:oleObj name="Equation" r:id="rId8" imgW="838200" imgH="4572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4200" y="4144963"/>
                        <a:ext cx="16589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0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2"/>
          <p:cNvSpPr>
            <a:spLocks noGrp="1" noChangeArrowheads="1"/>
          </p:cNvSpPr>
          <p:nvPr>
            <p:ph type="title"/>
          </p:nvPr>
        </p:nvSpPr>
        <p:spPr>
          <a:xfrm>
            <a:off x="1598613" y="152400"/>
            <a:ext cx="9782175" cy="960438"/>
          </a:xfrm>
        </p:spPr>
        <p:txBody>
          <a:bodyPr/>
          <a:lstStyle/>
          <a:p>
            <a:pPr eaLnBrk="1" hangingPunct="1"/>
            <a:r>
              <a:rPr lang="en-US" altLang="en-US" b="1" smtClean="0">
                <a:solidFill>
                  <a:srgbClr val="FF0000"/>
                </a:solidFill>
              </a:rPr>
              <a:t>Equivalence of First Two Laws</a:t>
            </a:r>
          </a:p>
        </p:txBody>
      </p:sp>
      <p:sp>
        <p:nvSpPr>
          <p:cNvPr id="8200" name="Rectangle 3"/>
          <p:cNvSpPr>
            <a:spLocks noGrp="1" noChangeArrowheads="1"/>
          </p:cNvSpPr>
          <p:nvPr>
            <p:ph type="body" idx="1"/>
          </p:nvPr>
        </p:nvSpPr>
        <p:spPr>
          <a:xfrm>
            <a:off x="1217613" y="1320800"/>
            <a:ext cx="10361612" cy="4248150"/>
          </a:xfrm>
        </p:spPr>
        <p:txBody>
          <a:bodyPr/>
          <a:lstStyle/>
          <a:p>
            <a:pPr eaLnBrk="1" hangingPunct="1"/>
            <a:r>
              <a:rPr lang="en-US" altLang="en-US" sz="2000" smtClean="0"/>
              <a:t>The Law of Inertia and the Force Law can be stated in equivalent ways.  </a:t>
            </a:r>
          </a:p>
          <a:p>
            <a:pPr eaLnBrk="1" hangingPunct="1"/>
            <a:r>
              <a:rPr lang="en-US" altLang="en-US" sz="2000" smtClean="0"/>
              <a:t>Obviously, if           , then in the absence of forces</a:t>
            </a:r>
          </a:p>
          <a:p>
            <a:pPr eaLnBrk="1" hangingPunct="1">
              <a:buFont typeface="Euphemia" pitchFamily="34" charset="0"/>
              <a:buNone/>
            </a:pPr>
            <a:endParaRPr lang="en-US" altLang="en-US" sz="2000" smtClean="0"/>
          </a:p>
          <a:p>
            <a:pPr eaLnBrk="1" hangingPunct="1">
              <a:buFont typeface="Euphemia" pitchFamily="34" charset="0"/>
              <a:buNone/>
            </a:pPr>
            <a:endParaRPr lang="en-US" altLang="en-US" sz="100" smtClean="0"/>
          </a:p>
          <a:p>
            <a:pPr eaLnBrk="1" hangingPunct="1"/>
            <a:r>
              <a:rPr lang="en-US" altLang="en-US" sz="2000" smtClean="0"/>
              <a:t>Thus, the velocity is constant (objects in motion tend to remain in motion) and could be zero (objects at rest tend to remain at rest).</a:t>
            </a:r>
          </a:p>
          <a:p>
            <a:pPr eaLnBrk="1" hangingPunct="1"/>
            <a:r>
              <a:rPr lang="en-US" altLang="en-US" sz="2000" smtClean="0"/>
              <a:t>The second law can be rewritten in terms of momentum:</a:t>
            </a:r>
          </a:p>
          <a:p>
            <a:pPr eaLnBrk="1" hangingPunct="1"/>
            <a:endParaRPr lang="en-US" altLang="en-US" sz="2000" smtClean="0"/>
          </a:p>
          <a:p>
            <a:pPr eaLnBrk="1" hangingPunct="1"/>
            <a:r>
              <a:rPr lang="en-US" altLang="en-US" sz="2000" smtClean="0"/>
              <a:t>In Classical Mechanics, the mass of a particle is constant, hence</a:t>
            </a:r>
          </a:p>
          <a:p>
            <a:pPr eaLnBrk="1" hangingPunct="1"/>
            <a:endParaRPr lang="en-US" altLang="en-US" sz="2000" smtClean="0"/>
          </a:p>
          <a:p>
            <a:pPr eaLnBrk="1" hangingPunct="1"/>
            <a:r>
              <a:rPr lang="en-US" altLang="en-US" sz="2000" smtClean="0"/>
              <a:t>So we can write          .</a:t>
            </a:r>
          </a:p>
          <a:p>
            <a:pPr eaLnBrk="1" hangingPunct="1"/>
            <a:r>
              <a:rPr lang="en-US" altLang="en-US" sz="2000" smtClean="0"/>
              <a:t>In words, forces cause a change in momentum, and conversely any change in momentum implies that a force is acting on the particle.</a:t>
            </a:r>
          </a:p>
        </p:txBody>
      </p:sp>
      <p:graphicFrame>
        <p:nvGraphicFramePr>
          <p:cNvPr id="8194" name="Object 7"/>
          <p:cNvGraphicFramePr>
            <a:graphicFrameLocks noChangeAspect="1"/>
          </p:cNvGraphicFramePr>
          <p:nvPr/>
        </p:nvGraphicFramePr>
        <p:xfrm>
          <a:off x="3130550" y="1828800"/>
          <a:ext cx="982663" cy="263525"/>
        </p:xfrm>
        <a:graphic>
          <a:graphicData uri="http://schemas.openxmlformats.org/presentationml/2006/ole">
            <mc:AlternateContent xmlns:mc="http://schemas.openxmlformats.org/markup-compatibility/2006">
              <mc:Choice xmlns:v="urn:schemas-microsoft-com:vml" Requires="v">
                <p:oleObj spid="_x0000_s8201" name="Equation" r:id="rId4" imgW="494870" imgH="177646" progId="Equation.DSMT4">
                  <p:embed/>
                </p:oleObj>
              </mc:Choice>
              <mc:Fallback>
                <p:oleObj name="Equation" r:id="rId4" imgW="494870" imgH="177646"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0" y="1828800"/>
                        <a:ext cx="98266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5" name="Object 8"/>
          <p:cNvGraphicFramePr>
            <a:graphicFrameLocks noChangeAspect="1"/>
          </p:cNvGraphicFramePr>
          <p:nvPr/>
        </p:nvGraphicFramePr>
        <p:xfrm>
          <a:off x="7999413" y="1828800"/>
          <a:ext cx="2339975" cy="1036638"/>
        </p:xfrm>
        <a:graphic>
          <a:graphicData uri="http://schemas.openxmlformats.org/presentationml/2006/ole">
            <mc:AlternateContent xmlns:mc="http://schemas.openxmlformats.org/markup-compatibility/2006">
              <mc:Choice xmlns:v="urn:schemas-microsoft-com:vml" Requires="v">
                <p:oleObj spid="_x0000_s8202" name="Equation" r:id="rId6" imgW="1181100" imgH="698500" progId="Equation.DSMT4">
                  <p:embed/>
                </p:oleObj>
              </mc:Choice>
              <mc:Fallback>
                <p:oleObj name="Equation" r:id="rId6" imgW="1181100" imgH="6985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9413" y="1828800"/>
                        <a:ext cx="23399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ct 9"/>
          <p:cNvGraphicFramePr>
            <a:graphicFrameLocks noChangeAspect="1"/>
          </p:cNvGraphicFramePr>
          <p:nvPr/>
        </p:nvGraphicFramePr>
        <p:xfrm>
          <a:off x="5969000" y="4105275"/>
          <a:ext cx="1031875" cy="263525"/>
        </p:xfrm>
        <a:graphic>
          <a:graphicData uri="http://schemas.openxmlformats.org/presentationml/2006/ole">
            <mc:AlternateContent xmlns:mc="http://schemas.openxmlformats.org/markup-compatibility/2006">
              <mc:Choice xmlns:v="urn:schemas-microsoft-com:vml" Requires="v">
                <p:oleObj spid="_x0000_s8203" name="Equation" r:id="rId8" imgW="520248" imgH="177646" progId="Equation.DSMT4">
                  <p:embed/>
                </p:oleObj>
              </mc:Choice>
              <mc:Fallback>
                <p:oleObj name="Equation" r:id="rId8" imgW="520248" imgH="177646"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9000" y="4105275"/>
                        <a:ext cx="10318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7" name="Object 10"/>
          <p:cNvGraphicFramePr>
            <a:graphicFrameLocks noChangeAspect="1"/>
          </p:cNvGraphicFramePr>
          <p:nvPr/>
        </p:nvGraphicFramePr>
        <p:xfrm>
          <a:off x="4864100" y="4867275"/>
          <a:ext cx="1785938" cy="320675"/>
        </p:xfrm>
        <a:graphic>
          <a:graphicData uri="http://schemas.openxmlformats.org/presentationml/2006/ole">
            <mc:AlternateContent xmlns:mc="http://schemas.openxmlformats.org/markup-compatibility/2006">
              <mc:Choice xmlns:v="urn:schemas-microsoft-com:vml" Requires="v">
                <p:oleObj spid="_x0000_s8204" name="Equation" r:id="rId10" imgW="901309" imgH="215806" progId="Equation.DSMT4">
                  <p:embed/>
                </p:oleObj>
              </mc:Choice>
              <mc:Fallback>
                <p:oleObj name="Equation" r:id="rId10" imgW="901309" imgH="215806"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4100" y="4867275"/>
                        <a:ext cx="17859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8" name="Object 11"/>
          <p:cNvGraphicFramePr>
            <a:graphicFrameLocks noChangeAspect="1"/>
          </p:cNvGraphicFramePr>
          <p:nvPr/>
        </p:nvGraphicFramePr>
        <p:xfrm>
          <a:off x="3808413" y="5400675"/>
          <a:ext cx="755650" cy="320675"/>
        </p:xfrm>
        <a:graphic>
          <a:graphicData uri="http://schemas.openxmlformats.org/presentationml/2006/ole">
            <mc:AlternateContent xmlns:mc="http://schemas.openxmlformats.org/markup-compatibility/2006">
              <mc:Choice xmlns:v="urn:schemas-microsoft-com:vml" Requires="v">
                <p:oleObj spid="_x0000_s8205" name="Equation" r:id="rId12" imgW="380835" imgH="215806" progId="Equation.DSMT4">
                  <p:embed/>
                </p:oleObj>
              </mc:Choice>
              <mc:Fallback>
                <p:oleObj name="Equation" r:id="rId12" imgW="380835" imgH="215806"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8413" y="5400675"/>
                        <a:ext cx="7556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1598613" y="152400"/>
            <a:ext cx="9782175" cy="782638"/>
          </a:xfrm>
        </p:spPr>
        <p:txBody>
          <a:bodyPr/>
          <a:lstStyle/>
          <a:p>
            <a:pPr eaLnBrk="1" hangingPunct="1"/>
            <a:r>
              <a:rPr lang="en-US" altLang="en-US" b="1" smtClean="0">
                <a:solidFill>
                  <a:srgbClr val="FF0000"/>
                </a:solidFill>
              </a:rPr>
              <a:t>The Equation of Motion</a:t>
            </a:r>
          </a:p>
        </p:txBody>
      </p:sp>
      <p:sp>
        <p:nvSpPr>
          <p:cNvPr id="9222" name="Rectangle 3"/>
          <p:cNvSpPr>
            <a:spLocks noGrp="1" noChangeArrowheads="1"/>
          </p:cNvSpPr>
          <p:nvPr>
            <p:ph type="body" idx="1"/>
          </p:nvPr>
        </p:nvSpPr>
        <p:spPr>
          <a:xfrm>
            <a:off x="1446213" y="1320800"/>
            <a:ext cx="10133012" cy="4622800"/>
          </a:xfrm>
        </p:spPr>
        <p:txBody>
          <a:bodyPr/>
          <a:lstStyle/>
          <a:p>
            <a:pPr algn="just" eaLnBrk="1" hangingPunct="1"/>
            <a:r>
              <a:rPr lang="en-US" altLang="en-US" sz="2400" smtClean="0"/>
              <a:t>Newton’s Second Law is the basis for much of Classical Mechanics, and the equation           has another name—the equation of motion.</a:t>
            </a:r>
          </a:p>
          <a:p>
            <a:pPr algn="just" eaLnBrk="1" hangingPunct="1"/>
            <a:r>
              <a:rPr lang="en-US" altLang="en-US" sz="2400" smtClean="0"/>
              <a:t>The typical use of the equation of motion is to write</a:t>
            </a:r>
          </a:p>
          <a:p>
            <a:pPr algn="just" eaLnBrk="1" hangingPunct="1"/>
            <a:endParaRPr lang="en-US" altLang="en-US" sz="2400" smtClean="0"/>
          </a:p>
          <a:p>
            <a:pPr algn="just" eaLnBrk="1" hangingPunct="1">
              <a:buFont typeface="Wingdings" panose="05000000000000000000" pitchFamily="2" charset="2"/>
              <a:buNone/>
            </a:pPr>
            <a:r>
              <a:rPr lang="en-US" altLang="en-US" sz="2400" smtClean="0"/>
              <a:t>	where the right hand side lists all of the forces acting on the particle.  </a:t>
            </a:r>
          </a:p>
          <a:p>
            <a:pPr algn="just" eaLnBrk="1" hangingPunct="1"/>
            <a:r>
              <a:rPr lang="en-US" altLang="en-US" sz="2400" smtClean="0"/>
              <a:t>In this text, an even more usual way to write it is:</a:t>
            </a:r>
          </a:p>
          <a:p>
            <a:pPr algn="just" eaLnBrk="1" hangingPunct="1"/>
            <a:endParaRPr lang="en-US" altLang="en-US" sz="2400" smtClean="0"/>
          </a:p>
          <a:p>
            <a:pPr algn="just" eaLnBrk="1" hangingPunct="1">
              <a:buFont typeface="Wingdings" panose="05000000000000000000" pitchFamily="2" charset="2"/>
              <a:buNone/>
            </a:pPr>
            <a:r>
              <a:rPr lang="en-US" altLang="en-US" sz="2400" smtClean="0"/>
              <a:t>	which is perhaps an easier way to understand why it is called the equation of motion.  This relates the position of the particle vs. time to the forces acting on it, and obviously if we know the position at all times we have an equation of motion for the particle.</a:t>
            </a:r>
          </a:p>
        </p:txBody>
      </p:sp>
      <p:graphicFrame>
        <p:nvGraphicFramePr>
          <p:cNvPr id="9218" name="Object 4"/>
          <p:cNvGraphicFramePr>
            <a:graphicFrameLocks noChangeAspect="1"/>
          </p:cNvGraphicFramePr>
          <p:nvPr/>
        </p:nvGraphicFramePr>
        <p:xfrm>
          <a:off x="4252913" y="1752600"/>
          <a:ext cx="982662" cy="263525"/>
        </p:xfrm>
        <a:graphic>
          <a:graphicData uri="http://schemas.openxmlformats.org/presentationml/2006/ole">
            <mc:AlternateContent xmlns:mc="http://schemas.openxmlformats.org/markup-compatibility/2006">
              <mc:Choice xmlns:v="urn:schemas-microsoft-com:vml" Requires="v">
                <p:oleObj spid="_x0000_s9223" name="Equation" r:id="rId4" imgW="494870" imgH="177646" progId="Equation.DSMT4">
                  <p:embed/>
                </p:oleObj>
              </mc:Choice>
              <mc:Fallback>
                <p:oleObj name="Equation" r:id="rId4" imgW="494870" imgH="177646"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913" y="1752600"/>
                        <a:ext cx="98266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9" name="Object 9"/>
          <p:cNvGraphicFramePr>
            <a:graphicFrameLocks noChangeAspect="1"/>
          </p:cNvGraphicFramePr>
          <p:nvPr/>
        </p:nvGraphicFramePr>
        <p:xfrm>
          <a:off x="4597400" y="2944813"/>
          <a:ext cx="2190750" cy="431800"/>
        </p:xfrm>
        <a:graphic>
          <a:graphicData uri="http://schemas.openxmlformats.org/presentationml/2006/ole">
            <mc:AlternateContent xmlns:mc="http://schemas.openxmlformats.org/markup-compatibility/2006">
              <mc:Choice xmlns:v="urn:schemas-microsoft-com:vml" Requires="v">
                <p:oleObj spid="_x0000_s9224" name="Equation" r:id="rId6" imgW="1104900" imgH="292100" progId="Equation.DSMT4">
                  <p:embed/>
                </p:oleObj>
              </mc:Choice>
              <mc:Fallback>
                <p:oleObj name="Equation" r:id="rId6" imgW="1104900" imgH="2921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7400" y="2944813"/>
                        <a:ext cx="2190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10"/>
          <p:cNvGraphicFramePr>
            <a:graphicFrameLocks noChangeAspect="1"/>
          </p:cNvGraphicFramePr>
          <p:nvPr/>
        </p:nvGraphicFramePr>
        <p:xfrm>
          <a:off x="4826000" y="4468813"/>
          <a:ext cx="2165350" cy="431800"/>
        </p:xfrm>
        <a:graphic>
          <a:graphicData uri="http://schemas.openxmlformats.org/presentationml/2006/ole">
            <mc:AlternateContent xmlns:mc="http://schemas.openxmlformats.org/markup-compatibility/2006">
              <mc:Choice xmlns:v="urn:schemas-microsoft-com:vml" Requires="v">
                <p:oleObj spid="_x0000_s9225" name="Equation" r:id="rId8" imgW="1091726" imgH="291973" progId="Equation.DSMT4">
                  <p:embed/>
                </p:oleObj>
              </mc:Choice>
              <mc:Fallback>
                <p:oleObj name="Equation" r:id="rId8" imgW="1091726" imgH="291973"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6000" y="4468813"/>
                        <a:ext cx="2165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1446213" y="-76200"/>
            <a:ext cx="9782175" cy="808038"/>
          </a:xfrm>
        </p:spPr>
        <p:txBody>
          <a:bodyPr/>
          <a:lstStyle/>
          <a:p>
            <a:pPr eaLnBrk="1" hangingPunct="1"/>
            <a:r>
              <a:rPr lang="en-US" altLang="en-US" b="1" smtClean="0">
                <a:solidFill>
                  <a:srgbClr val="FF0000"/>
                </a:solidFill>
              </a:rPr>
              <a:t>Differential Equations</a:t>
            </a:r>
          </a:p>
        </p:txBody>
      </p:sp>
      <p:sp>
        <p:nvSpPr>
          <p:cNvPr id="10246" name="Rectangle 3"/>
          <p:cNvSpPr>
            <a:spLocks noGrp="1" noChangeArrowheads="1"/>
          </p:cNvSpPr>
          <p:nvPr>
            <p:ph type="body" idx="1"/>
          </p:nvPr>
        </p:nvSpPr>
        <p:spPr>
          <a:xfrm>
            <a:off x="1293813" y="838200"/>
            <a:ext cx="10285412" cy="5283200"/>
          </a:xfrm>
        </p:spPr>
        <p:txBody>
          <a:bodyPr/>
          <a:lstStyle/>
          <a:p>
            <a:pPr algn="just" eaLnBrk="1" hangingPunct="1"/>
            <a:r>
              <a:rPr lang="en-US" altLang="en-US" sz="2000" smtClean="0"/>
              <a:t>Most of you should have had a course in differential equations by now, or should be taking the course concurrently.</a:t>
            </a:r>
          </a:p>
          <a:p>
            <a:pPr algn="just" eaLnBrk="1" hangingPunct="1"/>
            <a:r>
              <a:rPr lang="en-US" altLang="en-US" sz="2000" smtClean="0"/>
              <a:t>A differential equation is an equation involving derivatives, in this case derivatives of the particle position </a:t>
            </a:r>
            <a:r>
              <a:rPr lang="en-US" altLang="en-US" sz="2000" b="1" smtClean="0">
                <a:solidFill>
                  <a:srgbClr val="000000"/>
                </a:solidFill>
                <a:latin typeface="Times New Roman" panose="02020603050405020304" pitchFamily="18" charset="0"/>
              </a:rPr>
              <a:t>r</a:t>
            </a:r>
            <a:r>
              <a:rPr lang="en-US" altLang="en-US" sz="2000" smtClean="0">
                <a:solidFill>
                  <a:srgbClr val="000000"/>
                </a:solidFill>
                <a:latin typeface="Times New Roman" panose="02020603050405020304" pitchFamily="18" charset="0"/>
              </a:rPr>
              <a:t>(</a:t>
            </a:r>
            <a:r>
              <a:rPr lang="en-US" altLang="en-US" sz="2000" i="1" smtClean="0">
                <a:solidFill>
                  <a:srgbClr val="000000"/>
                </a:solidFill>
                <a:latin typeface="Times New Roman" panose="02020603050405020304" pitchFamily="18" charset="0"/>
              </a:rPr>
              <a:t>t</a:t>
            </a:r>
            <a:r>
              <a:rPr lang="en-US" altLang="en-US" sz="2000" smtClean="0">
                <a:solidFill>
                  <a:srgbClr val="000000"/>
                </a:solidFill>
                <a:latin typeface="Times New Roman" panose="02020603050405020304" pitchFamily="18" charset="0"/>
              </a:rPr>
              <a:t>)</a:t>
            </a:r>
            <a:r>
              <a:rPr lang="en-US" altLang="en-US" sz="2000" smtClean="0"/>
              <a:t>.</a:t>
            </a:r>
          </a:p>
          <a:p>
            <a:pPr algn="just" eaLnBrk="1" hangingPunct="1"/>
            <a:r>
              <a:rPr lang="en-US" altLang="en-US" sz="2000" smtClean="0"/>
              <a:t>Consider the one-dimensional equation for the position </a:t>
            </a:r>
            <a:r>
              <a:rPr lang="en-US" altLang="en-US" sz="2000" i="1" smtClean="0">
                <a:solidFill>
                  <a:srgbClr val="000000"/>
                </a:solidFill>
                <a:latin typeface="Times New Roman" panose="02020603050405020304" pitchFamily="18" charset="0"/>
              </a:rPr>
              <a:t>x</a:t>
            </a:r>
            <a:r>
              <a:rPr lang="en-US" altLang="en-US" sz="2000" smtClean="0">
                <a:solidFill>
                  <a:srgbClr val="000000"/>
                </a:solidFill>
              </a:rPr>
              <a:t>(</a:t>
            </a:r>
            <a:r>
              <a:rPr lang="en-US" altLang="en-US" sz="2000" i="1" smtClean="0">
                <a:solidFill>
                  <a:srgbClr val="000000"/>
                </a:solidFill>
                <a:latin typeface="Times New Roman" panose="02020603050405020304" pitchFamily="18" charset="0"/>
              </a:rPr>
              <a:t>t</a:t>
            </a:r>
            <a:r>
              <a:rPr lang="en-US" altLang="en-US" sz="2000" smtClean="0">
                <a:solidFill>
                  <a:srgbClr val="000000"/>
                </a:solidFill>
              </a:rPr>
              <a:t>)</a:t>
            </a:r>
            <a:r>
              <a:rPr lang="en-US" altLang="en-US" sz="2000" smtClean="0"/>
              <a:t> of a particle under a constant force:</a:t>
            </a:r>
          </a:p>
          <a:p>
            <a:pPr algn="just" eaLnBrk="1" hangingPunct="1"/>
            <a:endParaRPr lang="en-US" altLang="en-US" sz="2000" smtClean="0"/>
          </a:p>
          <a:p>
            <a:pPr algn="just" eaLnBrk="1" hangingPunct="1"/>
            <a:r>
              <a:rPr lang="en-US" altLang="en-US" sz="2000" smtClean="0"/>
              <a:t>This equation involves the second derivative (with respect to time) of the position, so to get the position we simply integrate twice:</a:t>
            </a:r>
          </a:p>
          <a:p>
            <a:pPr algn="just" eaLnBrk="1" hangingPunct="1"/>
            <a:endParaRPr lang="en-US" altLang="en-US" sz="2000" smtClean="0"/>
          </a:p>
          <a:p>
            <a:pPr algn="just" eaLnBrk="1" hangingPunct="1"/>
            <a:endParaRPr lang="en-US" altLang="en-US" sz="2000" smtClean="0"/>
          </a:p>
          <a:p>
            <a:pPr algn="just" eaLnBrk="1" hangingPunct="1"/>
            <a:endParaRPr lang="en-US" altLang="en-US" sz="2000" smtClean="0"/>
          </a:p>
          <a:p>
            <a:pPr algn="just" eaLnBrk="1" hangingPunct="1"/>
            <a:r>
              <a:rPr lang="en-US" altLang="en-US" sz="2000" smtClean="0"/>
              <a:t>This was so easy we did not actually need to know the theory of differential equations, but we will meet with lots of more complicated equations where the DiffEQ theory is needed, and will be introduced as needed.</a:t>
            </a:r>
          </a:p>
        </p:txBody>
      </p:sp>
      <p:graphicFrame>
        <p:nvGraphicFramePr>
          <p:cNvPr id="10242" name="Object 6"/>
          <p:cNvGraphicFramePr>
            <a:graphicFrameLocks noChangeAspect="1"/>
          </p:cNvGraphicFramePr>
          <p:nvPr/>
        </p:nvGraphicFramePr>
        <p:xfrm>
          <a:off x="4953000" y="2865438"/>
          <a:ext cx="1358900" cy="676275"/>
        </p:xfrm>
        <a:graphic>
          <a:graphicData uri="http://schemas.openxmlformats.org/presentationml/2006/ole">
            <mc:AlternateContent xmlns:mc="http://schemas.openxmlformats.org/markup-compatibility/2006">
              <mc:Choice xmlns:v="urn:schemas-microsoft-com:vml" Requires="v">
                <p:oleObj spid="_x0000_s10247" name="Equation" r:id="rId4" imgW="685800" imgH="457200" progId="Equation.DSMT4">
                  <p:embed/>
                </p:oleObj>
              </mc:Choice>
              <mc:Fallback>
                <p:oleObj name="Equation" r:id="rId4" imgW="685800" imgH="457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865438"/>
                        <a:ext cx="13589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7"/>
          <p:cNvGraphicFramePr>
            <a:graphicFrameLocks noChangeAspect="1"/>
          </p:cNvGraphicFramePr>
          <p:nvPr/>
        </p:nvGraphicFramePr>
        <p:xfrm>
          <a:off x="3986213" y="4037013"/>
          <a:ext cx="3497262" cy="676275"/>
        </p:xfrm>
        <a:graphic>
          <a:graphicData uri="http://schemas.openxmlformats.org/presentationml/2006/ole">
            <mc:AlternateContent xmlns:mc="http://schemas.openxmlformats.org/markup-compatibility/2006">
              <mc:Choice xmlns:v="urn:schemas-microsoft-com:vml" Requires="v">
                <p:oleObj spid="_x0000_s10248" name="Equation" r:id="rId6" imgW="1765300" imgH="457200" progId="Equation.DSMT4">
                  <p:embed/>
                </p:oleObj>
              </mc:Choice>
              <mc:Fallback>
                <p:oleObj name="Equation" r:id="rId6" imgW="1765300" imgH="4572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6213" y="4037013"/>
                        <a:ext cx="349726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4" name="Object 8"/>
          <p:cNvGraphicFramePr>
            <a:graphicFrameLocks noChangeAspect="1"/>
          </p:cNvGraphicFramePr>
          <p:nvPr/>
        </p:nvGraphicFramePr>
        <p:xfrm>
          <a:off x="3633788" y="4733925"/>
          <a:ext cx="4430712" cy="676275"/>
        </p:xfrm>
        <a:graphic>
          <a:graphicData uri="http://schemas.openxmlformats.org/presentationml/2006/ole">
            <mc:AlternateContent xmlns:mc="http://schemas.openxmlformats.org/markup-compatibility/2006">
              <mc:Choice xmlns:v="urn:schemas-microsoft-com:vml" Requires="v">
                <p:oleObj spid="_x0000_s10249" name="Equation" r:id="rId8" imgW="2235200" imgH="457200" progId="Equation.DSMT4">
                  <p:embed/>
                </p:oleObj>
              </mc:Choice>
              <mc:Fallback>
                <p:oleObj name="Equation" r:id="rId8" imgW="2235200" imgH="4572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3788" y="4733925"/>
                        <a:ext cx="44307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1446213" y="0"/>
            <a:ext cx="10436225" cy="914400"/>
          </a:xfrm>
        </p:spPr>
        <p:txBody>
          <a:bodyPr/>
          <a:lstStyle/>
          <a:p>
            <a:pPr eaLnBrk="1" hangingPunct="1"/>
            <a:r>
              <a:rPr lang="en-US" altLang="en-US" sz="4000" b="1" smtClean="0">
                <a:solidFill>
                  <a:srgbClr val="FF0000"/>
                </a:solidFill>
              </a:rPr>
              <a:t>Third Law and Conservation of Momentum</a:t>
            </a:r>
          </a:p>
        </p:txBody>
      </p:sp>
      <p:sp>
        <p:nvSpPr>
          <p:cNvPr id="14343" name="Rectangle 3"/>
          <p:cNvSpPr>
            <a:spLocks noGrp="1" noChangeArrowheads="1"/>
          </p:cNvSpPr>
          <p:nvPr>
            <p:ph type="body" idx="1"/>
          </p:nvPr>
        </p:nvSpPr>
        <p:spPr>
          <a:xfrm>
            <a:off x="1293813" y="1066800"/>
            <a:ext cx="10387012" cy="1524000"/>
          </a:xfrm>
        </p:spPr>
        <p:txBody>
          <a:bodyPr rtlCol="0">
            <a:normAutofit/>
          </a:bodyPr>
          <a:lstStyle/>
          <a:p>
            <a:pPr marL="246888" indent="-246888" eaLnBrk="1" fontAlgn="auto" hangingPunct="1">
              <a:spcAft>
                <a:spcPts val="0"/>
              </a:spcAft>
              <a:defRPr/>
            </a:pPr>
            <a:r>
              <a:rPr lang="en-US" sz="2000" dirty="0" smtClean="0"/>
              <a:t>Newton’s first two laws refer to forces acting on a single particle.  The Third Law, by contrast, explicitly refers to two particles interacting—the particle being accelerated, and the particle doing the forcing.</a:t>
            </a:r>
          </a:p>
          <a:p>
            <a:pPr marL="246888" indent="-246888" eaLnBrk="1" fontAlgn="auto" hangingPunct="1">
              <a:spcAft>
                <a:spcPts val="0"/>
              </a:spcAft>
              <a:defRPr/>
            </a:pPr>
            <a:r>
              <a:rPr lang="en-US" sz="2000" dirty="0" smtClean="0"/>
              <a:t>Introduce notation </a:t>
            </a:r>
            <a:r>
              <a:rPr lang="en-US" sz="2000" b="1" dirty="0" smtClean="0">
                <a:solidFill>
                  <a:srgbClr val="000000"/>
                </a:solidFill>
                <a:latin typeface="Times New Roman" pitchFamily="18" charset="0"/>
              </a:rPr>
              <a:t>F</a:t>
            </a:r>
            <a:r>
              <a:rPr lang="en-US" sz="2000" baseline="-25000" dirty="0" smtClean="0">
                <a:solidFill>
                  <a:srgbClr val="000000"/>
                </a:solidFill>
                <a:latin typeface="Times New Roman" pitchFamily="18" charset="0"/>
              </a:rPr>
              <a:t>21</a:t>
            </a:r>
            <a:r>
              <a:rPr lang="en-US" sz="2000" dirty="0" smtClean="0"/>
              <a:t> (F-on-by) to represent the force on particle 2 by particle 1. Then</a:t>
            </a:r>
          </a:p>
        </p:txBody>
      </p:sp>
      <p:sp>
        <p:nvSpPr>
          <p:cNvPr id="11271" name="Text Box 4"/>
          <p:cNvSpPr txBox="1">
            <a:spLocks noChangeArrowheads="1"/>
          </p:cNvSpPr>
          <p:nvPr/>
        </p:nvSpPr>
        <p:spPr bwMode="auto">
          <a:xfrm>
            <a:off x="1751013" y="2895600"/>
            <a:ext cx="9185275" cy="646113"/>
          </a:xfrm>
          <a:prstGeom prst="rect">
            <a:avLst/>
          </a:prstGeom>
          <a:solidFill>
            <a:srgbClr val="FFCC99"/>
          </a:solidFill>
          <a:ln w="12700" algn="ctr">
            <a:solidFill>
              <a:srgbClr val="000000"/>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Euphemia" pitchFamily="34" charset="0"/>
              </a:rPr>
              <a:t>If particle 1 exerts a force </a:t>
            </a:r>
            <a:r>
              <a:rPr lang="en-US" altLang="en-US" b="1">
                <a:solidFill>
                  <a:srgbClr val="000000"/>
                </a:solidFill>
                <a:latin typeface="Euphemia" pitchFamily="34" charset="0"/>
              </a:rPr>
              <a:t>F</a:t>
            </a:r>
            <a:r>
              <a:rPr lang="en-US" altLang="en-US" b="1" baseline="-25000">
                <a:solidFill>
                  <a:srgbClr val="000000"/>
                </a:solidFill>
                <a:latin typeface="Euphemia" pitchFamily="34" charset="0"/>
              </a:rPr>
              <a:t>21</a:t>
            </a:r>
            <a:r>
              <a:rPr lang="en-US" altLang="en-US" b="1">
                <a:latin typeface="Euphemia" pitchFamily="34" charset="0"/>
              </a:rPr>
              <a:t> on particle 2, then particle 2 always exerts a reaction force </a:t>
            </a:r>
            <a:r>
              <a:rPr lang="en-US" altLang="en-US" b="1">
                <a:solidFill>
                  <a:srgbClr val="000000"/>
                </a:solidFill>
                <a:latin typeface="Euphemia" pitchFamily="34" charset="0"/>
              </a:rPr>
              <a:t>F</a:t>
            </a:r>
            <a:r>
              <a:rPr lang="en-US" altLang="en-US" b="1" baseline="-25000">
                <a:solidFill>
                  <a:srgbClr val="000000"/>
                </a:solidFill>
                <a:latin typeface="Euphemia" pitchFamily="34" charset="0"/>
              </a:rPr>
              <a:t>12</a:t>
            </a:r>
            <a:r>
              <a:rPr lang="en-US" altLang="en-US" b="1">
                <a:latin typeface="Euphemia" pitchFamily="34" charset="0"/>
              </a:rPr>
              <a:t> on particle 1 given by </a:t>
            </a:r>
            <a:r>
              <a:rPr lang="en-US" altLang="en-US" b="1">
                <a:solidFill>
                  <a:srgbClr val="000000"/>
                </a:solidFill>
                <a:latin typeface="Euphemia" pitchFamily="34" charset="0"/>
              </a:rPr>
              <a:t>F</a:t>
            </a:r>
            <a:r>
              <a:rPr lang="en-US" altLang="en-US" b="1" baseline="-25000">
                <a:solidFill>
                  <a:srgbClr val="000000"/>
                </a:solidFill>
                <a:latin typeface="Euphemia" pitchFamily="34" charset="0"/>
              </a:rPr>
              <a:t>12</a:t>
            </a:r>
            <a:r>
              <a:rPr lang="en-US" altLang="en-US" b="1">
                <a:solidFill>
                  <a:srgbClr val="000000"/>
                </a:solidFill>
                <a:latin typeface="Euphemia" pitchFamily="34" charset="0"/>
              </a:rPr>
              <a:t> = </a:t>
            </a:r>
            <a:r>
              <a:rPr lang="en-US" altLang="en-US" b="1">
                <a:solidFill>
                  <a:srgbClr val="000000"/>
                </a:solidFill>
                <a:latin typeface="Symbol" panose="05050102010706020507" pitchFamily="18" charset="2"/>
              </a:rPr>
              <a:t>-</a:t>
            </a:r>
            <a:r>
              <a:rPr lang="en-US" altLang="en-US" b="1">
                <a:solidFill>
                  <a:srgbClr val="000000"/>
                </a:solidFill>
                <a:latin typeface="Euphemia" pitchFamily="34" charset="0"/>
              </a:rPr>
              <a:t> F</a:t>
            </a:r>
            <a:r>
              <a:rPr lang="en-US" altLang="en-US" b="1" baseline="-25000">
                <a:solidFill>
                  <a:srgbClr val="000000"/>
                </a:solidFill>
                <a:latin typeface="Euphemia" pitchFamily="34" charset="0"/>
              </a:rPr>
              <a:t>21</a:t>
            </a:r>
            <a:r>
              <a:rPr lang="en-US" altLang="en-US" b="1">
                <a:latin typeface="Euphemia" pitchFamily="34" charset="0"/>
              </a:rPr>
              <a:t>.</a:t>
            </a:r>
          </a:p>
        </p:txBody>
      </p:sp>
      <p:graphicFrame>
        <p:nvGraphicFramePr>
          <p:cNvPr id="433182" name="Object 30"/>
          <p:cNvGraphicFramePr>
            <a:graphicFrameLocks noChangeAspect="1"/>
          </p:cNvGraphicFramePr>
          <p:nvPr/>
        </p:nvGraphicFramePr>
        <p:xfrm>
          <a:off x="5370513" y="3881438"/>
          <a:ext cx="3622675" cy="679450"/>
        </p:xfrm>
        <a:graphic>
          <a:graphicData uri="http://schemas.openxmlformats.org/presentationml/2006/ole">
            <mc:AlternateContent xmlns:mc="http://schemas.openxmlformats.org/markup-compatibility/2006">
              <mc:Choice xmlns:v="urn:schemas-microsoft-com:vml" Requires="v">
                <p:oleObj spid="_x0000_s11296" name="Equation" r:id="rId4" imgW="1828800" imgH="457200" progId="Equation.3">
                  <p:embed/>
                </p:oleObj>
              </mc:Choice>
              <mc:Fallback>
                <p:oleObj name="Equation" r:id="rId4" imgW="1828800" imgH="4572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513" y="3881438"/>
                        <a:ext cx="3622675" cy="6794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3183" name="Object 31"/>
          <p:cNvGraphicFramePr>
            <a:graphicFrameLocks noChangeAspect="1"/>
          </p:cNvGraphicFramePr>
          <p:nvPr/>
        </p:nvGraphicFramePr>
        <p:xfrm>
          <a:off x="5349875" y="4567238"/>
          <a:ext cx="6540500" cy="755650"/>
        </p:xfrm>
        <a:graphic>
          <a:graphicData uri="http://schemas.openxmlformats.org/presentationml/2006/ole">
            <mc:AlternateContent xmlns:mc="http://schemas.openxmlformats.org/markup-compatibility/2006">
              <mc:Choice xmlns:v="urn:schemas-microsoft-com:vml" Requires="v">
                <p:oleObj spid="_x0000_s11297" name="Equation" r:id="rId6" imgW="3302000" imgH="508000" progId="Equation.3">
                  <p:embed/>
                </p:oleObj>
              </mc:Choice>
              <mc:Fallback>
                <p:oleObj name="Equation" r:id="rId6" imgW="3302000" imgH="508000"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875" y="4567238"/>
                        <a:ext cx="6540500" cy="75565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3184" name="Object 32"/>
          <p:cNvGraphicFramePr>
            <a:graphicFrameLocks noChangeAspect="1"/>
          </p:cNvGraphicFramePr>
          <p:nvPr/>
        </p:nvGraphicFramePr>
        <p:xfrm>
          <a:off x="5343525" y="5319713"/>
          <a:ext cx="5156200" cy="755650"/>
        </p:xfrm>
        <a:graphic>
          <a:graphicData uri="http://schemas.openxmlformats.org/presentationml/2006/ole">
            <mc:AlternateContent xmlns:mc="http://schemas.openxmlformats.org/markup-compatibility/2006">
              <mc:Choice xmlns:v="urn:schemas-microsoft-com:vml" Requires="v">
                <p:oleObj spid="_x0000_s11298" name="Equation" r:id="rId8" imgW="2603500" imgH="508000" progId="Equation.3">
                  <p:embed/>
                </p:oleObj>
              </mc:Choice>
              <mc:Fallback>
                <p:oleObj name="Equation" r:id="rId8" imgW="2603500" imgH="508000"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3525" y="5319713"/>
                        <a:ext cx="5156200" cy="7556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Text Box 33"/>
          <p:cNvSpPr txBox="1">
            <a:spLocks noChangeArrowheads="1"/>
          </p:cNvSpPr>
          <p:nvPr/>
        </p:nvSpPr>
        <p:spPr bwMode="auto">
          <a:xfrm>
            <a:off x="4646613" y="2514600"/>
            <a:ext cx="248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ahoma" panose="020B0604030504040204" pitchFamily="34" charset="0"/>
              </a:rPr>
              <a:t>Newton’s Third Law</a:t>
            </a:r>
          </a:p>
        </p:txBody>
      </p:sp>
      <p:grpSp>
        <p:nvGrpSpPr>
          <p:cNvPr id="11273" name="Group 7"/>
          <p:cNvGrpSpPr>
            <a:grpSpLocks/>
          </p:cNvGrpSpPr>
          <p:nvPr/>
        </p:nvGrpSpPr>
        <p:grpSpPr bwMode="auto">
          <a:xfrm>
            <a:off x="2030413" y="5170488"/>
            <a:ext cx="523875" cy="533400"/>
            <a:chOff x="654" y="2862"/>
            <a:chExt cx="330" cy="336"/>
          </a:xfrm>
        </p:grpSpPr>
        <p:sp>
          <p:nvSpPr>
            <p:cNvPr id="11294" name="Oval 5"/>
            <p:cNvSpPr>
              <a:spLocks noChangeArrowheads="1"/>
            </p:cNvSpPr>
            <p:nvPr/>
          </p:nvSpPr>
          <p:spPr bwMode="auto">
            <a:xfrm>
              <a:off x="654" y="3108"/>
              <a:ext cx="90" cy="90"/>
            </a:xfrm>
            <a:prstGeom prst="ellipse">
              <a:avLst/>
            </a:prstGeom>
            <a:solidFill>
              <a:schemeClr val="accent1"/>
            </a:solidFill>
            <a:ln w="19050" algn="ctr">
              <a:solidFill>
                <a:schemeClr val="bg2"/>
              </a:solidFill>
              <a:round/>
              <a:headEnd/>
              <a:tailEnd/>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Euphemia" pitchFamily="34" charset="0"/>
              </a:endParaRPr>
            </a:p>
          </p:txBody>
        </p:sp>
        <p:sp>
          <p:nvSpPr>
            <p:cNvPr id="11295" name="Line 6"/>
            <p:cNvSpPr>
              <a:spLocks noChangeShapeType="1"/>
            </p:cNvSpPr>
            <p:nvPr/>
          </p:nvSpPr>
          <p:spPr bwMode="auto">
            <a:xfrm flipV="1">
              <a:off x="732" y="2862"/>
              <a:ext cx="252" cy="25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11274" name="Group 8"/>
          <p:cNvGrpSpPr>
            <a:grpSpLocks/>
          </p:cNvGrpSpPr>
          <p:nvPr/>
        </p:nvGrpSpPr>
        <p:grpSpPr bwMode="auto">
          <a:xfrm rot="10800000">
            <a:off x="2792413" y="4408488"/>
            <a:ext cx="523875" cy="533400"/>
            <a:chOff x="654" y="2862"/>
            <a:chExt cx="330" cy="336"/>
          </a:xfrm>
        </p:grpSpPr>
        <p:sp>
          <p:nvSpPr>
            <p:cNvPr id="11292" name="Oval 9"/>
            <p:cNvSpPr>
              <a:spLocks noChangeArrowheads="1"/>
            </p:cNvSpPr>
            <p:nvPr/>
          </p:nvSpPr>
          <p:spPr bwMode="auto">
            <a:xfrm>
              <a:off x="654" y="3108"/>
              <a:ext cx="90" cy="90"/>
            </a:xfrm>
            <a:prstGeom prst="ellipse">
              <a:avLst/>
            </a:prstGeom>
            <a:solidFill>
              <a:schemeClr val="accent1"/>
            </a:solidFill>
            <a:ln w="19050" algn="ctr">
              <a:solidFill>
                <a:schemeClr val="tx2"/>
              </a:solidFill>
              <a:round/>
              <a:headEnd/>
              <a:tailEnd/>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Euphemia" pitchFamily="34" charset="0"/>
              </a:endParaRPr>
            </a:p>
          </p:txBody>
        </p:sp>
        <p:sp>
          <p:nvSpPr>
            <p:cNvPr id="11293" name="Line 10"/>
            <p:cNvSpPr>
              <a:spLocks noChangeShapeType="1"/>
            </p:cNvSpPr>
            <p:nvPr/>
          </p:nvSpPr>
          <p:spPr bwMode="auto">
            <a:xfrm flipV="1">
              <a:off x="732" y="2862"/>
              <a:ext cx="252" cy="252"/>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11275" name="Text Box 11"/>
          <p:cNvSpPr txBox="1">
            <a:spLocks noChangeArrowheads="1"/>
          </p:cNvSpPr>
          <p:nvPr/>
        </p:nvSpPr>
        <p:spPr bwMode="auto">
          <a:xfrm>
            <a:off x="3271838" y="4303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Euphemia" pitchFamily="34" charset="0"/>
              </a:rPr>
              <a:t>1</a:t>
            </a:r>
          </a:p>
        </p:txBody>
      </p:sp>
      <p:sp>
        <p:nvSpPr>
          <p:cNvPr id="11276" name="Text Box 12"/>
          <p:cNvSpPr txBox="1">
            <a:spLocks noChangeArrowheads="1"/>
          </p:cNvSpPr>
          <p:nvPr/>
        </p:nvSpPr>
        <p:spPr bwMode="auto">
          <a:xfrm>
            <a:off x="1757363" y="54848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Euphemia" pitchFamily="34" charset="0"/>
              </a:rPr>
              <a:t>2</a:t>
            </a:r>
          </a:p>
        </p:txBody>
      </p:sp>
      <p:sp>
        <p:nvSpPr>
          <p:cNvPr id="11277" name="Text Box 13"/>
          <p:cNvSpPr txBox="1">
            <a:spLocks noChangeArrowheads="1"/>
          </p:cNvSpPr>
          <p:nvPr/>
        </p:nvSpPr>
        <p:spPr bwMode="auto">
          <a:xfrm>
            <a:off x="1992313" y="49895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25000">
                <a:latin typeface="Euphemia" pitchFamily="34" charset="0"/>
              </a:rPr>
              <a:t>21</a:t>
            </a:r>
          </a:p>
        </p:txBody>
      </p:sp>
      <p:sp>
        <p:nvSpPr>
          <p:cNvPr id="11278" name="Text Box 14"/>
          <p:cNvSpPr txBox="1">
            <a:spLocks noChangeArrowheads="1"/>
          </p:cNvSpPr>
          <p:nvPr/>
        </p:nvSpPr>
        <p:spPr bwMode="auto">
          <a:xfrm>
            <a:off x="2620963" y="436086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25000">
                <a:latin typeface="Euphemia" pitchFamily="34" charset="0"/>
              </a:rPr>
              <a:t>12</a:t>
            </a:r>
          </a:p>
        </p:txBody>
      </p:sp>
      <p:grpSp>
        <p:nvGrpSpPr>
          <p:cNvPr id="4" name="Group 21"/>
          <p:cNvGrpSpPr>
            <a:grpSpLocks/>
          </p:cNvGrpSpPr>
          <p:nvPr/>
        </p:nvGrpSpPr>
        <p:grpSpPr bwMode="auto">
          <a:xfrm>
            <a:off x="2163763" y="4532313"/>
            <a:ext cx="1922462" cy="1404937"/>
            <a:chOff x="816" y="2712"/>
            <a:chExt cx="1211" cy="885"/>
          </a:xfrm>
        </p:grpSpPr>
        <p:sp>
          <p:nvSpPr>
            <p:cNvPr id="11288" name="Line 16"/>
            <p:cNvSpPr>
              <a:spLocks noChangeShapeType="1"/>
            </p:cNvSpPr>
            <p:nvPr/>
          </p:nvSpPr>
          <p:spPr bwMode="auto">
            <a:xfrm>
              <a:off x="816" y="3408"/>
              <a:ext cx="384"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289" name="Line 17"/>
            <p:cNvSpPr>
              <a:spLocks noChangeShapeType="1"/>
            </p:cNvSpPr>
            <p:nvPr/>
          </p:nvSpPr>
          <p:spPr bwMode="auto">
            <a:xfrm>
              <a:off x="1530" y="2712"/>
              <a:ext cx="180" cy="21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290" name="Text Box 18"/>
            <p:cNvSpPr txBox="1">
              <a:spLocks noChangeArrowheads="1"/>
            </p:cNvSpPr>
            <p:nvPr/>
          </p:nvSpPr>
          <p:spPr bwMode="auto">
            <a:xfrm>
              <a:off x="817" y="3366"/>
              <a:ext cx="3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25000">
                  <a:latin typeface="Euphemia" pitchFamily="34" charset="0"/>
                </a:rPr>
                <a:t>2</a:t>
              </a:r>
              <a:r>
                <a:rPr lang="en-US" altLang="en-US" baseline="30000">
                  <a:latin typeface="Euphemia" pitchFamily="34" charset="0"/>
                </a:rPr>
                <a:t>ext</a:t>
              </a:r>
            </a:p>
          </p:txBody>
        </p:sp>
        <p:sp>
          <p:nvSpPr>
            <p:cNvPr id="11291" name="Text Box 19"/>
            <p:cNvSpPr txBox="1">
              <a:spLocks noChangeArrowheads="1"/>
            </p:cNvSpPr>
            <p:nvPr/>
          </p:nvSpPr>
          <p:spPr bwMode="auto">
            <a:xfrm>
              <a:off x="1657" y="2724"/>
              <a:ext cx="3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25000">
                  <a:latin typeface="Euphemia" pitchFamily="34" charset="0"/>
                </a:rPr>
                <a:t>1</a:t>
              </a:r>
              <a:r>
                <a:rPr lang="en-US" altLang="en-US" baseline="30000">
                  <a:latin typeface="Euphemia" pitchFamily="34" charset="0"/>
                </a:rPr>
                <a:t>ext</a:t>
              </a:r>
            </a:p>
          </p:txBody>
        </p:sp>
      </p:grpSp>
      <p:grpSp>
        <p:nvGrpSpPr>
          <p:cNvPr id="5" name="Group 27"/>
          <p:cNvGrpSpPr>
            <a:grpSpLocks/>
          </p:cNvGrpSpPr>
          <p:nvPr/>
        </p:nvGrpSpPr>
        <p:grpSpPr bwMode="auto">
          <a:xfrm>
            <a:off x="3344863" y="4960938"/>
            <a:ext cx="1047750" cy="1120775"/>
            <a:chOff x="1560" y="2982"/>
            <a:chExt cx="660" cy="706"/>
          </a:xfrm>
        </p:grpSpPr>
        <p:sp>
          <p:nvSpPr>
            <p:cNvPr id="11283" name="Oval 15"/>
            <p:cNvSpPr>
              <a:spLocks noChangeArrowheads="1"/>
            </p:cNvSpPr>
            <p:nvPr/>
          </p:nvSpPr>
          <p:spPr bwMode="auto">
            <a:xfrm>
              <a:off x="1950" y="3246"/>
              <a:ext cx="270" cy="270"/>
            </a:xfrm>
            <a:prstGeom prst="ellipse">
              <a:avLst/>
            </a:prstGeom>
            <a:solidFill>
              <a:schemeClr val="accent1"/>
            </a:solidFill>
            <a:ln w="19050" algn="ctr">
              <a:solidFill>
                <a:schemeClr val="bg2"/>
              </a:solidFill>
              <a:round/>
              <a:headEnd/>
              <a:tailEnd/>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Euphemia" pitchFamily="34" charset="0"/>
              </a:endParaRPr>
            </a:p>
          </p:txBody>
        </p:sp>
        <p:sp>
          <p:nvSpPr>
            <p:cNvPr id="11284" name="Line 23"/>
            <p:cNvSpPr>
              <a:spLocks noChangeShapeType="1"/>
            </p:cNvSpPr>
            <p:nvPr/>
          </p:nvSpPr>
          <p:spPr bwMode="auto">
            <a:xfrm flipH="1">
              <a:off x="1560" y="3396"/>
              <a:ext cx="384"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285" name="Line 24"/>
            <p:cNvSpPr>
              <a:spLocks noChangeShapeType="1"/>
            </p:cNvSpPr>
            <p:nvPr/>
          </p:nvSpPr>
          <p:spPr bwMode="auto">
            <a:xfrm flipH="1" flipV="1">
              <a:off x="1812" y="3066"/>
              <a:ext cx="180" cy="21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286" name="Text Box 25"/>
            <p:cNvSpPr txBox="1">
              <a:spLocks noChangeArrowheads="1"/>
            </p:cNvSpPr>
            <p:nvPr/>
          </p:nvSpPr>
          <p:spPr bwMode="auto">
            <a:xfrm>
              <a:off x="1612" y="3457"/>
              <a:ext cx="3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30000">
                  <a:latin typeface="Euphemia" pitchFamily="34" charset="0"/>
                </a:rPr>
                <a:t>ext</a:t>
              </a:r>
              <a:r>
                <a:rPr lang="en-US" altLang="en-US" baseline="-25000">
                  <a:latin typeface="Euphemia" pitchFamily="34" charset="0"/>
                </a:rPr>
                <a:t>2</a:t>
              </a:r>
            </a:p>
          </p:txBody>
        </p:sp>
        <p:sp>
          <p:nvSpPr>
            <p:cNvPr id="11287" name="Text Box 26"/>
            <p:cNvSpPr txBox="1">
              <a:spLocks noChangeArrowheads="1"/>
            </p:cNvSpPr>
            <p:nvPr/>
          </p:nvSpPr>
          <p:spPr bwMode="auto">
            <a:xfrm>
              <a:off x="1831" y="2982"/>
              <a:ext cx="3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Euphemia" pitchFamily="34" charset="0"/>
                </a:rPr>
                <a:t>F</a:t>
              </a:r>
              <a:r>
                <a:rPr lang="en-US" altLang="en-US" baseline="30000">
                  <a:latin typeface="Euphemia" pitchFamily="34" charset="0"/>
                </a:rPr>
                <a:t>ext</a:t>
              </a:r>
              <a:r>
                <a:rPr lang="en-US" altLang="en-US" baseline="-25000">
                  <a:latin typeface="Euphemia" pitchFamily="34" charset="0"/>
                </a:rPr>
                <a:t>1</a:t>
              </a:r>
            </a:p>
          </p:txBody>
        </p:sp>
      </p:grpSp>
      <p:sp>
        <p:nvSpPr>
          <p:cNvPr id="54" name="Freeform 28"/>
          <p:cNvSpPr>
            <a:spLocks/>
          </p:cNvSpPr>
          <p:nvPr/>
        </p:nvSpPr>
        <p:spPr bwMode="auto">
          <a:xfrm>
            <a:off x="1682750" y="4113213"/>
            <a:ext cx="2222500" cy="1944687"/>
          </a:xfrm>
          <a:custGeom>
            <a:avLst/>
            <a:gdLst>
              <a:gd name="T0" fmla="*/ 2147483647 w 1400"/>
              <a:gd name="T1" fmla="*/ 0 h 1225"/>
              <a:gd name="T2" fmla="*/ 2147483647 w 1400"/>
              <a:gd name="T3" fmla="*/ 2147483647 h 1225"/>
              <a:gd name="T4" fmla="*/ 2147483647 w 1400"/>
              <a:gd name="T5" fmla="*/ 2147483647 h 1225"/>
              <a:gd name="T6" fmla="*/ 2147483647 w 1400"/>
              <a:gd name="T7" fmla="*/ 2147483647 h 1225"/>
              <a:gd name="T8" fmla="*/ 2147483647 w 1400"/>
              <a:gd name="T9" fmla="*/ 2147483647 h 1225"/>
              <a:gd name="T10" fmla="*/ 2147483647 w 1400"/>
              <a:gd name="T11" fmla="*/ 2147483647 h 1225"/>
              <a:gd name="T12" fmla="*/ 2147483647 w 1400"/>
              <a:gd name="T13" fmla="*/ 2147483647 h 1225"/>
              <a:gd name="T14" fmla="*/ 2147483647 w 1400"/>
              <a:gd name="T15" fmla="*/ 2147483647 h 1225"/>
              <a:gd name="T16" fmla="*/ 2147483647 w 1400"/>
              <a:gd name="T17" fmla="*/ 2147483647 h 1225"/>
              <a:gd name="T18" fmla="*/ 2147483647 w 1400"/>
              <a:gd name="T19" fmla="*/ 2147483647 h 1225"/>
              <a:gd name="T20" fmla="*/ 2147483647 w 1400"/>
              <a:gd name="T21" fmla="*/ 2147483647 h 1225"/>
              <a:gd name="T22" fmla="*/ 2147483647 w 1400"/>
              <a:gd name="T23" fmla="*/ 2147483647 h 1225"/>
              <a:gd name="T24" fmla="*/ 2147483647 w 1400"/>
              <a:gd name="T25" fmla="*/ 2147483647 h 1225"/>
              <a:gd name="T26" fmla="*/ 2147483647 w 1400"/>
              <a:gd name="T27" fmla="*/ 2147483647 h 1225"/>
              <a:gd name="T28" fmla="*/ 2147483647 w 1400"/>
              <a:gd name="T29" fmla="*/ 2147483647 h 1225"/>
              <a:gd name="T30" fmla="*/ 2147483647 w 1400"/>
              <a:gd name="T31" fmla="*/ 2147483647 h 1225"/>
              <a:gd name="T32" fmla="*/ 2147483647 w 1400"/>
              <a:gd name="T33" fmla="*/ 2147483647 h 1225"/>
              <a:gd name="T34" fmla="*/ 2147483647 w 1400"/>
              <a:gd name="T35" fmla="*/ 2147483647 h 1225"/>
              <a:gd name="T36" fmla="*/ 2147483647 w 1400"/>
              <a:gd name="T37" fmla="*/ 2147483647 h 1225"/>
              <a:gd name="T38" fmla="*/ 2147483647 w 1400"/>
              <a:gd name="T39" fmla="*/ 2147483647 h 1225"/>
              <a:gd name="T40" fmla="*/ 2147483647 w 1400"/>
              <a:gd name="T41" fmla="*/ 2147483647 h 1225"/>
              <a:gd name="T42" fmla="*/ 2147483647 w 1400"/>
              <a:gd name="T43" fmla="*/ 2147483647 h 1225"/>
              <a:gd name="T44" fmla="*/ 2147483647 w 1400"/>
              <a:gd name="T45" fmla="*/ 2147483647 h 1225"/>
              <a:gd name="T46" fmla="*/ 2147483647 w 1400"/>
              <a:gd name="T47" fmla="*/ 0 h 1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0"/>
              <a:gd name="T73" fmla="*/ 0 h 1225"/>
              <a:gd name="T74" fmla="*/ 1400 w 1400"/>
              <a:gd name="T75" fmla="*/ 1225 h 12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0" h="1225">
                <a:moveTo>
                  <a:pt x="897" y="0"/>
                </a:moveTo>
                <a:cubicBezTo>
                  <a:pt x="807" y="2"/>
                  <a:pt x="717" y="2"/>
                  <a:pt x="627" y="6"/>
                </a:cubicBezTo>
                <a:cubicBezTo>
                  <a:pt x="580" y="8"/>
                  <a:pt x="514" y="34"/>
                  <a:pt x="471" y="48"/>
                </a:cubicBezTo>
                <a:cubicBezTo>
                  <a:pt x="429" y="62"/>
                  <a:pt x="396" y="97"/>
                  <a:pt x="351" y="108"/>
                </a:cubicBezTo>
                <a:cubicBezTo>
                  <a:pt x="279" y="156"/>
                  <a:pt x="222" y="218"/>
                  <a:pt x="153" y="270"/>
                </a:cubicBezTo>
                <a:cubicBezTo>
                  <a:pt x="98" y="342"/>
                  <a:pt x="46" y="469"/>
                  <a:pt x="21" y="540"/>
                </a:cubicBezTo>
                <a:cubicBezTo>
                  <a:pt x="15" y="592"/>
                  <a:pt x="9" y="644"/>
                  <a:pt x="3" y="696"/>
                </a:cubicBezTo>
                <a:cubicBezTo>
                  <a:pt x="6" y="780"/>
                  <a:pt x="0" y="892"/>
                  <a:pt x="21" y="978"/>
                </a:cubicBezTo>
                <a:cubicBezTo>
                  <a:pt x="42" y="1050"/>
                  <a:pt x="89" y="1093"/>
                  <a:pt x="129" y="1128"/>
                </a:cubicBezTo>
                <a:cubicBezTo>
                  <a:pt x="161" y="1160"/>
                  <a:pt x="218" y="1177"/>
                  <a:pt x="261" y="1188"/>
                </a:cubicBezTo>
                <a:cubicBezTo>
                  <a:pt x="317" y="1225"/>
                  <a:pt x="449" y="1202"/>
                  <a:pt x="495" y="1200"/>
                </a:cubicBezTo>
                <a:cubicBezTo>
                  <a:pt x="531" y="1193"/>
                  <a:pt x="568" y="1182"/>
                  <a:pt x="603" y="1170"/>
                </a:cubicBezTo>
                <a:cubicBezTo>
                  <a:pt x="653" y="1143"/>
                  <a:pt x="745" y="1082"/>
                  <a:pt x="795" y="1038"/>
                </a:cubicBezTo>
                <a:cubicBezTo>
                  <a:pt x="829" y="992"/>
                  <a:pt x="867" y="950"/>
                  <a:pt x="903" y="906"/>
                </a:cubicBezTo>
                <a:cubicBezTo>
                  <a:pt x="955" y="844"/>
                  <a:pt x="995" y="772"/>
                  <a:pt x="1053" y="714"/>
                </a:cubicBezTo>
                <a:cubicBezTo>
                  <a:pt x="1063" y="683"/>
                  <a:pt x="1090" y="665"/>
                  <a:pt x="1113" y="642"/>
                </a:cubicBezTo>
                <a:cubicBezTo>
                  <a:pt x="1146" y="609"/>
                  <a:pt x="1194" y="576"/>
                  <a:pt x="1221" y="540"/>
                </a:cubicBezTo>
                <a:cubicBezTo>
                  <a:pt x="1244" y="510"/>
                  <a:pt x="1280" y="471"/>
                  <a:pt x="1311" y="450"/>
                </a:cubicBezTo>
                <a:cubicBezTo>
                  <a:pt x="1338" y="409"/>
                  <a:pt x="1356" y="364"/>
                  <a:pt x="1383" y="324"/>
                </a:cubicBezTo>
                <a:cubicBezTo>
                  <a:pt x="1393" y="283"/>
                  <a:pt x="1400" y="272"/>
                  <a:pt x="1389" y="222"/>
                </a:cubicBezTo>
                <a:cubicBezTo>
                  <a:pt x="1384" y="200"/>
                  <a:pt x="1351" y="179"/>
                  <a:pt x="1335" y="168"/>
                </a:cubicBezTo>
                <a:cubicBezTo>
                  <a:pt x="1305" y="147"/>
                  <a:pt x="1271" y="130"/>
                  <a:pt x="1239" y="114"/>
                </a:cubicBezTo>
                <a:cubicBezTo>
                  <a:pt x="1198" y="94"/>
                  <a:pt x="1146" y="67"/>
                  <a:pt x="1089" y="48"/>
                </a:cubicBezTo>
                <a:lnTo>
                  <a:pt x="897" y="0"/>
                </a:lnTo>
                <a:close/>
              </a:path>
            </a:pathLst>
          </a:custGeom>
          <a:noFill/>
          <a:ln w="38100">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55" name="Freeform 29"/>
          <p:cNvSpPr>
            <a:spLocks/>
          </p:cNvSpPr>
          <p:nvPr/>
        </p:nvSpPr>
        <p:spPr bwMode="auto">
          <a:xfrm>
            <a:off x="1682750" y="4113213"/>
            <a:ext cx="2963863" cy="2135187"/>
          </a:xfrm>
          <a:custGeom>
            <a:avLst/>
            <a:gdLst>
              <a:gd name="T0" fmla="*/ 2147483647 w 1867"/>
              <a:gd name="T1" fmla="*/ 0 h 1345"/>
              <a:gd name="T2" fmla="*/ 2147483647 w 1867"/>
              <a:gd name="T3" fmla="*/ 2147483647 h 1345"/>
              <a:gd name="T4" fmla="*/ 2147483647 w 1867"/>
              <a:gd name="T5" fmla="*/ 2147483647 h 1345"/>
              <a:gd name="T6" fmla="*/ 2147483647 w 1867"/>
              <a:gd name="T7" fmla="*/ 2147483647 h 1345"/>
              <a:gd name="T8" fmla="*/ 2147483647 w 1867"/>
              <a:gd name="T9" fmla="*/ 2147483647 h 1345"/>
              <a:gd name="T10" fmla="*/ 2147483647 w 1867"/>
              <a:gd name="T11" fmla="*/ 2147483647 h 1345"/>
              <a:gd name="T12" fmla="*/ 2147483647 w 1867"/>
              <a:gd name="T13" fmla="*/ 2147483647 h 1345"/>
              <a:gd name="T14" fmla="*/ 2147483647 w 1867"/>
              <a:gd name="T15" fmla="*/ 2147483647 h 1345"/>
              <a:gd name="T16" fmla="*/ 2147483647 w 1867"/>
              <a:gd name="T17" fmla="*/ 2147483647 h 1345"/>
              <a:gd name="T18" fmla="*/ 2147483647 w 1867"/>
              <a:gd name="T19" fmla="*/ 2147483647 h 1345"/>
              <a:gd name="T20" fmla="*/ 2147483647 w 1867"/>
              <a:gd name="T21" fmla="*/ 2147483647 h 1345"/>
              <a:gd name="T22" fmla="*/ 2147483647 w 1867"/>
              <a:gd name="T23" fmla="*/ 2147483647 h 1345"/>
              <a:gd name="T24" fmla="*/ 2147483647 w 1867"/>
              <a:gd name="T25" fmla="*/ 2147483647 h 1345"/>
              <a:gd name="T26" fmla="*/ 2147483647 w 1867"/>
              <a:gd name="T27" fmla="*/ 2147483647 h 1345"/>
              <a:gd name="T28" fmla="*/ 2147483647 w 1867"/>
              <a:gd name="T29" fmla="*/ 2147483647 h 1345"/>
              <a:gd name="T30" fmla="*/ 2147483647 w 1867"/>
              <a:gd name="T31" fmla="*/ 2147483647 h 1345"/>
              <a:gd name="T32" fmla="*/ 2147483647 w 1867"/>
              <a:gd name="T33" fmla="*/ 2147483647 h 1345"/>
              <a:gd name="T34" fmla="*/ 2147483647 w 1867"/>
              <a:gd name="T35" fmla="*/ 2147483647 h 1345"/>
              <a:gd name="T36" fmla="*/ 2147483647 w 1867"/>
              <a:gd name="T37" fmla="*/ 2147483647 h 1345"/>
              <a:gd name="T38" fmla="*/ 2147483647 w 1867"/>
              <a:gd name="T39" fmla="*/ 2147483647 h 1345"/>
              <a:gd name="T40" fmla="*/ 2147483647 w 1867"/>
              <a:gd name="T41" fmla="*/ 2147483647 h 1345"/>
              <a:gd name="T42" fmla="*/ 2147483647 w 1867"/>
              <a:gd name="T43" fmla="*/ 2147483647 h 1345"/>
              <a:gd name="T44" fmla="*/ 2147483647 w 1867"/>
              <a:gd name="T45" fmla="*/ 2147483647 h 1345"/>
              <a:gd name="T46" fmla="*/ 2147483647 w 1867"/>
              <a:gd name="T47" fmla="*/ 0 h 13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67"/>
              <a:gd name="T73" fmla="*/ 0 h 1345"/>
              <a:gd name="T74" fmla="*/ 1867 w 1867"/>
              <a:gd name="T75" fmla="*/ 1345 h 13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67" h="1345">
                <a:moveTo>
                  <a:pt x="897" y="0"/>
                </a:moveTo>
                <a:cubicBezTo>
                  <a:pt x="807" y="2"/>
                  <a:pt x="717" y="2"/>
                  <a:pt x="627" y="6"/>
                </a:cubicBezTo>
                <a:cubicBezTo>
                  <a:pt x="580" y="8"/>
                  <a:pt x="514" y="34"/>
                  <a:pt x="471" y="48"/>
                </a:cubicBezTo>
                <a:cubicBezTo>
                  <a:pt x="429" y="62"/>
                  <a:pt x="396" y="97"/>
                  <a:pt x="351" y="108"/>
                </a:cubicBezTo>
                <a:cubicBezTo>
                  <a:pt x="279" y="156"/>
                  <a:pt x="222" y="218"/>
                  <a:pt x="153" y="270"/>
                </a:cubicBezTo>
                <a:cubicBezTo>
                  <a:pt x="98" y="342"/>
                  <a:pt x="46" y="469"/>
                  <a:pt x="21" y="540"/>
                </a:cubicBezTo>
                <a:cubicBezTo>
                  <a:pt x="15" y="592"/>
                  <a:pt x="9" y="644"/>
                  <a:pt x="3" y="696"/>
                </a:cubicBezTo>
                <a:cubicBezTo>
                  <a:pt x="6" y="780"/>
                  <a:pt x="0" y="892"/>
                  <a:pt x="21" y="978"/>
                </a:cubicBezTo>
                <a:cubicBezTo>
                  <a:pt x="42" y="1050"/>
                  <a:pt x="89" y="1093"/>
                  <a:pt x="129" y="1128"/>
                </a:cubicBezTo>
                <a:cubicBezTo>
                  <a:pt x="168" y="1165"/>
                  <a:pt x="210" y="1179"/>
                  <a:pt x="255" y="1200"/>
                </a:cubicBezTo>
                <a:cubicBezTo>
                  <a:pt x="300" y="1221"/>
                  <a:pt x="347" y="1238"/>
                  <a:pt x="399" y="1254"/>
                </a:cubicBezTo>
                <a:cubicBezTo>
                  <a:pt x="451" y="1270"/>
                  <a:pt x="491" y="1286"/>
                  <a:pt x="567" y="1296"/>
                </a:cubicBezTo>
                <a:cubicBezTo>
                  <a:pt x="643" y="1306"/>
                  <a:pt x="718" y="1309"/>
                  <a:pt x="855" y="1314"/>
                </a:cubicBezTo>
                <a:cubicBezTo>
                  <a:pt x="992" y="1319"/>
                  <a:pt x="1233" y="1345"/>
                  <a:pt x="1389" y="1326"/>
                </a:cubicBezTo>
                <a:cubicBezTo>
                  <a:pt x="1545" y="1307"/>
                  <a:pt x="1715" y="1251"/>
                  <a:pt x="1791" y="1200"/>
                </a:cubicBezTo>
                <a:cubicBezTo>
                  <a:pt x="1867" y="1149"/>
                  <a:pt x="1843" y="1105"/>
                  <a:pt x="1845" y="1020"/>
                </a:cubicBezTo>
                <a:cubicBezTo>
                  <a:pt x="1847" y="935"/>
                  <a:pt x="1835" y="786"/>
                  <a:pt x="1803" y="690"/>
                </a:cubicBezTo>
                <a:cubicBezTo>
                  <a:pt x="1771" y="594"/>
                  <a:pt x="1704" y="510"/>
                  <a:pt x="1653" y="444"/>
                </a:cubicBezTo>
                <a:cubicBezTo>
                  <a:pt x="1602" y="378"/>
                  <a:pt x="1538" y="332"/>
                  <a:pt x="1497" y="294"/>
                </a:cubicBezTo>
                <a:cubicBezTo>
                  <a:pt x="1456" y="256"/>
                  <a:pt x="1434" y="237"/>
                  <a:pt x="1407" y="216"/>
                </a:cubicBezTo>
                <a:cubicBezTo>
                  <a:pt x="1380" y="195"/>
                  <a:pt x="1363" y="185"/>
                  <a:pt x="1335" y="168"/>
                </a:cubicBezTo>
                <a:cubicBezTo>
                  <a:pt x="1307" y="151"/>
                  <a:pt x="1280" y="134"/>
                  <a:pt x="1239" y="114"/>
                </a:cubicBezTo>
                <a:cubicBezTo>
                  <a:pt x="1198" y="94"/>
                  <a:pt x="1146" y="67"/>
                  <a:pt x="1089" y="48"/>
                </a:cubicBezTo>
                <a:lnTo>
                  <a:pt x="897" y="0"/>
                </a:lnTo>
                <a:close/>
              </a:path>
            </a:pathLst>
          </a:custGeom>
          <a:noFill/>
          <a:ln w="38100">
            <a:solidFill>
              <a:schemeClr val="tx2"/>
            </a:solidFill>
            <a:prstDash val="dash"/>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31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31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31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2"/>
          <p:cNvSpPr>
            <a:spLocks noGrp="1" noChangeArrowheads="1"/>
          </p:cNvSpPr>
          <p:nvPr>
            <p:ph type="title"/>
          </p:nvPr>
        </p:nvSpPr>
        <p:spPr>
          <a:xfrm>
            <a:off x="1446213" y="0"/>
            <a:ext cx="9782175" cy="808038"/>
          </a:xfrm>
        </p:spPr>
        <p:txBody>
          <a:bodyPr/>
          <a:lstStyle/>
          <a:p>
            <a:pPr eaLnBrk="1" hangingPunct="1"/>
            <a:r>
              <a:rPr lang="en-US" altLang="en-US" b="1" smtClean="0">
                <a:solidFill>
                  <a:srgbClr val="FF0000"/>
                </a:solidFill>
              </a:rPr>
              <a:t>Multi-Particle Systems</a:t>
            </a:r>
          </a:p>
        </p:txBody>
      </p:sp>
      <p:sp>
        <p:nvSpPr>
          <p:cNvPr id="12297" name="Rectangle 3"/>
          <p:cNvSpPr>
            <a:spLocks noGrp="1" noChangeArrowheads="1"/>
          </p:cNvSpPr>
          <p:nvPr>
            <p:ph type="body" idx="1"/>
          </p:nvPr>
        </p:nvSpPr>
        <p:spPr>
          <a:xfrm>
            <a:off x="1217613" y="990600"/>
            <a:ext cx="10515600" cy="5638800"/>
          </a:xfrm>
        </p:spPr>
        <p:txBody>
          <a:bodyPr/>
          <a:lstStyle/>
          <a:p>
            <a:pPr eaLnBrk="1" hangingPunct="1"/>
            <a:r>
              <a:rPr lang="en-US" altLang="en-US" sz="2400" smtClean="0"/>
              <a:t>It should be fairly obvious how to extend this to systems of </a:t>
            </a:r>
            <a:r>
              <a:rPr lang="en-US" altLang="en-US" sz="2400" i="1" smtClean="0">
                <a:solidFill>
                  <a:srgbClr val="000000"/>
                </a:solidFill>
                <a:latin typeface="Times New Roman" panose="02020603050405020304" pitchFamily="18" charset="0"/>
              </a:rPr>
              <a:t>N</a:t>
            </a:r>
            <a:r>
              <a:rPr lang="en-US" altLang="en-US" sz="2400" smtClean="0"/>
              <a:t> particles, where </a:t>
            </a:r>
            <a:r>
              <a:rPr lang="en-US" altLang="en-US" sz="2400" i="1" smtClean="0">
                <a:solidFill>
                  <a:srgbClr val="000000"/>
                </a:solidFill>
                <a:latin typeface="Times New Roman" panose="02020603050405020304" pitchFamily="18" charset="0"/>
              </a:rPr>
              <a:t>N</a:t>
            </a:r>
            <a:r>
              <a:rPr lang="en-US" altLang="en-US" sz="2400" smtClean="0"/>
              <a:t> can be any number, including truly huge numbers like 10</a:t>
            </a:r>
            <a:r>
              <a:rPr lang="en-US" altLang="en-US" sz="2400" baseline="30000" smtClean="0"/>
              <a:t>23</a:t>
            </a:r>
            <a:r>
              <a:rPr lang="en-US" altLang="en-US" sz="2400" smtClean="0"/>
              <a:t>.</a:t>
            </a:r>
          </a:p>
          <a:p>
            <a:pPr eaLnBrk="1" hangingPunct="1"/>
            <a:r>
              <a:rPr lang="en-US" altLang="en-US" sz="2400" smtClean="0"/>
              <a:t>Let </a:t>
            </a:r>
            <a:r>
              <a:rPr lang="en-US" altLang="en-US" sz="2400" i="1" smtClean="0">
                <a:solidFill>
                  <a:srgbClr val="000000"/>
                </a:solidFill>
                <a:latin typeface="Symbol" panose="05050102010706020507" pitchFamily="18" charset="2"/>
              </a:rPr>
              <a:t>a</a:t>
            </a:r>
            <a:r>
              <a:rPr lang="en-US" altLang="en-US" sz="2400" smtClean="0"/>
              <a:t> or </a:t>
            </a:r>
            <a:r>
              <a:rPr lang="en-US" altLang="en-US" sz="2400" i="1" smtClean="0">
                <a:solidFill>
                  <a:srgbClr val="000000"/>
                </a:solidFill>
                <a:latin typeface="Symbol" panose="05050102010706020507" pitchFamily="18" charset="2"/>
              </a:rPr>
              <a:t>b</a:t>
            </a:r>
            <a:r>
              <a:rPr lang="en-US" altLang="en-US" sz="2400" smtClean="0"/>
              <a:t> designate one of the particles.  Both </a:t>
            </a:r>
            <a:r>
              <a:rPr lang="en-US" altLang="en-US" sz="2400" i="1" smtClean="0">
                <a:solidFill>
                  <a:srgbClr val="000000"/>
                </a:solidFill>
                <a:latin typeface="Symbol" panose="05050102010706020507" pitchFamily="18" charset="2"/>
              </a:rPr>
              <a:t>a</a:t>
            </a:r>
            <a:r>
              <a:rPr lang="en-US" altLang="en-US" sz="2400" smtClean="0"/>
              <a:t> and </a:t>
            </a:r>
            <a:r>
              <a:rPr lang="en-US" altLang="en-US" sz="2400" i="1" smtClean="0">
                <a:solidFill>
                  <a:srgbClr val="000000"/>
                </a:solidFill>
                <a:latin typeface="Symbol" panose="05050102010706020507" pitchFamily="18" charset="2"/>
              </a:rPr>
              <a:t>b</a:t>
            </a:r>
            <a:r>
              <a:rPr lang="en-US" altLang="en-US" sz="2400" smtClean="0"/>
              <a:t> can take any value </a:t>
            </a:r>
            <a:r>
              <a:rPr lang="en-US" altLang="en-US" sz="2400" smtClean="0">
                <a:solidFill>
                  <a:srgbClr val="000000"/>
                </a:solidFill>
                <a:latin typeface="Times New Roman" panose="02020603050405020304" pitchFamily="18" charset="0"/>
              </a:rPr>
              <a:t>1, 2, …, </a:t>
            </a:r>
            <a:r>
              <a:rPr lang="en-US" altLang="en-US" sz="2400" i="1" smtClean="0">
                <a:solidFill>
                  <a:srgbClr val="000000"/>
                </a:solidFill>
                <a:latin typeface="Times New Roman" panose="02020603050405020304" pitchFamily="18" charset="0"/>
              </a:rPr>
              <a:t>N</a:t>
            </a:r>
            <a:r>
              <a:rPr lang="en-US" altLang="en-US" sz="2400" smtClean="0"/>
              <a:t>.  The net force on particle </a:t>
            </a:r>
            <a:r>
              <a:rPr lang="en-US" altLang="en-US" sz="2400" i="1" smtClean="0">
                <a:solidFill>
                  <a:srgbClr val="000000"/>
                </a:solidFill>
                <a:latin typeface="Symbol" panose="05050102010706020507" pitchFamily="18" charset="2"/>
              </a:rPr>
              <a:t>a</a:t>
            </a:r>
            <a:r>
              <a:rPr lang="en-US" altLang="en-US" sz="2400" smtClean="0"/>
              <a:t> is then</a:t>
            </a:r>
          </a:p>
          <a:p>
            <a:pPr eaLnBrk="1" hangingPunct="1">
              <a:buFont typeface="Euphemia" pitchFamily="34" charset="0"/>
              <a:buNone/>
            </a:pPr>
            <a:endParaRPr lang="en-US" altLang="en-US" sz="2400" smtClean="0"/>
          </a:p>
          <a:p>
            <a:pPr eaLnBrk="1" hangingPunct="1">
              <a:buFont typeface="Wingdings" panose="05000000000000000000" pitchFamily="2" charset="2"/>
              <a:buNone/>
            </a:pPr>
            <a:r>
              <a:rPr lang="en-US" altLang="en-US" sz="2400" smtClean="0"/>
              <a:t>	where the sum runs over all particles except </a:t>
            </a:r>
            <a:r>
              <a:rPr lang="en-US" altLang="en-US" sz="2400" i="1" smtClean="0">
                <a:solidFill>
                  <a:srgbClr val="000000"/>
                </a:solidFill>
                <a:latin typeface="Symbol" panose="05050102010706020507" pitchFamily="18" charset="2"/>
              </a:rPr>
              <a:t>a</a:t>
            </a:r>
            <a:r>
              <a:rPr lang="en-US" altLang="en-US" sz="2400" smtClean="0"/>
              <a:t> itself (a particle does not exert a force on itself).</a:t>
            </a:r>
          </a:p>
          <a:p>
            <a:pPr eaLnBrk="1" hangingPunct="1"/>
            <a:r>
              <a:rPr lang="en-US" altLang="en-US" sz="2400" smtClean="0"/>
              <a:t>The total force on the system of particles is just the sum of all of the      </a:t>
            </a:r>
          </a:p>
          <a:p>
            <a:pPr eaLnBrk="1" hangingPunct="1">
              <a:buFont typeface="Euphemia" pitchFamily="34" charset="0"/>
              <a:buNone/>
            </a:pPr>
            <a:endParaRPr lang="en-US" altLang="en-US" sz="2400" smtClean="0"/>
          </a:p>
          <a:p>
            <a:pPr eaLnBrk="1" hangingPunct="1"/>
            <a:endParaRPr lang="en-US" altLang="en-US" sz="2400" smtClean="0"/>
          </a:p>
          <a:p>
            <a:pPr eaLnBrk="1" hangingPunct="1"/>
            <a:r>
              <a:rPr lang="en-US" altLang="en-US" sz="2400" smtClean="0"/>
              <a:t>Each term </a:t>
            </a:r>
            <a:r>
              <a:rPr lang="en-US" altLang="en-US" sz="2400" b="1" smtClean="0">
                <a:solidFill>
                  <a:srgbClr val="000000"/>
                </a:solidFill>
                <a:latin typeface="Times New Roman" panose="02020603050405020304" pitchFamily="18" charset="0"/>
              </a:rPr>
              <a:t>F</a:t>
            </a:r>
            <a:r>
              <a:rPr lang="en-US" altLang="en-US" sz="2400" i="1" baseline="-25000" smtClean="0">
                <a:solidFill>
                  <a:srgbClr val="000000"/>
                </a:solidFill>
                <a:latin typeface="Symbol" panose="05050102010706020507" pitchFamily="18" charset="2"/>
              </a:rPr>
              <a:t>ab</a:t>
            </a:r>
            <a:r>
              <a:rPr lang="en-US" altLang="en-US" sz="2400" smtClean="0"/>
              <a:t> can be paired with </a:t>
            </a:r>
            <a:r>
              <a:rPr lang="en-US" altLang="en-US" sz="2400" b="1" smtClean="0">
                <a:solidFill>
                  <a:srgbClr val="000000"/>
                </a:solidFill>
                <a:latin typeface="Times New Roman" panose="02020603050405020304" pitchFamily="18" charset="0"/>
              </a:rPr>
              <a:t>F</a:t>
            </a:r>
            <a:r>
              <a:rPr lang="en-US" altLang="en-US" sz="2400" i="1" baseline="-25000" smtClean="0">
                <a:solidFill>
                  <a:srgbClr val="000000"/>
                </a:solidFill>
                <a:latin typeface="Symbol" panose="05050102010706020507" pitchFamily="18" charset="2"/>
              </a:rPr>
              <a:t>ba</a:t>
            </a:r>
            <a:r>
              <a:rPr lang="en-US" altLang="en-US" sz="2400" smtClean="0"/>
              <a:t>: </a:t>
            </a:r>
          </a:p>
        </p:txBody>
      </p:sp>
      <p:graphicFrame>
        <p:nvGraphicFramePr>
          <p:cNvPr id="12290" name="Object 4"/>
          <p:cNvGraphicFramePr>
            <a:graphicFrameLocks noChangeAspect="1"/>
          </p:cNvGraphicFramePr>
          <p:nvPr/>
        </p:nvGraphicFramePr>
        <p:xfrm>
          <a:off x="4330700" y="2630488"/>
          <a:ext cx="3017838" cy="600075"/>
        </p:xfrm>
        <a:graphic>
          <a:graphicData uri="http://schemas.openxmlformats.org/presentationml/2006/ole">
            <mc:AlternateContent xmlns:mc="http://schemas.openxmlformats.org/markup-compatibility/2006">
              <mc:Choice xmlns:v="urn:schemas-microsoft-com:vml" Requires="v">
                <p:oleObj spid="_x0000_s12298" name="Equation" r:id="rId4" imgW="1523339" imgH="406224" progId="Equation.DSMT4">
                  <p:embed/>
                </p:oleObj>
              </mc:Choice>
              <mc:Fallback>
                <p:oleObj name="Equation" r:id="rId4" imgW="1523339" imgH="406224"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700" y="2630488"/>
                        <a:ext cx="30178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1" name="Object 7"/>
          <p:cNvGraphicFramePr>
            <a:graphicFrameLocks noChangeAspect="1"/>
          </p:cNvGraphicFramePr>
          <p:nvPr/>
        </p:nvGraphicFramePr>
        <p:xfrm>
          <a:off x="11150600" y="3986213"/>
          <a:ext cx="430213" cy="357187"/>
        </p:xfrm>
        <a:graphic>
          <a:graphicData uri="http://schemas.openxmlformats.org/presentationml/2006/ole">
            <mc:AlternateContent xmlns:mc="http://schemas.openxmlformats.org/markup-compatibility/2006">
              <mc:Choice xmlns:v="urn:schemas-microsoft-com:vml" Requires="v">
                <p:oleObj spid="_x0000_s12299" name="Equation" r:id="rId6" imgW="215713" imgH="241091" progId="Equation.DSMT4">
                  <p:embed/>
                </p:oleObj>
              </mc:Choice>
              <mc:Fallback>
                <p:oleObj name="Equation" r:id="rId6" imgW="215713" imgH="241091"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0600" y="3986213"/>
                        <a:ext cx="4302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8"/>
          <p:cNvGraphicFramePr>
            <a:graphicFrameLocks noChangeAspect="1"/>
          </p:cNvGraphicFramePr>
          <p:nvPr/>
        </p:nvGraphicFramePr>
        <p:xfrm>
          <a:off x="5032375" y="4295775"/>
          <a:ext cx="1381125" cy="581025"/>
        </p:xfrm>
        <a:graphic>
          <a:graphicData uri="http://schemas.openxmlformats.org/presentationml/2006/ole">
            <mc:AlternateContent xmlns:mc="http://schemas.openxmlformats.org/markup-compatibility/2006">
              <mc:Choice xmlns:v="urn:schemas-microsoft-com:vml" Requires="v">
                <p:oleObj spid="_x0000_s12300" name="Equation" r:id="rId8" imgW="698197" imgH="393529" progId="Equation.DSMT4">
                  <p:embed/>
                </p:oleObj>
              </mc:Choice>
              <mc:Fallback>
                <p:oleObj name="Equation" r:id="rId8" imgW="698197" imgH="393529"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2375" y="4295775"/>
                        <a:ext cx="1381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Object 9"/>
          <p:cNvGraphicFramePr>
            <a:graphicFrameLocks noChangeAspect="1"/>
          </p:cNvGraphicFramePr>
          <p:nvPr/>
        </p:nvGraphicFramePr>
        <p:xfrm>
          <a:off x="4214813" y="4886325"/>
          <a:ext cx="3043237" cy="600075"/>
        </p:xfrm>
        <a:graphic>
          <a:graphicData uri="http://schemas.openxmlformats.org/presentationml/2006/ole">
            <mc:AlternateContent xmlns:mc="http://schemas.openxmlformats.org/markup-compatibility/2006">
              <mc:Choice xmlns:v="urn:schemas-microsoft-com:vml" Requires="v">
                <p:oleObj spid="_x0000_s12301" name="Equation" r:id="rId10" imgW="1536033" imgH="406224" progId="Equation.DSMT4">
                  <p:embed/>
                </p:oleObj>
              </mc:Choice>
              <mc:Fallback>
                <p:oleObj name="Equation" r:id="rId10" imgW="1536033" imgH="406224"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4813" y="4886325"/>
                        <a:ext cx="30432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10"/>
          <p:cNvGraphicFramePr>
            <a:graphicFrameLocks noChangeAspect="1"/>
          </p:cNvGraphicFramePr>
          <p:nvPr/>
        </p:nvGraphicFramePr>
        <p:xfrm>
          <a:off x="5103813" y="6180138"/>
          <a:ext cx="4024312" cy="525462"/>
        </p:xfrm>
        <a:graphic>
          <a:graphicData uri="http://schemas.openxmlformats.org/presentationml/2006/ole">
            <mc:AlternateContent xmlns:mc="http://schemas.openxmlformats.org/markup-compatibility/2006">
              <mc:Choice xmlns:v="urn:schemas-microsoft-com:vml" Requires="v">
                <p:oleObj spid="_x0000_s12302" name="Equation" r:id="rId12" imgW="2032000" imgH="355600" progId="Equation.3">
                  <p:embed/>
                </p:oleObj>
              </mc:Choice>
              <mc:Fallback>
                <p:oleObj name="Equation" r:id="rId12" imgW="2032000" imgH="35560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3813" y="6180138"/>
                        <a:ext cx="40243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5211" name="Object 11"/>
          <p:cNvGraphicFramePr>
            <a:graphicFrameLocks noChangeAspect="1"/>
          </p:cNvGraphicFramePr>
          <p:nvPr/>
        </p:nvGraphicFramePr>
        <p:xfrm>
          <a:off x="7207250" y="4905375"/>
          <a:ext cx="1960563" cy="581025"/>
        </p:xfrm>
        <a:graphic>
          <a:graphicData uri="http://schemas.openxmlformats.org/presentationml/2006/ole">
            <mc:AlternateContent xmlns:mc="http://schemas.openxmlformats.org/markup-compatibility/2006">
              <mc:Choice xmlns:v="urn:schemas-microsoft-com:vml" Requires="v">
                <p:oleObj spid="_x0000_s12303" name="Equation" r:id="rId14" imgW="990170" imgH="393529" progId="Equation.DSMT4">
                  <p:embed/>
                </p:oleObj>
              </mc:Choice>
              <mc:Fallback>
                <p:oleObj name="Equation" r:id="rId14" imgW="990170" imgH="393529" progId="Equation.DSMT4">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7250" y="4905375"/>
                        <a:ext cx="1960563" cy="58102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5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446213" y="457200"/>
            <a:ext cx="10360025" cy="822325"/>
          </a:xfrm>
        </p:spPr>
        <p:txBody>
          <a:bodyPr/>
          <a:lstStyle/>
          <a:p>
            <a:pPr eaLnBrk="1" hangingPunct="1"/>
            <a:r>
              <a:rPr lang="en-US" altLang="en-US" b="1" smtClean="0">
                <a:solidFill>
                  <a:srgbClr val="3801A7"/>
                </a:solidFill>
                <a:sym typeface="Times New Roman" panose="02020603050405020304" pitchFamily="18" charset="0"/>
              </a:rPr>
              <a:t>Physics: General Discussion</a:t>
            </a:r>
            <a:endParaRPr lang="en-US" altLang="en-US" smtClean="0">
              <a:solidFill>
                <a:srgbClr val="3801A7"/>
              </a:solidFill>
              <a:sym typeface="Times New Roman" panose="02020603050405020304" pitchFamily="18" charset="0"/>
            </a:endParaRPr>
          </a:p>
        </p:txBody>
      </p:sp>
      <p:sp>
        <p:nvSpPr>
          <p:cNvPr id="303107" name="Rectangle 3"/>
          <p:cNvSpPr>
            <a:spLocks noGrp="1" noChangeArrowheads="1"/>
          </p:cNvSpPr>
          <p:nvPr>
            <p:ph type="body" idx="1"/>
          </p:nvPr>
        </p:nvSpPr>
        <p:spPr>
          <a:xfrm>
            <a:off x="1522413" y="1981200"/>
            <a:ext cx="10109200" cy="4171950"/>
          </a:xfrm>
        </p:spPr>
        <p:txBody>
          <a:bodyPr rtlCol="0">
            <a:normAutofit fontScale="92500" lnSpcReduction="10000"/>
          </a:bodyPr>
          <a:lstStyle/>
          <a:p>
            <a:pPr marL="246888" indent="-246888" eaLnBrk="1" fontAlgn="auto" hangingPunct="1">
              <a:lnSpc>
                <a:spcPct val="150000"/>
              </a:lnSpc>
              <a:spcAft>
                <a:spcPts val="0"/>
              </a:spcAft>
              <a:defRPr/>
            </a:pPr>
            <a:r>
              <a:rPr lang="en-US" b="1" i="1" u="sng" dirty="0">
                <a:solidFill>
                  <a:srgbClr val="FF3300"/>
                </a:solidFill>
                <a:sym typeface="Times New Roman" pitchFamily="18" charset="0"/>
              </a:rPr>
              <a:t>The Goal of Physics</a:t>
            </a:r>
            <a:r>
              <a:rPr lang="en-US" dirty="0">
                <a:sym typeface="Times New Roman" pitchFamily="18" charset="0"/>
              </a:rPr>
              <a:t> </a:t>
            </a:r>
            <a:r>
              <a:rPr lang="en-US" sz="2400" dirty="0">
                <a:sym typeface="Times New Roman" pitchFamily="18" charset="0"/>
              </a:rPr>
              <a:t>(&amp; all of science):</a:t>
            </a:r>
            <a:r>
              <a:rPr lang="en-US" dirty="0">
                <a:sym typeface="Times New Roman" pitchFamily="18" charset="0"/>
              </a:rPr>
              <a:t> </a:t>
            </a:r>
            <a:r>
              <a:rPr lang="en-US" sz="2600" dirty="0">
                <a:sym typeface="Times New Roman" pitchFamily="18" charset="0"/>
              </a:rPr>
              <a:t>To quantitatively and qualitatively </a:t>
            </a:r>
            <a:r>
              <a:rPr lang="en-US" sz="2600" b="1" dirty="0">
                <a:solidFill>
                  <a:srgbClr val="008000"/>
                </a:solidFill>
                <a:sym typeface="Times New Roman" pitchFamily="18" charset="0"/>
              </a:rPr>
              <a:t>describe </a:t>
            </a:r>
            <a:r>
              <a:rPr lang="en-US" sz="2600" b="1" dirty="0" smtClean="0">
                <a:solidFill>
                  <a:srgbClr val="008000"/>
                </a:solidFill>
                <a:sym typeface="Times New Roman" pitchFamily="18" charset="0"/>
              </a:rPr>
              <a:t> the </a:t>
            </a:r>
            <a:r>
              <a:rPr lang="en-US" sz="2600" b="1" dirty="0">
                <a:solidFill>
                  <a:srgbClr val="008000"/>
                </a:solidFill>
                <a:sym typeface="Times New Roman" pitchFamily="18" charset="0"/>
              </a:rPr>
              <a:t>“world </a:t>
            </a:r>
            <a:r>
              <a:rPr lang="en-US" sz="2600" b="1" dirty="0" smtClean="0">
                <a:solidFill>
                  <a:srgbClr val="008000"/>
                </a:solidFill>
                <a:sym typeface="Times New Roman" pitchFamily="18" charset="0"/>
              </a:rPr>
              <a:t> around  us</a:t>
            </a:r>
            <a:r>
              <a:rPr lang="en-US" sz="2600" b="1" dirty="0">
                <a:solidFill>
                  <a:srgbClr val="008000"/>
                </a:solidFill>
                <a:sym typeface="Times New Roman" pitchFamily="18" charset="0"/>
              </a:rPr>
              <a:t>”.</a:t>
            </a:r>
            <a:endParaRPr lang="en-US" sz="3000" b="1" dirty="0">
              <a:solidFill>
                <a:srgbClr val="333399"/>
              </a:solidFill>
              <a:sym typeface="Times New Roman" pitchFamily="18" charset="0"/>
            </a:endParaRPr>
          </a:p>
          <a:p>
            <a:pPr marL="246888" indent="-246888" eaLnBrk="1" fontAlgn="auto" hangingPunct="1">
              <a:lnSpc>
                <a:spcPct val="150000"/>
              </a:lnSpc>
              <a:spcAft>
                <a:spcPts val="0"/>
              </a:spcAft>
              <a:defRPr/>
            </a:pPr>
            <a:r>
              <a:rPr lang="en-US" sz="3000" b="1" dirty="0">
                <a:solidFill>
                  <a:srgbClr val="333399"/>
                </a:solidFill>
                <a:sym typeface="Times New Roman" pitchFamily="18" charset="0"/>
              </a:rPr>
              <a:t>Physics</a:t>
            </a:r>
            <a:r>
              <a:rPr lang="en-US" sz="3000" dirty="0">
                <a:solidFill>
                  <a:srgbClr val="333399"/>
                </a:solidFill>
                <a:sym typeface="Times New Roman" pitchFamily="18" charset="0"/>
              </a:rPr>
              <a:t> </a:t>
            </a:r>
            <a:r>
              <a:rPr lang="en-US" b="1" i="1" u="sng" dirty="0">
                <a:solidFill>
                  <a:srgbClr val="CC0000"/>
                </a:solidFill>
                <a:sym typeface="Times New Roman" pitchFamily="18" charset="0"/>
              </a:rPr>
              <a:t>IS NOT</a:t>
            </a:r>
            <a:r>
              <a:rPr lang="en-US" dirty="0">
                <a:sym typeface="Times New Roman" pitchFamily="18" charset="0"/>
              </a:rPr>
              <a:t> </a:t>
            </a:r>
            <a:r>
              <a:rPr lang="en-US" sz="2600" dirty="0">
                <a:sym typeface="Times New Roman" pitchFamily="18" charset="0"/>
              </a:rPr>
              <a:t>merely a collection of facts &amp; formulas</a:t>
            </a:r>
            <a:r>
              <a:rPr lang="en-US" sz="2600" dirty="0" smtClean="0">
                <a:sym typeface="Times New Roman" pitchFamily="18" charset="0"/>
              </a:rPr>
              <a:t>!</a:t>
            </a:r>
            <a:endParaRPr lang="en-US" b="1" dirty="0">
              <a:solidFill>
                <a:srgbClr val="339933"/>
              </a:solidFill>
              <a:sym typeface="Times New Roman" pitchFamily="18" charset="0"/>
            </a:endParaRPr>
          </a:p>
          <a:p>
            <a:pPr marL="246888" indent="-246888" eaLnBrk="1" fontAlgn="auto" hangingPunct="1">
              <a:lnSpc>
                <a:spcPct val="150000"/>
              </a:lnSpc>
              <a:spcAft>
                <a:spcPts val="0"/>
              </a:spcAft>
              <a:defRPr/>
            </a:pPr>
            <a:r>
              <a:rPr lang="en-US" b="1" dirty="0">
                <a:solidFill>
                  <a:srgbClr val="339933"/>
                </a:solidFill>
                <a:sym typeface="Times New Roman" pitchFamily="18" charset="0"/>
              </a:rPr>
              <a:t>Physics</a:t>
            </a:r>
            <a:r>
              <a:rPr lang="en-US" dirty="0">
                <a:solidFill>
                  <a:srgbClr val="9900FF"/>
                </a:solidFill>
                <a:sym typeface="Times New Roman" pitchFamily="18" charset="0"/>
              </a:rPr>
              <a:t> </a:t>
            </a:r>
            <a:r>
              <a:rPr lang="en-US" b="1" i="1" u="sng" dirty="0">
                <a:solidFill>
                  <a:srgbClr val="9900FF"/>
                </a:solidFill>
                <a:sym typeface="Times New Roman" pitchFamily="18" charset="0"/>
              </a:rPr>
              <a:t>IS</a:t>
            </a:r>
            <a:r>
              <a:rPr lang="en-US" dirty="0">
                <a:solidFill>
                  <a:srgbClr val="9900FF"/>
                </a:solidFill>
                <a:sym typeface="Times New Roman" pitchFamily="18" charset="0"/>
              </a:rPr>
              <a:t> </a:t>
            </a:r>
            <a:r>
              <a:rPr lang="en-US" dirty="0">
                <a:sym typeface="Times New Roman" pitchFamily="18" charset="0"/>
              </a:rPr>
              <a:t>a </a:t>
            </a:r>
            <a:r>
              <a:rPr lang="en-US" b="1" u="sng" dirty="0">
                <a:solidFill>
                  <a:srgbClr val="333399"/>
                </a:solidFill>
                <a:sym typeface="Times New Roman" pitchFamily="18" charset="0"/>
              </a:rPr>
              <a:t>creative</a:t>
            </a:r>
            <a:r>
              <a:rPr lang="en-US" dirty="0">
                <a:sym typeface="Times New Roman" pitchFamily="18" charset="0"/>
              </a:rPr>
              <a:t> activity</a:t>
            </a:r>
            <a:r>
              <a:rPr lang="en-US" dirty="0" smtClean="0">
                <a:sym typeface="Times New Roman" pitchFamily="18" charset="0"/>
              </a:rPr>
              <a:t>!</a:t>
            </a:r>
            <a:endParaRPr lang="en-US" dirty="0">
              <a:sym typeface="Times New Roman" pitchFamily="18" charset="0"/>
            </a:endParaRPr>
          </a:p>
          <a:p>
            <a:pPr marL="246888" indent="-246888" eaLnBrk="1" fontAlgn="auto" hangingPunct="1">
              <a:lnSpc>
                <a:spcPct val="150000"/>
              </a:lnSpc>
              <a:spcAft>
                <a:spcPts val="0"/>
              </a:spcAft>
              <a:defRPr/>
            </a:pPr>
            <a:r>
              <a:rPr lang="en-US" dirty="0">
                <a:sym typeface="Times New Roman" pitchFamily="18" charset="0"/>
              </a:rPr>
              <a:t>Physics </a:t>
            </a:r>
            <a:r>
              <a:rPr lang="en-US" b="1" dirty="0">
                <a:solidFill>
                  <a:srgbClr val="CC0000"/>
                </a:solidFill>
                <a:sym typeface="Symbol" pitchFamily="18" charset="2"/>
              </a:rPr>
              <a:t>           </a:t>
            </a:r>
            <a:r>
              <a:rPr lang="en-US" dirty="0">
                <a:sym typeface="Times New Roman" pitchFamily="18" charset="0"/>
              </a:rPr>
              <a:t>Observation           </a:t>
            </a:r>
            <a:r>
              <a:rPr lang="en-US" dirty="0" smtClean="0">
                <a:sym typeface="Times New Roman" pitchFamily="18" charset="0"/>
              </a:rPr>
              <a:t>Explanation</a:t>
            </a:r>
            <a:r>
              <a:rPr lang="en-US" dirty="0">
                <a:sym typeface="Times New Roman" pitchFamily="18" charset="0"/>
              </a:rPr>
              <a:t>. </a:t>
            </a:r>
          </a:p>
          <a:p>
            <a:pPr marL="246888" indent="-246888" eaLnBrk="1" fontAlgn="auto" hangingPunct="1">
              <a:lnSpc>
                <a:spcPct val="150000"/>
              </a:lnSpc>
              <a:spcAft>
                <a:spcPts val="0"/>
              </a:spcAft>
              <a:defRPr/>
            </a:pPr>
            <a:r>
              <a:rPr lang="en-US" dirty="0">
                <a:sym typeface="Times New Roman" pitchFamily="18" charset="0"/>
              </a:rPr>
              <a:t>Requires </a:t>
            </a:r>
            <a:r>
              <a:rPr lang="en-US" b="1" i="1" u="sng" dirty="0">
                <a:solidFill>
                  <a:srgbClr val="9900FF"/>
                </a:solidFill>
                <a:sym typeface="Times New Roman" pitchFamily="18" charset="0"/>
              </a:rPr>
              <a:t>IMAGINATION</a:t>
            </a:r>
            <a:r>
              <a:rPr lang="en-US" b="1" i="1" dirty="0">
                <a:solidFill>
                  <a:srgbClr val="9900FF"/>
                </a:solidFill>
                <a:sym typeface="Times New Roman" pitchFamily="18" charset="0"/>
              </a:rPr>
              <a:t>!!</a:t>
            </a:r>
          </a:p>
        </p:txBody>
      </p:sp>
      <p:pic>
        <p:nvPicPr>
          <p:cNvPr id="31748" name="Picture 4" descr="Arrow,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13" y="4972050"/>
            <a:ext cx="14859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Arrow,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13" y="4972050"/>
            <a:ext cx="14859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593850" y="177800"/>
            <a:ext cx="9782175" cy="736600"/>
          </a:xfrm>
        </p:spPr>
        <p:txBody>
          <a:bodyPr/>
          <a:lstStyle/>
          <a:p>
            <a:pPr eaLnBrk="1" hangingPunct="1"/>
            <a:r>
              <a:rPr lang="en-US" altLang="en-US" b="1" u="sng" smtClean="0">
                <a:solidFill>
                  <a:srgbClr val="FF0000"/>
                </a:solidFill>
              </a:rPr>
              <a:t>Law of Conservation of Linear Momentum</a:t>
            </a:r>
            <a:endParaRPr lang="en-US" altLang="en-US" smtClean="0"/>
          </a:p>
        </p:txBody>
      </p:sp>
      <p:sp>
        <p:nvSpPr>
          <p:cNvPr id="47107" name="Content Placeholder 2"/>
          <p:cNvSpPr>
            <a:spLocks noGrp="1"/>
          </p:cNvSpPr>
          <p:nvPr>
            <p:ph idx="1"/>
          </p:nvPr>
        </p:nvSpPr>
        <p:spPr/>
        <p:txBody>
          <a:bodyPr/>
          <a:lstStyle/>
          <a:p>
            <a:pPr indent="-14288" algn="just" eaLnBrk="1" hangingPunct="1">
              <a:spcBef>
                <a:spcPct val="50000"/>
              </a:spcBef>
              <a:buFont typeface="Euphemia" pitchFamily="34" charset="0"/>
              <a:buNone/>
            </a:pPr>
            <a:r>
              <a:rPr lang="en-US" altLang="en-US" sz="6000" b="1" i="1" smtClean="0">
                <a:solidFill>
                  <a:schemeClr val="tx2"/>
                </a:solidFill>
              </a:rPr>
              <a:t>When the total external force on a system is zero, the total momentum of the system remains constant</a:t>
            </a:r>
            <a:endParaRPr lang="en-US" altLang="en-US" sz="6000" smtClean="0">
              <a:solidFill>
                <a:schemeClr val="tx2"/>
              </a:solidFil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1598613" y="476250"/>
            <a:ext cx="10120312" cy="5772150"/>
          </a:xfrm>
        </p:spPr>
        <p:txBody>
          <a:bodyPr/>
          <a:lstStyle/>
          <a:p>
            <a:pPr algn="ctr" eaLnBrk="1" hangingPunct="1">
              <a:buFontTx/>
              <a:buNone/>
            </a:pPr>
            <a:r>
              <a:rPr lang="en-US" altLang="en-US" b="1" smtClean="0">
                <a:sym typeface="Symbol" panose="05050102010706020507" pitchFamily="18" charset="2"/>
              </a:rPr>
              <a:t>	</a:t>
            </a:r>
            <a:r>
              <a:rPr lang="en-US" altLang="en-US" b="1" u="sng" smtClean="0">
                <a:solidFill>
                  <a:schemeClr val="tx2"/>
                </a:solidFill>
                <a:sym typeface="Symbol" panose="05050102010706020507" pitchFamily="18" charset="2"/>
              </a:rPr>
              <a:t>Law of Conservation of Momentum</a:t>
            </a:r>
            <a:r>
              <a:rPr lang="en-US" altLang="en-US" b="1" smtClean="0">
                <a:solidFill>
                  <a:schemeClr val="tx2"/>
                </a:solidFill>
                <a:sym typeface="Symbol" panose="05050102010706020507" pitchFamily="18" charset="2"/>
              </a:rPr>
              <a:t> </a:t>
            </a:r>
            <a:r>
              <a:rPr lang="en-US" altLang="en-US" sz="2400" smtClean="0">
                <a:solidFill>
                  <a:schemeClr val="tx2"/>
                </a:solidFill>
                <a:sym typeface="Symbol" panose="05050102010706020507" pitchFamily="18" charset="2"/>
              </a:rPr>
              <a:t>(collisions)</a:t>
            </a:r>
            <a:r>
              <a:rPr lang="en-US" altLang="en-US" smtClean="0">
                <a:solidFill>
                  <a:schemeClr val="tx2"/>
                </a:solidFill>
                <a:sym typeface="Symbol" panose="05050102010706020507" pitchFamily="18" charset="2"/>
              </a:rPr>
              <a:t>:</a:t>
            </a:r>
          </a:p>
          <a:p>
            <a:pPr algn="ctr" eaLnBrk="1" hangingPunct="1">
              <a:buFontTx/>
              <a:buNone/>
            </a:pPr>
            <a:endParaRPr lang="en-US" altLang="en-US" smtClean="0">
              <a:solidFill>
                <a:schemeClr val="tx2"/>
              </a:solidFill>
              <a:sym typeface="Symbol" panose="05050102010706020507" pitchFamily="18" charset="2"/>
            </a:endParaRPr>
          </a:p>
          <a:p>
            <a:pPr algn="ctr" eaLnBrk="1" hangingPunct="1">
              <a:buFontTx/>
              <a:buNone/>
            </a:pPr>
            <a:r>
              <a:rPr lang="en-US" altLang="en-US" b="1" i="1" smtClean="0">
                <a:sym typeface="Symbol" panose="05050102010706020507" pitchFamily="18" charset="2"/>
              </a:rPr>
              <a:t>	</a:t>
            </a:r>
            <a:r>
              <a:rPr lang="en-US" altLang="en-US" sz="2400" smtClean="0">
                <a:sym typeface="Symbol" panose="05050102010706020507" pitchFamily="18" charset="2"/>
              </a:rPr>
              <a:t>The </a:t>
            </a:r>
            <a:r>
              <a:rPr lang="en-US" altLang="en-US" b="1" i="1" smtClean="0">
                <a:solidFill>
                  <a:srgbClr val="FF0000"/>
                </a:solidFill>
                <a:sym typeface="Symbol" panose="05050102010706020507" pitchFamily="18" charset="2"/>
              </a:rPr>
              <a:t>total </a:t>
            </a:r>
            <a:r>
              <a:rPr lang="en-US" altLang="en-US" sz="2400" b="1" i="1" smtClean="0">
                <a:solidFill>
                  <a:srgbClr val="FF0000"/>
                </a:solidFill>
                <a:sym typeface="Symbol" panose="05050102010706020507" pitchFamily="18" charset="2"/>
              </a:rPr>
              <a:t>(vector)</a:t>
            </a:r>
            <a:r>
              <a:rPr lang="en-US" altLang="en-US" b="1" i="1" smtClean="0">
                <a:solidFill>
                  <a:srgbClr val="FF0000"/>
                </a:solidFill>
                <a:sym typeface="Symbol" panose="05050102010706020507" pitchFamily="18" charset="2"/>
              </a:rPr>
              <a:t> momentum before a collision =   </a:t>
            </a:r>
          </a:p>
          <a:p>
            <a:pPr algn="ctr" eaLnBrk="1" hangingPunct="1">
              <a:buFontTx/>
              <a:buNone/>
            </a:pPr>
            <a:r>
              <a:rPr lang="en-US" altLang="en-US" sz="2400" smtClean="0">
                <a:sym typeface="Symbol" panose="05050102010706020507" pitchFamily="18" charset="2"/>
              </a:rPr>
              <a:t>the </a:t>
            </a:r>
            <a:r>
              <a:rPr lang="en-US" altLang="en-US" b="1" i="1" smtClean="0">
                <a:solidFill>
                  <a:srgbClr val="FF0000"/>
                </a:solidFill>
                <a:sym typeface="Symbol" panose="05050102010706020507" pitchFamily="18" charset="2"/>
              </a:rPr>
              <a:t>total </a:t>
            </a:r>
            <a:r>
              <a:rPr lang="en-US" altLang="en-US" sz="2400" b="1" i="1" smtClean="0">
                <a:solidFill>
                  <a:srgbClr val="FF0000"/>
                </a:solidFill>
                <a:sym typeface="Symbol" panose="05050102010706020507" pitchFamily="18" charset="2"/>
              </a:rPr>
              <a:t>(vector)</a:t>
            </a:r>
            <a:r>
              <a:rPr lang="en-US" altLang="en-US" b="1" i="1" smtClean="0">
                <a:solidFill>
                  <a:srgbClr val="FF0000"/>
                </a:solidFill>
                <a:sym typeface="Symbol" panose="05050102010706020507" pitchFamily="18" charset="2"/>
              </a:rPr>
              <a:t> momentum after a collision.</a:t>
            </a:r>
            <a:endParaRPr lang="en-US" altLang="en-US" b="1" i="1" smtClean="0">
              <a:sym typeface="Symbol" panose="05050102010706020507" pitchFamily="18" charset="2"/>
            </a:endParaRPr>
          </a:p>
          <a:p>
            <a:pPr algn="ctr" eaLnBrk="1" hangingPunct="1">
              <a:buFontTx/>
              <a:buNone/>
            </a:pPr>
            <a:r>
              <a:rPr lang="en-US" altLang="en-US" b="1" smtClean="0">
                <a:sym typeface="Symbol" panose="05050102010706020507" pitchFamily="18" charset="2"/>
              </a:rPr>
              <a:t>     p</a:t>
            </a:r>
            <a:r>
              <a:rPr lang="en-US" altLang="en-US" b="1" baseline="-25000" smtClean="0">
                <a:sym typeface="Symbol" panose="05050102010706020507" pitchFamily="18" charset="2"/>
              </a:rPr>
              <a:t>total </a:t>
            </a:r>
            <a:r>
              <a:rPr lang="en-US" altLang="en-US" b="1" smtClean="0">
                <a:sym typeface="Symbol" panose="05050102010706020507" pitchFamily="18" charset="2"/>
              </a:rPr>
              <a:t>= p</a:t>
            </a:r>
            <a:r>
              <a:rPr lang="en-US" altLang="en-US" b="1" baseline="-25000" smtClean="0">
                <a:sym typeface="Symbol" panose="05050102010706020507" pitchFamily="18" charset="2"/>
              </a:rPr>
              <a:t>A</a:t>
            </a:r>
            <a:r>
              <a:rPr lang="en-US" altLang="en-US" b="1" smtClean="0">
                <a:sym typeface="Symbol" panose="05050102010706020507" pitchFamily="18" charset="2"/>
              </a:rPr>
              <a:t> + p</a:t>
            </a:r>
            <a:r>
              <a:rPr lang="en-US" altLang="en-US" b="1" baseline="-25000" smtClean="0">
                <a:sym typeface="Symbol" panose="05050102010706020507" pitchFamily="18" charset="2"/>
              </a:rPr>
              <a:t>B</a:t>
            </a:r>
            <a:r>
              <a:rPr lang="en-US" altLang="en-US" b="1" smtClean="0">
                <a:sym typeface="Symbol" panose="05050102010706020507" pitchFamily="18" charset="2"/>
              </a:rPr>
              <a:t> = (p</a:t>
            </a:r>
            <a:r>
              <a:rPr lang="en-US" altLang="en-US" b="1" baseline="-25000" smtClean="0">
                <a:sym typeface="Symbol" panose="05050102010706020507" pitchFamily="18" charset="2"/>
              </a:rPr>
              <a:t>A</a:t>
            </a:r>
            <a:r>
              <a:rPr lang="en-US" altLang="en-US" b="1" smtClean="0">
                <a:sym typeface="Symbol" panose="05050102010706020507" pitchFamily="18" charset="2"/>
              </a:rPr>
              <a:t>)+ (p</a:t>
            </a:r>
            <a:r>
              <a:rPr lang="en-US" altLang="en-US" b="1" baseline="-25000" smtClean="0">
                <a:sym typeface="Symbol" panose="05050102010706020507" pitchFamily="18" charset="2"/>
              </a:rPr>
              <a:t>B</a:t>
            </a:r>
            <a:r>
              <a:rPr lang="en-US" altLang="en-US" b="1" smtClean="0">
                <a:sym typeface="Symbol" panose="05050102010706020507" pitchFamily="18" charset="2"/>
              </a:rPr>
              <a:t>) = </a:t>
            </a:r>
            <a:r>
              <a:rPr lang="en-US" altLang="en-US" b="1" smtClean="0">
                <a:solidFill>
                  <a:srgbClr val="9900CC"/>
                </a:solidFill>
                <a:sym typeface="Symbol" panose="05050102010706020507" pitchFamily="18" charset="2"/>
              </a:rPr>
              <a:t>constant</a:t>
            </a:r>
          </a:p>
          <a:p>
            <a:pPr algn="ctr" eaLnBrk="1" hangingPunct="1">
              <a:buFontTx/>
              <a:buNone/>
            </a:pPr>
            <a:r>
              <a:rPr lang="en-US" altLang="en-US" smtClean="0">
                <a:sym typeface="Symbol" panose="05050102010706020507" pitchFamily="18" charset="2"/>
              </a:rPr>
              <a:t>	</a:t>
            </a:r>
            <a:r>
              <a:rPr lang="en-US" altLang="en-US" sz="2400" smtClean="0">
                <a:sym typeface="Symbol" panose="05050102010706020507" pitchFamily="18" charset="2"/>
              </a:rPr>
              <a:t>Or:          </a:t>
            </a:r>
            <a:r>
              <a:rPr lang="en-US" altLang="en-US" b="1" smtClean="0">
                <a:sym typeface="Symbol" panose="05050102010706020507" pitchFamily="18" charset="2"/>
              </a:rPr>
              <a:t>p</a:t>
            </a:r>
            <a:r>
              <a:rPr lang="en-US" altLang="en-US" b="1" baseline="-25000" smtClean="0">
                <a:sym typeface="Symbol" panose="05050102010706020507" pitchFamily="18" charset="2"/>
              </a:rPr>
              <a:t>total </a:t>
            </a:r>
            <a:r>
              <a:rPr lang="en-US" altLang="en-US" b="1" smtClean="0">
                <a:sym typeface="Symbol" panose="05050102010706020507" pitchFamily="18" charset="2"/>
              </a:rPr>
              <a:t>= p</a:t>
            </a:r>
            <a:r>
              <a:rPr lang="en-US" altLang="en-US" b="1" baseline="-25000" smtClean="0">
                <a:sym typeface="Symbol" panose="05050102010706020507" pitchFamily="18" charset="2"/>
              </a:rPr>
              <a:t>A</a:t>
            </a:r>
            <a:r>
              <a:rPr lang="en-US" altLang="en-US" b="1" smtClean="0">
                <a:sym typeface="Symbol" panose="05050102010706020507" pitchFamily="18" charset="2"/>
              </a:rPr>
              <a:t> + p</a:t>
            </a:r>
            <a:r>
              <a:rPr lang="en-US" altLang="en-US" b="1" baseline="-25000" smtClean="0">
                <a:sym typeface="Symbol" panose="05050102010706020507" pitchFamily="18" charset="2"/>
              </a:rPr>
              <a:t>B</a:t>
            </a:r>
            <a:r>
              <a:rPr lang="en-US" altLang="en-US" b="1" smtClean="0">
                <a:sym typeface="Symbol" panose="05050102010706020507" pitchFamily="18" charset="2"/>
              </a:rPr>
              <a:t> = 0</a:t>
            </a:r>
          </a:p>
          <a:p>
            <a:pPr algn="ctr" eaLnBrk="1" hangingPunct="1">
              <a:buFontTx/>
              <a:buNone/>
            </a:pPr>
            <a:endParaRPr lang="en-US" altLang="en-US" b="1" smtClean="0">
              <a:sym typeface="Symbol" panose="05050102010706020507" pitchFamily="18" charset="2"/>
            </a:endParaRPr>
          </a:p>
          <a:p>
            <a:pPr lvl="1" algn="ctr" eaLnBrk="1" hangingPunct="1">
              <a:buFontTx/>
              <a:buNone/>
            </a:pPr>
            <a:r>
              <a:rPr lang="en-US" altLang="en-US" b="1" smtClean="0">
                <a:sym typeface="Symbol" panose="05050102010706020507" pitchFamily="18" charset="2"/>
              </a:rPr>
              <a:t>p</a:t>
            </a:r>
            <a:r>
              <a:rPr lang="en-US" altLang="en-US" b="1" baseline="-25000" smtClean="0">
                <a:sym typeface="Symbol" panose="05050102010706020507" pitchFamily="18" charset="2"/>
              </a:rPr>
              <a:t>A</a:t>
            </a:r>
            <a:r>
              <a:rPr lang="en-US" altLang="en-US" b="1" smtClean="0">
                <a:sym typeface="Symbol" panose="05050102010706020507" pitchFamily="18" charset="2"/>
              </a:rPr>
              <a:t> = m</a:t>
            </a:r>
            <a:r>
              <a:rPr lang="en-US" altLang="en-US" b="1" baseline="-25000" smtClean="0">
                <a:sym typeface="Symbol" panose="05050102010706020507" pitchFamily="18" charset="2"/>
              </a:rPr>
              <a:t>A</a:t>
            </a:r>
            <a:r>
              <a:rPr lang="en-US" altLang="en-US" b="1" smtClean="0">
                <a:sym typeface="Symbol" panose="05050102010706020507" pitchFamily="18" charset="2"/>
              </a:rPr>
              <a:t>v</a:t>
            </a:r>
            <a:r>
              <a:rPr lang="en-US" altLang="en-US" b="1" baseline="-25000" smtClean="0">
                <a:sym typeface="Symbol" panose="05050102010706020507" pitchFamily="18" charset="2"/>
              </a:rPr>
              <a:t>A</a:t>
            </a:r>
            <a:r>
              <a:rPr lang="en-US" altLang="en-US" b="1" smtClean="0">
                <a:sym typeface="Symbol" panose="05050102010706020507" pitchFamily="18" charset="2"/>
              </a:rPr>
              <a:t>,   p</a:t>
            </a:r>
            <a:r>
              <a:rPr lang="en-US" altLang="en-US" b="1" baseline="-25000" smtClean="0">
                <a:sym typeface="Symbol" panose="05050102010706020507" pitchFamily="18" charset="2"/>
              </a:rPr>
              <a:t>B</a:t>
            </a:r>
            <a:r>
              <a:rPr lang="en-US" altLang="en-US" b="1" smtClean="0">
                <a:sym typeface="Symbol" panose="05050102010706020507" pitchFamily="18" charset="2"/>
              </a:rPr>
              <a:t> = m</a:t>
            </a:r>
            <a:r>
              <a:rPr lang="en-US" altLang="en-US" b="1" baseline="-25000" smtClean="0">
                <a:sym typeface="Symbol" panose="05050102010706020507" pitchFamily="18" charset="2"/>
              </a:rPr>
              <a:t>B</a:t>
            </a:r>
            <a:r>
              <a:rPr lang="en-US" altLang="en-US" b="1" smtClean="0">
                <a:sym typeface="Symbol" panose="05050102010706020507" pitchFamily="18" charset="2"/>
              </a:rPr>
              <a:t>v</a:t>
            </a:r>
            <a:r>
              <a:rPr lang="en-US" altLang="en-US" b="1" baseline="-25000" smtClean="0">
                <a:sym typeface="Symbol" panose="05050102010706020507" pitchFamily="18" charset="2"/>
              </a:rPr>
              <a:t>B</a:t>
            </a:r>
            <a:r>
              <a:rPr lang="en-US" altLang="en-US" b="1" smtClean="0">
                <a:sym typeface="Symbol" panose="05050102010706020507" pitchFamily="18" charset="2"/>
              </a:rPr>
              <a:t>,               </a:t>
            </a:r>
            <a:r>
              <a:rPr lang="en-US" altLang="en-US" sz="2000" smtClean="0">
                <a:sym typeface="Symbol" panose="05050102010706020507" pitchFamily="18" charset="2"/>
              </a:rPr>
              <a:t>Initial momenta</a:t>
            </a:r>
          </a:p>
          <a:p>
            <a:pPr lvl="1" algn="ctr" eaLnBrk="1" hangingPunct="1">
              <a:buFontTx/>
              <a:buNone/>
            </a:pPr>
            <a:r>
              <a:rPr lang="en-US" altLang="en-US" b="1" smtClean="0">
                <a:sym typeface="Symbol" panose="05050102010706020507" pitchFamily="18" charset="2"/>
              </a:rPr>
              <a:t>(p</a:t>
            </a:r>
            <a:r>
              <a:rPr lang="en-US" altLang="en-US" b="1" baseline="-25000" smtClean="0">
                <a:sym typeface="Symbol" panose="05050102010706020507" pitchFamily="18" charset="2"/>
              </a:rPr>
              <a:t>A</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b="1" smtClean="0">
                <a:sym typeface="Symbol" panose="05050102010706020507" pitchFamily="18" charset="2"/>
              </a:rPr>
              <a:t>= m</a:t>
            </a:r>
            <a:r>
              <a:rPr lang="en-US" altLang="en-US" b="1" baseline="-25000" smtClean="0">
                <a:sym typeface="Symbol" panose="05050102010706020507" pitchFamily="18" charset="2"/>
              </a:rPr>
              <a:t>A</a:t>
            </a:r>
            <a:r>
              <a:rPr lang="en-US" altLang="en-US" b="1" smtClean="0">
                <a:sym typeface="Symbol" panose="05050102010706020507" pitchFamily="18" charset="2"/>
              </a:rPr>
              <a:t>(v</a:t>
            </a:r>
            <a:r>
              <a:rPr lang="en-US" altLang="en-US" b="1" baseline="-25000" smtClean="0">
                <a:sym typeface="Symbol" panose="05050102010706020507" pitchFamily="18" charset="2"/>
              </a:rPr>
              <a:t>A</a:t>
            </a:r>
            <a:r>
              <a:rPr lang="en-US" altLang="en-US" b="1" smtClean="0">
                <a:sym typeface="Symbol" panose="05050102010706020507" pitchFamily="18" charset="2"/>
              </a:rPr>
              <a:t>), (p</a:t>
            </a:r>
            <a:r>
              <a:rPr lang="en-US" altLang="en-US" b="1" baseline="-25000" smtClean="0">
                <a:sym typeface="Symbol" panose="05050102010706020507" pitchFamily="18" charset="2"/>
              </a:rPr>
              <a:t>B</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b="1" smtClean="0">
                <a:sym typeface="Symbol" panose="05050102010706020507" pitchFamily="18" charset="2"/>
              </a:rPr>
              <a:t>= m</a:t>
            </a:r>
            <a:r>
              <a:rPr lang="en-US" altLang="en-US" b="1" baseline="-25000" smtClean="0">
                <a:sym typeface="Symbol" panose="05050102010706020507" pitchFamily="18" charset="2"/>
              </a:rPr>
              <a:t>B</a:t>
            </a:r>
            <a:r>
              <a:rPr lang="en-US" altLang="en-US" b="1" smtClean="0">
                <a:sym typeface="Symbol" panose="05050102010706020507" pitchFamily="18" charset="2"/>
              </a:rPr>
              <a:t>(v</a:t>
            </a:r>
            <a:r>
              <a:rPr lang="en-US" altLang="en-US" b="1" baseline="-25000" smtClean="0">
                <a:sym typeface="Symbol" panose="05050102010706020507" pitchFamily="18" charset="2"/>
              </a:rPr>
              <a:t>B</a:t>
            </a:r>
            <a:r>
              <a:rPr lang="en-US" altLang="en-US" b="1" smtClean="0">
                <a:sym typeface="Symbol" panose="05050102010706020507" pitchFamily="18" charset="2"/>
              </a:rPr>
              <a:t>), 	         </a:t>
            </a:r>
            <a:r>
              <a:rPr lang="en-US" altLang="en-US" sz="2000" smtClean="0">
                <a:sym typeface="Symbol" panose="05050102010706020507" pitchFamily="18" charset="2"/>
              </a:rPr>
              <a:t>Final momenta</a:t>
            </a:r>
          </a:p>
          <a:p>
            <a:pPr lvl="1" algn="ctr" eaLnBrk="1" hangingPunct="1"/>
            <a:endParaRPr lang="en-US" altLang="en-US" sz="2000" b="1" u="sng" smtClean="0">
              <a:sym typeface="Symbol" panose="05050102010706020507" pitchFamily="18" charset="2"/>
            </a:endParaRPr>
          </a:p>
          <a:p>
            <a:pPr algn="ctr" eaLnBrk="1" hangingPunct="1">
              <a:buFontTx/>
              <a:buNone/>
            </a:pPr>
            <a:r>
              <a:rPr lang="en-US" altLang="en-US" sz="3600" b="1" smtClean="0">
                <a:sym typeface="Symbol" panose="05050102010706020507" pitchFamily="18" charset="2"/>
              </a:rPr>
              <a:t> 	m</a:t>
            </a:r>
            <a:r>
              <a:rPr lang="en-US" altLang="en-US" sz="3600" b="1" baseline="-25000" smtClean="0">
                <a:sym typeface="Symbol" panose="05050102010706020507" pitchFamily="18" charset="2"/>
              </a:rPr>
              <a:t>A</a:t>
            </a:r>
            <a:r>
              <a:rPr lang="en-US" altLang="en-US" sz="3600" b="1" smtClean="0">
                <a:sym typeface="Symbol" panose="05050102010706020507" pitchFamily="18" charset="2"/>
              </a:rPr>
              <a:t>v</a:t>
            </a:r>
            <a:r>
              <a:rPr lang="en-US" altLang="en-US" sz="3600" b="1" baseline="-25000" smtClean="0">
                <a:sym typeface="Symbol" panose="05050102010706020507" pitchFamily="18" charset="2"/>
              </a:rPr>
              <a:t>A</a:t>
            </a:r>
            <a:r>
              <a:rPr lang="en-US" altLang="en-US" sz="3600" b="1" smtClean="0">
                <a:sym typeface="Symbol" panose="05050102010706020507" pitchFamily="18" charset="2"/>
              </a:rPr>
              <a:t> +  m</a:t>
            </a:r>
            <a:r>
              <a:rPr lang="en-US" altLang="en-US" sz="3600" b="1" baseline="-25000" smtClean="0">
                <a:sym typeface="Symbol" panose="05050102010706020507" pitchFamily="18" charset="2"/>
              </a:rPr>
              <a:t>B</a:t>
            </a:r>
            <a:r>
              <a:rPr lang="en-US" altLang="en-US" sz="3600" b="1" smtClean="0">
                <a:sym typeface="Symbol" panose="05050102010706020507" pitchFamily="18" charset="2"/>
              </a:rPr>
              <a:t>v</a:t>
            </a:r>
            <a:r>
              <a:rPr lang="en-US" altLang="en-US" sz="3600" b="1" baseline="-25000" smtClean="0">
                <a:sym typeface="Symbol" panose="05050102010706020507" pitchFamily="18" charset="2"/>
              </a:rPr>
              <a:t>B</a:t>
            </a:r>
            <a:r>
              <a:rPr lang="en-US" altLang="en-US" sz="3600" b="1" smtClean="0">
                <a:sym typeface="Symbol" panose="05050102010706020507" pitchFamily="18" charset="2"/>
              </a:rPr>
              <a:t> = m</a:t>
            </a:r>
            <a:r>
              <a:rPr lang="en-US" altLang="en-US" sz="3600" b="1" baseline="-25000" smtClean="0">
                <a:sym typeface="Symbol" panose="05050102010706020507" pitchFamily="18" charset="2"/>
              </a:rPr>
              <a:t>A</a:t>
            </a:r>
            <a:r>
              <a:rPr lang="en-US" altLang="en-US" sz="3600" b="1" smtClean="0">
                <a:sym typeface="Symbol" panose="05050102010706020507" pitchFamily="18" charset="2"/>
              </a:rPr>
              <a:t>(v</a:t>
            </a:r>
            <a:r>
              <a:rPr lang="en-US" altLang="en-US" sz="3600" b="1" baseline="-25000" smtClean="0">
                <a:sym typeface="Symbol" panose="05050102010706020507" pitchFamily="18" charset="2"/>
              </a:rPr>
              <a:t>A</a:t>
            </a:r>
            <a:r>
              <a:rPr lang="en-US" altLang="en-US" sz="3600" b="1" smtClean="0">
                <a:sym typeface="Symbol" panose="05050102010706020507" pitchFamily="18" charset="2"/>
              </a:rPr>
              <a:t>) +  m</a:t>
            </a:r>
            <a:r>
              <a:rPr lang="en-US" altLang="en-US" sz="3600" b="1" baseline="-25000" smtClean="0">
                <a:sym typeface="Symbol" panose="05050102010706020507" pitchFamily="18" charset="2"/>
              </a:rPr>
              <a:t>B </a:t>
            </a:r>
            <a:r>
              <a:rPr lang="en-US" altLang="en-US" sz="3600" b="1" smtClean="0">
                <a:sym typeface="Symbol" panose="05050102010706020507" pitchFamily="18" charset="2"/>
              </a:rPr>
              <a:t>(v</a:t>
            </a:r>
            <a:r>
              <a:rPr lang="en-US" altLang="en-US" sz="3600" b="1" baseline="-25000" smtClean="0">
                <a:sym typeface="Symbol" panose="05050102010706020507" pitchFamily="18" charset="2"/>
              </a:rPr>
              <a:t>B</a:t>
            </a:r>
            <a:r>
              <a:rPr lang="en-US" altLang="en-US" sz="3600" b="1" smtClean="0">
                <a:sym typeface="Symbol" panose="05050102010706020507" pitchFamily="18" charset="2"/>
              </a:rPr>
              <a:t>)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609600" y="1295400"/>
            <a:ext cx="103568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solidFill>
                  <a:srgbClr val="FF0000"/>
                </a:solidFill>
                <a:latin typeface="Euphemia" pitchFamily="34" charset="0"/>
                <a:sym typeface="Symbol" panose="05050102010706020507" pitchFamily="18" charset="2"/>
              </a:rPr>
              <a:t>The vector sum of the momenta is a constant!</a:t>
            </a:r>
          </a:p>
        </p:txBody>
      </p:sp>
      <p:pic>
        <p:nvPicPr>
          <p:cNvPr id="4915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1976438"/>
            <a:ext cx="7129463"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9"/>
          <p:cNvSpPr txBox="1">
            <a:spLocks noChangeArrowheads="1"/>
          </p:cNvSpPr>
          <p:nvPr/>
        </p:nvSpPr>
        <p:spPr bwMode="auto">
          <a:xfrm>
            <a:off x="6805613" y="3048000"/>
            <a:ext cx="47529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b="1" i="1" u="sng">
                <a:solidFill>
                  <a:schemeClr val="tx2"/>
                </a:solidFill>
                <a:latin typeface="Euphemia" pitchFamily="34" charset="0"/>
                <a:sym typeface="Symbol" panose="05050102010706020507" pitchFamily="18" charset="2"/>
              </a:rPr>
              <a:t>Vector sum</a:t>
            </a:r>
            <a:r>
              <a:rPr lang="en-US" altLang="en-US" sz="2400" b="1">
                <a:solidFill>
                  <a:schemeClr val="tx2"/>
                </a:solidFill>
                <a:latin typeface="Euphemia" pitchFamily="34" charset="0"/>
                <a:sym typeface="Symbol" panose="05050102010706020507" pitchFamily="18" charset="2"/>
              </a:rPr>
              <a:t> of momenta </a:t>
            </a:r>
          </a:p>
          <a:p>
            <a:pPr algn="ctr" eaLnBrk="1" hangingPunct="1"/>
            <a:r>
              <a:rPr lang="en-US" altLang="en-US" sz="2400" b="1">
                <a:solidFill>
                  <a:schemeClr val="tx2"/>
                </a:solidFill>
                <a:latin typeface="Euphemia" pitchFamily="34" charset="0"/>
                <a:sym typeface="Symbol" panose="05050102010706020507" pitchFamily="18" charset="2"/>
              </a:rPr>
              <a:t>before = </a:t>
            </a:r>
            <a:r>
              <a:rPr lang="en-US" altLang="en-US" sz="2600" b="1" i="1" u="sng">
                <a:solidFill>
                  <a:schemeClr val="tx2"/>
                </a:solidFill>
                <a:latin typeface="Euphemia" pitchFamily="34" charset="0"/>
                <a:sym typeface="Symbol" panose="05050102010706020507" pitchFamily="18" charset="2"/>
              </a:rPr>
              <a:t>Vector sum</a:t>
            </a:r>
            <a:r>
              <a:rPr lang="en-US" altLang="en-US" sz="2400" b="1">
                <a:solidFill>
                  <a:schemeClr val="tx2"/>
                </a:solidFill>
                <a:latin typeface="Euphemia" pitchFamily="34" charset="0"/>
                <a:sym typeface="Symbol" panose="05050102010706020507" pitchFamily="18" charset="2"/>
              </a:rPr>
              <a:t> of </a:t>
            </a:r>
          </a:p>
          <a:p>
            <a:pPr algn="ctr" eaLnBrk="1" hangingPunct="1"/>
            <a:r>
              <a:rPr lang="en-US" altLang="en-US" sz="2400" b="1">
                <a:solidFill>
                  <a:schemeClr val="tx2"/>
                </a:solidFill>
                <a:latin typeface="Euphemia" pitchFamily="34" charset="0"/>
                <a:sym typeface="Symbol" panose="05050102010706020507" pitchFamily="18" charset="2"/>
              </a:rPr>
              <a:t>momenta after!</a:t>
            </a:r>
          </a:p>
          <a:p>
            <a:pPr algn="ctr" eaLnBrk="1" hangingPunct="1"/>
            <a:r>
              <a:rPr lang="en-US" altLang="en-US" sz="2000" b="1">
                <a:latin typeface="Euphemia" pitchFamily="34" charset="0"/>
                <a:sym typeface="Symbol" panose="05050102010706020507" pitchFamily="18" charset="2"/>
              </a:rPr>
              <a:t>Vector  sum of momenta = constant!</a:t>
            </a:r>
          </a:p>
        </p:txBody>
      </p:sp>
      <p:sp>
        <p:nvSpPr>
          <p:cNvPr id="49157" name="Rectangle 11"/>
          <p:cNvSpPr>
            <a:spLocks noChangeArrowheads="1"/>
          </p:cNvSpPr>
          <p:nvPr/>
        </p:nvSpPr>
        <p:spPr bwMode="auto">
          <a:xfrm>
            <a:off x="989013" y="0"/>
            <a:ext cx="103600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en-US" altLang="en-US" sz="3200" b="1" u="sng">
                <a:solidFill>
                  <a:srgbClr val="FF0000"/>
                </a:solidFill>
                <a:latin typeface="Euphemia" pitchFamily="34" charset="0"/>
                <a:sym typeface="Symbol" panose="05050102010706020507" pitchFamily="18" charset="2"/>
              </a:rPr>
              <a:t>Example</a:t>
            </a:r>
            <a:r>
              <a:rPr lang="en-US" altLang="en-US" sz="3200" b="1">
                <a:solidFill>
                  <a:srgbClr val="FF0000"/>
                </a:solidFill>
                <a:latin typeface="Euphemia" pitchFamily="34" charset="0"/>
                <a:sym typeface="Symbol" panose="05050102010706020507" pitchFamily="18" charset="2"/>
              </a:rPr>
              <a:t>:</a:t>
            </a:r>
            <a:r>
              <a:rPr lang="en-US" altLang="en-US" sz="3200">
                <a:latin typeface="Euphemia" pitchFamily="34" charset="0"/>
                <a:sym typeface="Symbol" panose="05050102010706020507" pitchFamily="18" charset="2"/>
              </a:rPr>
              <a:t> 2 billiard balls collide </a:t>
            </a:r>
            <a:r>
              <a:rPr lang="en-US" altLang="en-US" sz="2000">
                <a:latin typeface="Euphemia" pitchFamily="34" charset="0"/>
                <a:sym typeface="Symbol" panose="05050102010706020507" pitchFamily="18" charset="2"/>
              </a:rPr>
              <a:t>(zero external force)</a:t>
            </a:r>
          </a:p>
        </p:txBody>
      </p:sp>
      <p:pic>
        <p:nvPicPr>
          <p:cNvPr id="49158" name="Picture 12" descr="F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838200"/>
            <a:ext cx="9296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body" idx="1"/>
          </p:nvPr>
        </p:nvSpPr>
        <p:spPr>
          <a:xfrm>
            <a:off x="1217613" y="2438400"/>
            <a:ext cx="10260012" cy="4191000"/>
          </a:xfrm>
        </p:spPr>
        <p:txBody>
          <a:bodyPr rtlCol="0">
            <a:normAutofit fontScale="85000" lnSpcReduction="20000"/>
          </a:bodyPr>
          <a:lstStyle/>
          <a:p>
            <a:pPr marL="246888" indent="-246888" eaLnBrk="1" fontAlgn="auto" hangingPunct="1">
              <a:spcAft>
                <a:spcPts val="0"/>
              </a:spcAft>
              <a:buFontTx/>
              <a:buNone/>
              <a:defRPr/>
            </a:pPr>
            <a:r>
              <a:rPr lang="en-US" dirty="0">
                <a:sym typeface="Symbol" pitchFamily="18" charset="2"/>
              </a:rPr>
              <a:t>	</a:t>
            </a:r>
            <a:r>
              <a:rPr lang="en-US" b="1" u="sng" dirty="0">
                <a:solidFill>
                  <a:srgbClr val="A50021"/>
                </a:solidFill>
                <a:sym typeface="Symbol" pitchFamily="18" charset="2"/>
              </a:rPr>
              <a:t>Newton’s 2</a:t>
            </a:r>
            <a:r>
              <a:rPr lang="en-US" b="1" u="sng" baseline="30000" dirty="0">
                <a:solidFill>
                  <a:srgbClr val="A50021"/>
                </a:solidFill>
                <a:sym typeface="Symbol" pitchFamily="18" charset="2"/>
              </a:rPr>
              <a:t>nd</a:t>
            </a:r>
            <a:r>
              <a:rPr lang="en-US" b="1" u="sng" dirty="0">
                <a:solidFill>
                  <a:srgbClr val="A50021"/>
                </a:solidFill>
                <a:sym typeface="Symbol" pitchFamily="18" charset="2"/>
              </a:rPr>
              <a:t> Law</a:t>
            </a:r>
            <a:r>
              <a:rPr lang="en-US" dirty="0">
                <a:sym typeface="Symbol" pitchFamily="18" charset="2"/>
              </a:rPr>
              <a:t>:</a:t>
            </a:r>
          </a:p>
          <a:p>
            <a:pPr marL="246888" indent="-246888" algn="ctr" eaLnBrk="1" fontAlgn="auto" hangingPunct="1">
              <a:spcAft>
                <a:spcPts val="0"/>
              </a:spcAft>
              <a:buFontTx/>
              <a:buNone/>
              <a:defRPr/>
            </a:pPr>
            <a:r>
              <a:rPr lang="en-US" sz="2400" dirty="0">
                <a:sym typeface="Symbol" pitchFamily="18" charset="2"/>
              </a:rPr>
              <a:t>The force on  </a:t>
            </a:r>
            <a:r>
              <a:rPr lang="en-US" sz="2400" b="1" dirty="0">
                <a:sym typeface="Symbol" pitchFamily="18" charset="2"/>
              </a:rPr>
              <a:t>A</a:t>
            </a:r>
            <a:r>
              <a:rPr lang="en-US" sz="2400" dirty="0">
                <a:sym typeface="Symbol" pitchFamily="18" charset="2"/>
              </a:rPr>
              <a:t>, due to </a:t>
            </a:r>
            <a:r>
              <a:rPr lang="en-US" sz="2400" b="1" dirty="0">
                <a:sym typeface="Symbol" pitchFamily="18" charset="2"/>
              </a:rPr>
              <a:t>B</a:t>
            </a:r>
            <a:r>
              <a:rPr lang="en-US" sz="2400" dirty="0">
                <a:sym typeface="Symbol" pitchFamily="18" charset="2"/>
              </a:rPr>
              <a:t>,  for a small time </a:t>
            </a:r>
            <a:r>
              <a:rPr lang="en-US" sz="2400" b="1" dirty="0">
                <a:sym typeface="Symbol" pitchFamily="18" charset="2"/>
              </a:rPr>
              <a:t>t</a:t>
            </a:r>
            <a:r>
              <a:rPr lang="en-US" sz="2400" dirty="0">
                <a:sym typeface="Symbol" pitchFamily="18" charset="2"/>
              </a:rPr>
              <a:t>:</a:t>
            </a:r>
          </a:p>
          <a:p>
            <a:pPr marL="246888" indent="-246888" algn="ctr" eaLnBrk="1" fontAlgn="auto" hangingPunct="1">
              <a:spcAft>
                <a:spcPts val="0"/>
              </a:spcAft>
              <a:buFontTx/>
              <a:buNone/>
              <a:defRPr/>
            </a:pPr>
            <a:r>
              <a:rPr lang="en-US" sz="2400" b="1" dirty="0">
                <a:sym typeface="Symbol" pitchFamily="18" charset="2"/>
              </a:rPr>
              <a:t>F</a:t>
            </a:r>
            <a:r>
              <a:rPr lang="en-US" sz="2400" b="1" baseline="-25000" dirty="0">
                <a:sym typeface="Symbol" pitchFamily="18" charset="2"/>
              </a:rPr>
              <a:t>AB </a:t>
            </a:r>
            <a:r>
              <a:rPr lang="en-US" sz="2400" b="1" dirty="0">
                <a:sym typeface="Symbol" pitchFamily="18" charset="2"/>
              </a:rPr>
              <a:t>= </a:t>
            </a:r>
            <a:r>
              <a:rPr lang="en-US" sz="2400" b="1" dirty="0" err="1">
                <a:sym typeface="Symbol" pitchFamily="18" charset="2"/>
              </a:rPr>
              <a:t>p</a:t>
            </a:r>
            <a:r>
              <a:rPr lang="en-US" sz="2400" b="1" baseline="-25000" dirty="0" err="1">
                <a:sym typeface="Symbol" pitchFamily="18" charset="2"/>
              </a:rPr>
              <a:t>A</a:t>
            </a:r>
            <a:r>
              <a:rPr lang="en-US" sz="2400" b="1" dirty="0">
                <a:sym typeface="Symbol" pitchFamily="18" charset="2"/>
              </a:rPr>
              <a:t>/t = </a:t>
            </a:r>
            <a:r>
              <a:rPr lang="en-US" sz="2400" b="1" dirty="0" err="1">
                <a:sym typeface="Symbol" pitchFamily="18" charset="2"/>
              </a:rPr>
              <a:t>m</a:t>
            </a:r>
            <a:r>
              <a:rPr lang="en-US" sz="2400" b="1" baseline="-25000" dirty="0" err="1">
                <a:sym typeface="Symbol" pitchFamily="18" charset="2"/>
              </a:rPr>
              <a:t>A</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A</a:t>
            </a:r>
            <a:r>
              <a:rPr lang="en-US" sz="2400" b="1" dirty="0">
                <a:sym typeface="Symbol" pitchFamily="18" charset="2"/>
              </a:rPr>
              <a:t>)</a:t>
            </a:r>
            <a:r>
              <a:rPr lang="en-US" sz="2400" b="1" dirty="0">
                <a:sym typeface="Times New Roman" pitchFamily="18" charset="0"/>
              </a:rPr>
              <a:t> </a:t>
            </a:r>
            <a:r>
              <a:rPr lang="en-US" sz="2400" b="1" dirty="0">
                <a:sym typeface="Symbol" pitchFamily="18" charset="2"/>
              </a:rPr>
              <a:t>- </a:t>
            </a:r>
            <a:r>
              <a:rPr lang="en-US" sz="2400" b="1" dirty="0" err="1">
                <a:sym typeface="Symbol" pitchFamily="18" charset="2"/>
              </a:rPr>
              <a:t>v</a:t>
            </a:r>
            <a:r>
              <a:rPr lang="en-US" sz="2400" b="1" baseline="-25000" dirty="0" err="1">
                <a:sym typeface="Symbol" pitchFamily="18" charset="2"/>
              </a:rPr>
              <a:t>A</a:t>
            </a:r>
            <a:r>
              <a:rPr lang="en-US" sz="2400" b="1" dirty="0">
                <a:sym typeface="Symbol" pitchFamily="18" charset="2"/>
              </a:rPr>
              <a:t>]/t</a:t>
            </a:r>
          </a:p>
          <a:p>
            <a:pPr marL="246888" indent="-246888" algn="ctr" eaLnBrk="1" fontAlgn="auto" hangingPunct="1">
              <a:spcAft>
                <a:spcPts val="0"/>
              </a:spcAft>
              <a:buFontTx/>
              <a:buNone/>
              <a:defRPr/>
            </a:pPr>
            <a:r>
              <a:rPr lang="en-US" sz="2400" dirty="0">
                <a:sym typeface="Symbol" pitchFamily="18" charset="2"/>
              </a:rPr>
              <a:t>The force on  </a:t>
            </a:r>
            <a:r>
              <a:rPr lang="en-US" sz="2400" b="1" dirty="0">
                <a:sym typeface="Symbol" pitchFamily="18" charset="2"/>
              </a:rPr>
              <a:t>B</a:t>
            </a:r>
            <a:r>
              <a:rPr lang="en-US" sz="2400" dirty="0">
                <a:sym typeface="Symbol" pitchFamily="18" charset="2"/>
              </a:rPr>
              <a:t>, due to </a:t>
            </a:r>
            <a:r>
              <a:rPr lang="en-US" sz="2400" b="1" dirty="0">
                <a:sym typeface="Symbol" pitchFamily="18" charset="2"/>
              </a:rPr>
              <a:t>A</a:t>
            </a:r>
            <a:r>
              <a:rPr lang="en-US" sz="2400" dirty="0">
                <a:sym typeface="Symbol" pitchFamily="18" charset="2"/>
              </a:rPr>
              <a:t>, for the same small </a:t>
            </a:r>
            <a:r>
              <a:rPr lang="en-US" sz="2400" b="1" dirty="0">
                <a:sym typeface="Symbol" pitchFamily="18" charset="2"/>
              </a:rPr>
              <a:t>t</a:t>
            </a:r>
            <a:r>
              <a:rPr lang="en-US" sz="2400" dirty="0">
                <a:sym typeface="Symbol" pitchFamily="18" charset="2"/>
              </a:rPr>
              <a:t>:</a:t>
            </a:r>
          </a:p>
          <a:p>
            <a:pPr marL="246888" indent="-246888" algn="ctr" eaLnBrk="1" fontAlgn="auto" hangingPunct="1">
              <a:spcAft>
                <a:spcPts val="0"/>
              </a:spcAft>
              <a:buFontTx/>
              <a:buNone/>
              <a:defRPr/>
            </a:pPr>
            <a:r>
              <a:rPr lang="en-US" sz="2400" b="1" dirty="0">
                <a:sym typeface="Symbol" pitchFamily="18" charset="2"/>
              </a:rPr>
              <a:t>F</a:t>
            </a:r>
            <a:r>
              <a:rPr lang="en-US" sz="2400" b="1" baseline="-25000" dirty="0">
                <a:sym typeface="Symbol" pitchFamily="18" charset="2"/>
              </a:rPr>
              <a:t>BA </a:t>
            </a:r>
            <a:r>
              <a:rPr lang="en-US" sz="2400" b="1" dirty="0">
                <a:sym typeface="Symbol" pitchFamily="18" charset="2"/>
              </a:rPr>
              <a:t>= </a:t>
            </a:r>
            <a:r>
              <a:rPr lang="en-US" sz="2400" b="1" dirty="0" err="1">
                <a:sym typeface="Symbol" pitchFamily="18" charset="2"/>
              </a:rPr>
              <a:t>p</a:t>
            </a:r>
            <a:r>
              <a:rPr lang="en-US" sz="2400" b="1" baseline="-25000" dirty="0" err="1">
                <a:sym typeface="Symbol" pitchFamily="18" charset="2"/>
              </a:rPr>
              <a:t>B</a:t>
            </a:r>
            <a:r>
              <a:rPr lang="en-US" sz="2400" b="1" dirty="0">
                <a:sym typeface="Symbol" pitchFamily="18" charset="2"/>
              </a:rPr>
              <a:t>/t = </a:t>
            </a:r>
            <a:r>
              <a:rPr lang="en-US" sz="2400" b="1" dirty="0" err="1">
                <a:sym typeface="Symbol" pitchFamily="18" charset="2"/>
              </a:rPr>
              <a:t>m</a:t>
            </a:r>
            <a:r>
              <a:rPr lang="en-US" sz="2400" b="1" baseline="-25000" dirty="0" err="1">
                <a:sym typeface="Symbol" pitchFamily="18" charset="2"/>
              </a:rPr>
              <a:t>B</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a:t>
            </a:r>
            <a:r>
              <a:rPr lang="en-US" sz="2400" dirty="0">
                <a:sym typeface="Times New Roman" pitchFamily="18" charset="0"/>
              </a:rPr>
              <a:t> </a:t>
            </a:r>
            <a:r>
              <a:rPr lang="en-US" sz="2400" b="1" dirty="0">
                <a:sym typeface="Symbol" pitchFamily="18" charset="2"/>
              </a:rPr>
              <a:t>- </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 t</a:t>
            </a:r>
          </a:p>
          <a:p>
            <a:pPr marL="246888" indent="-246888" eaLnBrk="1" fontAlgn="auto" hangingPunct="1">
              <a:spcAft>
                <a:spcPts val="0"/>
              </a:spcAft>
              <a:buFontTx/>
              <a:buNone/>
              <a:defRPr/>
            </a:pPr>
            <a:r>
              <a:rPr lang="en-US" b="1" dirty="0">
                <a:sym typeface="Symbol" pitchFamily="18" charset="2"/>
              </a:rPr>
              <a:t>	</a:t>
            </a:r>
            <a:endParaRPr lang="en-US" b="1" dirty="0" smtClean="0">
              <a:sym typeface="Symbol" pitchFamily="18" charset="2"/>
            </a:endParaRPr>
          </a:p>
          <a:p>
            <a:pPr marL="246888" indent="-246888" eaLnBrk="1" fontAlgn="auto" hangingPunct="1">
              <a:spcAft>
                <a:spcPts val="0"/>
              </a:spcAft>
              <a:buFontTx/>
              <a:buNone/>
              <a:defRPr/>
            </a:pPr>
            <a:r>
              <a:rPr lang="en-US" b="1" u="sng" dirty="0" smtClean="0">
                <a:solidFill>
                  <a:srgbClr val="A50021"/>
                </a:solidFill>
                <a:sym typeface="Symbol" pitchFamily="18" charset="2"/>
              </a:rPr>
              <a:t>Newton’s </a:t>
            </a:r>
            <a:r>
              <a:rPr lang="en-US" b="1" u="sng" dirty="0">
                <a:solidFill>
                  <a:srgbClr val="A50021"/>
                </a:solidFill>
                <a:sym typeface="Symbol" pitchFamily="18" charset="2"/>
              </a:rPr>
              <a:t>3</a:t>
            </a:r>
            <a:r>
              <a:rPr lang="en-US" b="1" u="sng" baseline="30000" dirty="0">
                <a:solidFill>
                  <a:srgbClr val="A50021"/>
                </a:solidFill>
                <a:sym typeface="Symbol" pitchFamily="18" charset="2"/>
              </a:rPr>
              <a:t>rd</a:t>
            </a:r>
            <a:r>
              <a:rPr lang="en-US" b="1" u="sng" dirty="0">
                <a:solidFill>
                  <a:srgbClr val="A50021"/>
                </a:solidFill>
                <a:sym typeface="Symbol" pitchFamily="18" charset="2"/>
              </a:rPr>
              <a:t> Law</a:t>
            </a:r>
            <a:r>
              <a:rPr lang="en-US" dirty="0">
                <a:sym typeface="Symbol" pitchFamily="18" charset="2"/>
              </a:rPr>
              <a:t>: </a:t>
            </a:r>
            <a:r>
              <a:rPr lang="en-US" sz="2400" b="1" dirty="0">
                <a:sym typeface="Symbol" pitchFamily="18" charset="2"/>
              </a:rPr>
              <a:t>F</a:t>
            </a:r>
            <a:r>
              <a:rPr lang="en-US" sz="2400" b="1" baseline="-25000" dirty="0">
                <a:sym typeface="Symbol" pitchFamily="18" charset="2"/>
              </a:rPr>
              <a:t>AB </a:t>
            </a:r>
            <a:r>
              <a:rPr lang="en-US" sz="2400" b="1" dirty="0">
                <a:sym typeface="Symbol" pitchFamily="18" charset="2"/>
              </a:rPr>
              <a:t>= - F</a:t>
            </a:r>
            <a:r>
              <a:rPr lang="en-US" sz="2400" b="1" baseline="-25000" dirty="0">
                <a:sym typeface="Symbol" pitchFamily="18" charset="2"/>
              </a:rPr>
              <a:t>BA </a:t>
            </a:r>
            <a:r>
              <a:rPr lang="en-US" sz="2400" b="1" dirty="0">
                <a:sym typeface="Symbol" pitchFamily="18" charset="2"/>
              </a:rPr>
              <a:t>= F</a:t>
            </a:r>
            <a:r>
              <a:rPr lang="en-US" sz="2400" b="1" baseline="-25000" dirty="0">
                <a:sym typeface="Symbol" pitchFamily="18" charset="2"/>
              </a:rPr>
              <a:t> </a:t>
            </a:r>
          </a:p>
          <a:p>
            <a:pPr marL="246888" indent="-246888" algn="ctr" eaLnBrk="1" fontAlgn="auto" hangingPunct="1">
              <a:spcAft>
                <a:spcPts val="0"/>
              </a:spcAft>
              <a:buFontTx/>
              <a:buNone/>
              <a:defRPr/>
            </a:pPr>
            <a:r>
              <a:rPr lang="en-US" sz="2400" b="1" dirty="0">
                <a:sym typeface="Symbol" pitchFamily="18" charset="2"/>
              </a:rPr>
              <a:t>	 	      </a:t>
            </a:r>
            <a:r>
              <a:rPr lang="en-US" sz="2400" b="1" dirty="0" err="1">
                <a:sym typeface="Symbol" pitchFamily="18" charset="2"/>
              </a:rPr>
              <a:t>m</a:t>
            </a:r>
            <a:r>
              <a:rPr lang="en-US" sz="2400" b="1" baseline="-25000" dirty="0" err="1">
                <a:sym typeface="Symbol" pitchFamily="18" charset="2"/>
              </a:rPr>
              <a:t>A</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A</a:t>
            </a:r>
            <a:r>
              <a:rPr lang="en-US" sz="2400" b="1" dirty="0">
                <a:sym typeface="Symbol" pitchFamily="18" charset="2"/>
              </a:rPr>
              <a:t>)</a:t>
            </a:r>
            <a:r>
              <a:rPr lang="en-US" sz="2400" dirty="0">
                <a:sym typeface="Times New Roman" pitchFamily="18" charset="0"/>
              </a:rPr>
              <a:t> </a:t>
            </a:r>
            <a:r>
              <a:rPr lang="en-US" sz="2400" b="1" dirty="0">
                <a:sym typeface="Symbol" pitchFamily="18" charset="2"/>
              </a:rPr>
              <a:t>- </a:t>
            </a:r>
            <a:r>
              <a:rPr lang="en-US" sz="2400" b="1" dirty="0" err="1">
                <a:sym typeface="Symbol" pitchFamily="18" charset="2"/>
              </a:rPr>
              <a:t>v</a:t>
            </a:r>
            <a:r>
              <a:rPr lang="en-US" sz="2400" b="1" baseline="-25000" dirty="0" err="1">
                <a:sym typeface="Symbol" pitchFamily="18" charset="2"/>
              </a:rPr>
              <a:t>A</a:t>
            </a:r>
            <a:r>
              <a:rPr lang="en-US" sz="2400" b="1" dirty="0">
                <a:sym typeface="Symbol" pitchFamily="18" charset="2"/>
              </a:rPr>
              <a:t>]/t = - </a:t>
            </a:r>
            <a:r>
              <a:rPr lang="en-US" sz="2400" b="1" dirty="0" err="1">
                <a:sym typeface="Symbol" pitchFamily="18" charset="2"/>
              </a:rPr>
              <a:t>m</a:t>
            </a:r>
            <a:r>
              <a:rPr lang="en-US" sz="2400" b="1" baseline="-25000" dirty="0" err="1">
                <a:sym typeface="Symbol" pitchFamily="18" charset="2"/>
              </a:rPr>
              <a:t>B</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a:t>
            </a:r>
            <a:r>
              <a:rPr lang="en-US" sz="2400" dirty="0">
                <a:sym typeface="Times New Roman" pitchFamily="18" charset="0"/>
              </a:rPr>
              <a:t> </a:t>
            </a:r>
            <a:r>
              <a:rPr lang="en-US" sz="2400" b="1" dirty="0">
                <a:sym typeface="Symbol" pitchFamily="18" charset="2"/>
              </a:rPr>
              <a:t>- </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]/t </a:t>
            </a:r>
          </a:p>
          <a:p>
            <a:pPr marL="246888" indent="-246888" algn="ctr" eaLnBrk="1" fontAlgn="auto" hangingPunct="1">
              <a:spcAft>
                <a:spcPts val="0"/>
              </a:spcAft>
              <a:buFontTx/>
              <a:buNone/>
              <a:defRPr/>
            </a:pPr>
            <a:r>
              <a:rPr lang="en-US" sz="2400" dirty="0">
                <a:sym typeface="Symbol" pitchFamily="18" charset="2"/>
              </a:rPr>
              <a:t>	or: 	</a:t>
            </a:r>
            <a:r>
              <a:rPr lang="en-US" sz="2400" b="1" dirty="0" err="1">
                <a:sym typeface="Symbol" pitchFamily="18" charset="2"/>
              </a:rPr>
              <a:t>m</a:t>
            </a:r>
            <a:r>
              <a:rPr lang="en-US" sz="2400" b="1" baseline="-25000" dirty="0" err="1">
                <a:sym typeface="Symbol" pitchFamily="18" charset="2"/>
              </a:rPr>
              <a:t>A</a:t>
            </a:r>
            <a:r>
              <a:rPr lang="en-US" sz="2400" b="1" dirty="0" err="1">
                <a:sym typeface="Symbol" pitchFamily="18" charset="2"/>
              </a:rPr>
              <a:t>v</a:t>
            </a:r>
            <a:r>
              <a:rPr lang="en-US" sz="2400" b="1" baseline="-25000" dirty="0" err="1">
                <a:sym typeface="Symbol" pitchFamily="18" charset="2"/>
              </a:rPr>
              <a:t>A</a:t>
            </a:r>
            <a:r>
              <a:rPr lang="en-US" sz="2400" b="1" baseline="-25000" dirty="0">
                <a:sym typeface="Symbol" pitchFamily="18" charset="2"/>
              </a:rPr>
              <a:t> </a:t>
            </a:r>
            <a:r>
              <a:rPr lang="en-US" sz="2400" b="1" dirty="0">
                <a:sym typeface="Symbol" pitchFamily="18" charset="2"/>
              </a:rPr>
              <a:t>+ </a:t>
            </a:r>
            <a:r>
              <a:rPr lang="en-US" sz="2400" b="1" dirty="0" err="1">
                <a:sym typeface="Symbol" pitchFamily="18" charset="2"/>
              </a:rPr>
              <a:t>m</a:t>
            </a:r>
            <a:r>
              <a:rPr lang="en-US" sz="2400" b="1" baseline="-25000" dirty="0" err="1">
                <a:sym typeface="Symbol" pitchFamily="18" charset="2"/>
              </a:rPr>
              <a:t>B</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 = </a:t>
            </a:r>
            <a:r>
              <a:rPr lang="en-US" sz="2400" b="1" dirty="0" err="1">
                <a:sym typeface="Symbol" pitchFamily="18" charset="2"/>
              </a:rPr>
              <a:t>m</a:t>
            </a:r>
            <a:r>
              <a:rPr lang="en-US" sz="2400" b="1" baseline="-25000" dirty="0" err="1">
                <a:sym typeface="Symbol" pitchFamily="18" charset="2"/>
              </a:rPr>
              <a:t>A</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A</a:t>
            </a:r>
            <a:r>
              <a:rPr lang="en-US" sz="2400" b="1" dirty="0">
                <a:sym typeface="Symbol" pitchFamily="18" charset="2"/>
              </a:rPr>
              <a:t>)</a:t>
            </a:r>
            <a:r>
              <a:rPr lang="en-US" sz="2400" dirty="0">
                <a:sym typeface="Times New Roman" pitchFamily="18" charset="0"/>
              </a:rPr>
              <a:t> </a:t>
            </a:r>
            <a:r>
              <a:rPr lang="en-US" sz="2400" b="1" dirty="0">
                <a:sym typeface="Symbol" pitchFamily="18" charset="2"/>
              </a:rPr>
              <a:t>+ </a:t>
            </a:r>
            <a:r>
              <a:rPr lang="en-US" sz="2400" b="1" dirty="0" err="1">
                <a:sym typeface="Symbol" pitchFamily="18" charset="2"/>
              </a:rPr>
              <a:t>m</a:t>
            </a:r>
            <a:r>
              <a:rPr lang="en-US" sz="2400" b="1" baseline="-25000" dirty="0" err="1">
                <a:sym typeface="Symbol" pitchFamily="18" charset="2"/>
              </a:rPr>
              <a:t>B</a:t>
            </a:r>
            <a:r>
              <a:rPr lang="en-US" sz="2400" b="1" baseline="-25000" dirty="0">
                <a:sym typeface="Symbol" pitchFamily="18" charset="2"/>
              </a:rPr>
              <a:t> </a:t>
            </a:r>
            <a:r>
              <a:rPr lang="en-US" sz="2400" b="1" dirty="0">
                <a:sym typeface="Symbol" pitchFamily="18" charset="2"/>
              </a:rPr>
              <a:t>(</a:t>
            </a:r>
            <a:r>
              <a:rPr lang="en-US" sz="2400" b="1" dirty="0" err="1">
                <a:sym typeface="Symbol" pitchFamily="18" charset="2"/>
              </a:rPr>
              <a:t>v</a:t>
            </a:r>
            <a:r>
              <a:rPr lang="en-US" sz="2400" b="1" baseline="-25000" dirty="0" err="1">
                <a:sym typeface="Symbol" pitchFamily="18" charset="2"/>
              </a:rPr>
              <a:t>B</a:t>
            </a:r>
            <a:r>
              <a:rPr lang="en-US" sz="2400" b="1" dirty="0">
                <a:sym typeface="Symbol" pitchFamily="18" charset="2"/>
              </a:rPr>
              <a:t>)</a:t>
            </a:r>
            <a:r>
              <a:rPr lang="en-US" sz="2400" b="1" dirty="0">
                <a:sym typeface="Times New Roman" pitchFamily="18" charset="0"/>
              </a:rPr>
              <a:t> </a:t>
            </a:r>
            <a:r>
              <a:rPr lang="en-US" sz="2400" b="1" dirty="0">
                <a:sym typeface="Symbol" pitchFamily="18" charset="2"/>
              </a:rPr>
              <a:t> </a:t>
            </a:r>
            <a:r>
              <a:rPr lang="en-US" sz="2400" b="1" i="1" u="sng" dirty="0">
                <a:solidFill>
                  <a:srgbClr val="FF0000"/>
                </a:solidFill>
                <a:sym typeface="Symbol" pitchFamily="18" charset="2"/>
              </a:rPr>
              <a:t>Proven</a:t>
            </a:r>
            <a:r>
              <a:rPr lang="en-US" sz="2400" b="1" i="1" dirty="0">
                <a:solidFill>
                  <a:srgbClr val="FF0000"/>
                </a:solidFill>
                <a:sym typeface="Symbol" pitchFamily="18" charset="2"/>
              </a:rPr>
              <a:t>!</a:t>
            </a:r>
          </a:p>
          <a:p>
            <a:pPr marL="246888" indent="-246888" algn="ctr" eaLnBrk="1" fontAlgn="auto" hangingPunct="1">
              <a:spcAft>
                <a:spcPts val="0"/>
              </a:spcAft>
              <a:buFontTx/>
              <a:buNone/>
              <a:defRPr/>
            </a:pPr>
            <a:r>
              <a:rPr lang="en-US" b="1" dirty="0">
                <a:solidFill>
                  <a:srgbClr val="FF0000"/>
                </a:solidFill>
                <a:sym typeface="Symbol" pitchFamily="18" charset="2"/>
              </a:rPr>
              <a:t>  </a:t>
            </a:r>
            <a:r>
              <a:rPr lang="en-US" sz="2400" dirty="0">
                <a:sym typeface="Symbol" pitchFamily="18" charset="2"/>
              </a:rPr>
              <a:t>So,</a:t>
            </a:r>
            <a:r>
              <a:rPr lang="en-US" b="1" dirty="0">
                <a:solidFill>
                  <a:srgbClr val="FF0000"/>
                </a:solidFill>
                <a:sym typeface="Symbol" pitchFamily="18" charset="2"/>
              </a:rPr>
              <a:t> </a:t>
            </a:r>
            <a:r>
              <a:rPr lang="en-US" b="1" u="sng" dirty="0">
                <a:solidFill>
                  <a:srgbClr val="FF0000"/>
                </a:solidFill>
                <a:sym typeface="Symbol" pitchFamily="18" charset="2"/>
              </a:rPr>
              <a:t>for Collisions:</a:t>
            </a:r>
            <a:r>
              <a:rPr lang="en-US" dirty="0">
                <a:sym typeface="Symbol" pitchFamily="18" charset="2"/>
              </a:rPr>
              <a:t> </a:t>
            </a:r>
            <a:r>
              <a:rPr lang="en-US" b="1" dirty="0" err="1">
                <a:sym typeface="Symbol" pitchFamily="18" charset="2"/>
              </a:rPr>
              <a:t>m</a:t>
            </a:r>
            <a:r>
              <a:rPr lang="en-US" b="1" baseline="-25000" dirty="0" err="1">
                <a:sym typeface="Symbol" pitchFamily="18" charset="2"/>
              </a:rPr>
              <a:t>A</a:t>
            </a:r>
            <a:r>
              <a:rPr lang="en-US" b="1" dirty="0" err="1">
                <a:sym typeface="Symbol" pitchFamily="18" charset="2"/>
              </a:rPr>
              <a:t>v</a:t>
            </a:r>
            <a:r>
              <a:rPr lang="en-US" b="1" baseline="-25000" dirty="0" err="1">
                <a:sym typeface="Symbol" pitchFamily="18" charset="2"/>
              </a:rPr>
              <a:t>A</a:t>
            </a:r>
            <a:r>
              <a:rPr lang="en-US" b="1" baseline="-25000" dirty="0">
                <a:sym typeface="Symbol" pitchFamily="18" charset="2"/>
              </a:rPr>
              <a:t> </a:t>
            </a:r>
            <a:r>
              <a:rPr lang="en-US" b="1" dirty="0">
                <a:sym typeface="Symbol" pitchFamily="18" charset="2"/>
              </a:rPr>
              <a:t>+ </a:t>
            </a:r>
            <a:r>
              <a:rPr lang="en-US" b="1" dirty="0" err="1">
                <a:sym typeface="Symbol" pitchFamily="18" charset="2"/>
              </a:rPr>
              <a:t>m</a:t>
            </a:r>
            <a:r>
              <a:rPr lang="en-US" b="1" baseline="-25000" dirty="0" err="1">
                <a:sym typeface="Symbol" pitchFamily="18" charset="2"/>
              </a:rPr>
              <a:t>B</a:t>
            </a:r>
            <a:r>
              <a:rPr lang="en-US" b="1" dirty="0" err="1">
                <a:sym typeface="Symbol" pitchFamily="18" charset="2"/>
              </a:rPr>
              <a:t>v</a:t>
            </a:r>
            <a:r>
              <a:rPr lang="en-US" b="1" baseline="-25000" dirty="0" err="1">
                <a:sym typeface="Symbol" pitchFamily="18" charset="2"/>
              </a:rPr>
              <a:t>B</a:t>
            </a:r>
            <a:r>
              <a:rPr lang="en-US" b="1" dirty="0">
                <a:sym typeface="Symbol" pitchFamily="18" charset="2"/>
              </a:rPr>
              <a:t> = </a:t>
            </a:r>
            <a:r>
              <a:rPr lang="en-US" b="1" dirty="0" err="1">
                <a:sym typeface="Symbol" pitchFamily="18" charset="2"/>
              </a:rPr>
              <a:t>m</a:t>
            </a:r>
            <a:r>
              <a:rPr lang="en-US" b="1" baseline="-25000" dirty="0" err="1">
                <a:sym typeface="Symbol" pitchFamily="18" charset="2"/>
              </a:rPr>
              <a:t>A</a:t>
            </a:r>
            <a:r>
              <a:rPr lang="en-US" b="1" dirty="0">
                <a:sym typeface="Symbol" pitchFamily="18" charset="2"/>
              </a:rPr>
              <a:t>(</a:t>
            </a:r>
            <a:r>
              <a:rPr lang="en-US" b="1" dirty="0" err="1">
                <a:sym typeface="Symbol" pitchFamily="18" charset="2"/>
              </a:rPr>
              <a:t>v</a:t>
            </a:r>
            <a:r>
              <a:rPr lang="en-US" b="1" baseline="-25000" dirty="0" err="1">
                <a:sym typeface="Symbol" pitchFamily="18" charset="2"/>
              </a:rPr>
              <a:t>A</a:t>
            </a:r>
            <a:r>
              <a:rPr lang="en-US" b="1" dirty="0">
                <a:sym typeface="Symbol" pitchFamily="18" charset="2"/>
              </a:rPr>
              <a:t>)</a:t>
            </a:r>
            <a:r>
              <a:rPr lang="en-US" dirty="0">
                <a:sym typeface="Times New Roman" pitchFamily="18" charset="0"/>
              </a:rPr>
              <a:t> </a:t>
            </a:r>
            <a:r>
              <a:rPr lang="en-US" b="1" dirty="0">
                <a:sym typeface="Symbol" pitchFamily="18" charset="2"/>
              </a:rPr>
              <a:t>+ </a:t>
            </a:r>
            <a:r>
              <a:rPr lang="en-US" b="1" dirty="0" err="1">
                <a:sym typeface="Symbol" pitchFamily="18" charset="2"/>
              </a:rPr>
              <a:t>m</a:t>
            </a:r>
            <a:r>
              <a:rPr lang="en-US" b="1" baseline="-25000" dirty="0" err="1">
                <a:sym typeface="Symbol" pitchFamily="18" charset="2"/>
              </a:rPr>
              <a:t>B</a:t>
            </a:r>
            <a:r>
              <a:rPr lang="en-US" b="1" baseline="-25000" dirty="0">
                <a:sym typeface="Symbol" pitchFamily="18" charset="2"/>
              </a:rPr>
              <a:t> </a:t>
            </a:r>
            <a:r>
              <a:rPr lang="en-US" b="1" dirty="0">
                <a:sym typeface="Symbol" pitchFamily="18" charset="2"/>
              </a:rPr>
              <a:t>(</a:t>
            </a:r>
            <a:r>
              <a:rPr lang="en-US" b="1" dirty="0" err="1">
                <a:sym typeface="Symbol" pitchFamily="18" charset="2"/>
              </a:rPr>
              <a:t>v</a:t>
            </a:r>
            <a:r>
              <a:rPr lang="en-US" b="1" baseline="-25000" dirty="0" err="1">
                <a:sym typeface="Symbol" pitchFamily="18" charset="2"/>
              </a:rPr>
              <a:t>B</a:t>
            </a:r>
            <a:r>
              <a:rPr lang="en-US" b="1" dirty="0">
                <a:sym typeface="Symbol" pitchFamily="18" charset="2"/>
              </a:rPr>
              <a:t>)</a:t>
            </a:r>
            <a:r>
              <a:rPr lang="en-US" b="1" dirty="0">
                <a:sym typeface="Times New Roman" pitchFamily="18" charset="0"/>
              </a:rPr>
              <a:t> </a:t>
            </a:r>
          </a:p>
        </p:txBody>
      </p:sp>
      <p:sp>
        <p:nvSpPr>
          <p:cNvPr id="50179" name="Text Box 4"/>
          <p:cNvSpPr txBox="1">
            <a:spLocks noChangeArrowheads="1"/>
          </p:cNvSpPr>
          <p:nvPr/>
        </p:nvSpPr>
        <p:spPr bwMode="auto">
          <a:xfrm>
            <a:off x="1751013" y="304800"/>
            <a:ext cx="5703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solidFill>
                  <a:srgbClr val="FF0000"/>
                </a:solidFill>
                <a:latin typeface="Euphemia" pitchFamily="34" charset="0"/>
              </a:rPr>
              <a:t>Another brief </a:t>
            </a:r>
            <a:r>
              <a:rPr lang="en-US" altLang="en-US" b="1" i="1" u="sng">
                <a:solidFill>
                  <a:srgbClr val="FF0000"/>
                </a:solidFill>
                <a:latin typeface="Euphemia" pitchFamily="34" charset="0"/>
              </a:rPr>
              <a:t>Proof</a:t>
            </a:r>
            <a:r>
              <a:rPr lang="en-US" altLang="en-US" b="1">
                <a:solidFill>
                  <a:srgbClr val="FF0000"/>
                </a:solidFill>
                <a:latin typeface="Euphemia" pitchFamily="34" charset="0"/>
              </a:rPr>
              <a:t>, using  </a:t>
            </a:r>
            <a:r>
              <a:rPr lang="en-US" altLang="en-US" b="1" u="sng">
                <a:solidFill>
                  <a:srgbClr val="FF0000"/>
                </a:solidFill>
                <a:latin typeface="Euphemia" pitchFamily="34" charset="0"/>
              </a:rPr>
              <a:t>Newton’s  2</a:t>
            </a:r>
            <a:r>
              <a:rPr lang="en-US" altLang="en-US" b="1" u="sng" baseline="30000">
                <a:solidFill>
                  <a:srgbClr val="FF0000"/>
                </a:solidFill>
                <a:latin typeface="Euphemia" pitchFamily="34" charset="0"/>
              </a:rPr>
              <a:t>nd</a:t>
            </a:r>
            <a:r>
              <a:rPr lang="en-US" altLang="en-US" b="1" u="sng">
                <a:solidFill>
                  <a:srgbClr val="FF0000"/>
                </a:solidFill>
                <a:latin typeface="Euphemia" pitchFamily="34" charset="0"/>
              </a:rPr>
              <a:t> &amp; 3</a:t>
            </a:r>
            <a:r>
              <a:rPr lang="en-US" altLang="en-US" b="1" u="sng" baseline="30000">
                <a:solidFill>
                  <a:srgbClr val="FF0000"/>
                </a:solidFill>
                <a:latin typeface="Euphemia" pitchFamily="34" charset="0"/>
              </a:rPr>
              <a:t>rd</a:t>
            </a:r>
            <a:r>
              <a:rPr lang="en-US" altLang="en-US" b="1" u="sng">
                <a:solidFill>
                  <a:srgbClr val="FF0000"/>
                </a:solidFill>
                <a:latin typeface="Euphemia" pitchFamily="34" charset="0"/>
              </a:rPr>
              <a:t> Laws</a:t>
            </a:r>
          </a:p>
        </p:txBody>
      </p:sp>
      <p:sp>
        <p:nvSpPr>
          <p:cNvPr id="50180" name="Text Box 6"/>
          <p:cNvSpPr txBox="1">
            <a:spLocks noChangeArrowheads="1"/>
          </p:cNvSpPr>
          <p:nvPr/>
        </p:nvSpPr>
        <p:spPr bwMode="auto">
          <a:xfrm>
            <a:off x="1414463" y="762000"/>
            <a:ext cx="5137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Euphemia" pitchFamily="34" charset="0"/>
              </a:rPr>
              <a:t>Two masses, </a:t>
            </a:r>
            <a:r>
              <a:rPr lang="en-US" altLang="en-US" sz="2400" b="1">
                <a:latin typeface="Euphemia" pitchFamily="34" charset="0"/>
              </a:rPr>
              <a:t>m</a:t>
            </a:r>
            <a:r>
              <a:rPr lang="en-US" altLang="en-US" sz="2400" b="1" baseline="-25000">
                <a:latin typeface="Euphemia" pitchFamily="34" charset="0"/>
              </a:rPr>
              <a:t>A</a:t>
            </a:r>
            <a:r>
              <a:rPr lang="en-US" altLang="en-US" sz="2400">
                <a:latin typeface="Euphemia" pitchFamily="34" charset="0"/>
              </a:rPr>
              <a:t> &amp; </a:t>
            </a:r>
            <a:r>
              <a:rPr lang="en-US" altLang="en-US" sz="2400" b="1">
                <a:latin typeface="Euphemia" pitchFamily="34" charset="0"/>
              </a:rPr>
              <a:t>m</a:t>
            </a:r>
            <a:r>
              <a:rPr lang="en-US" altLang="en-US" sz="2400" b="1" baseline="-25000">
                <a:latin typeface="Euphemia" pitchFamily="34" charset="0"/>
              </a:rPr>
              <a:t>B</a:t>
            </a:r>
            <a:r>
              <a:rPr lang="en-US" altLang="en-US" sz="2400">
                <a:latin typeface="Euphemia" pitchFamily="34" charset="0"/>
              </a:rPr>
              <a:t> in collision:</a:t>
            </a:r>
          </a:p>
          <a:p>
            <a:pPr eaLnBrk="1" hangingPunct="1"/>
            <a:r>
              <a:rPr lang="en-US" altLang="en-US" sz="2400">
                <a:latin typeface="Euphemia" pitchFamily="34" charset="0"/>
              </a:rPr>
              <a:t>     Internal forces: </a:t>
            </a:r>
            <a:r>
              <a:rPr lang="en-US" altLang="en-US" sz="2400" b="1">
                <a:latin typeface="Euphemia" pitchFamily="34" charset="0"/>
              </a:rPr>
              <a:t>F</a:t>
            </a:r>
            <a:r>
              <a:rPr lang="en-US" altLang="en-US" sz="2400" b="1" baseline="-25000">
                <a:latin typeface="Euphemia" pitchFamily="34" charset="0"/>
              </a:rPr>
              <a:t>AB</a:t>
            </a:r>
            <a:r>
              <a:rPr lang="en-US" altLang="en-US" sz="2400" b="1">
                <a:latin typeface="Euphemia" pitchFamily="34" charset="0"/>
              </a:rPr>
              <a:t> = - F</a:t>
            </a:r>
            <a:r>
              <a:rPr lang="en-US" altLang="en-US" sz="2400" b="1" baseline="-25000">
                <a:latin typeface="Euphemia" pitchFamily="34" charset="0"/>
              </a:rPr>
              <a:t>BA</a:t>
            </a:r>
            <a:r>
              <a:rPr lang="en-US" altLang="en-US" sz="2400">
                <a:latin typeface="Euphemia" pitchFamily="34" charset="0"/>
              </a:rPr>
              <a:t> by </a:t>
            </a:r>
          </a:p>
          <a:p>
            <a:pPr eaLnBrk="1" hangingPunct="1"/>
            <a:r>
              <a:rPr lang="en-US" altLang="en-US" sz="2400">
                <a:latin typeface="Euphemia" pitchFamily="34" charset="0"/>
              </a:rPr>
              <a:t>        Newton’s 3</a:t>
            </a:r>
            <a:r>
              <a:rPr lang="en-US" altLang="en-US" sz="2400" baseline="30000">
                <a:latin typeface="Euphemia" pitchFamily="34" charset="0"/>
              </a:rPr>
              <a:t>rd</a:t>
            </a:r>
            <a:r>
              <a:rPr lang="en-US" altLang="en-US" sz="2400">
                <a:latin typeface="Euphemia" pitchFamily="34" charset="0"/>
              </a:rPr>
              <a:t> Law</a:t>
            </a:r>
          </a:p>
        </p:txBody>
      </p:sp>
      <p:pic>
        <p:nvPicPr>
          <p:cNvPr id="50181" name="Picture 8" descr="F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762000"/>
            <a:ext cx="288766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Arrow, R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413" y="1295400"/>
            <a:ext cx="149860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Text Box 3"/>
          <p:cNvSpPr txBox="1">
            <a:spLocks noChangeArrowheads="1"/>
          </p:cNvSpPr>
          <p:nvPr/>
        </p:nvSpPr>
        <p:spPr bwMode="auto">
          <a:xfrm>
            <a:off x="0" y="0"/>
            <a:ext cx="12188825" cy="549275"/>
          </a:xfrm>
          <a:prstGeom prst="rect">
            <a:avLst/>
          </a:prstGeom>
          <a:noFill/>
          <a:ln w="9525">
            <a:noFill/>
            <a:miter lim="800000"/>
            <a:headEnd/>
            <a:tailEnd/>
          </a:ln>
          <a:effectLst/>
        </p:spPr>
        <p:txBody>
          <a:bodyPr>
            <a:spAutoFit/>
          </a:bodyPr>
          <a:lstStyle/>
          <a:p>
            <a:pPr algn="ctr" eaLnBrk="1" fontAlgn="auto" hangingPunct="1">
              <a:spcBef>
                <a:spcPts val="0"/>
              </a:spcBef>
              <a:spcAft>
                <a:spcPts val="0"/>
              </a:spcAft>
              <a:defRPr/>
            </a:pPr>
            <a:r>
              <a:rPr lang="en-US" sz="3000" b="1" dirty="0">
                <a:solidFill>
                  <a:srgbClr val="CC3300"/>
                </a:solidFill>
                <a:effectLst>
                  <a:outerShdw blurRad="38100" dist="38100" dir="2700000" algn="tl">
                    <a:srgbClr val="C0C0C0"/>
                  </a:outerShdw>
                </a:effectLst>
                <a:latin typeface="Comic Sans MS" pitchFamily="66" charset="0"/>
                <a:cs typeface="+mn-cs"/>
              </a:rPr>
              <a:t>Torque and angular momentum</a:t>
            </a:r>
            <a:endParaRPr lang="en-US" sz="3000" b="1" i="1" dirty="0">
              <a:solidFill>
                <a:srgbClr val="CC3300"/>
              </a:solidFill>
              <a:effectLst>
                <a:outerShdw blurRad="38100" dist="38100" dir="2700000" algn="tl">
                  <a:srgbClr val="C0C0C0"/>
                </a:outerShdw>
              </a:effectLst>
              <a:latin typeface="+mn-lt"/>
              <a:cs typeface="+mn-cs"/>
            </a:endParaRPr>
          </a:p>
        </p:txBody>
      </p:sp>
      <p:graphicFrame>
        <p:nvGraphicFramePr>
          <p:cNvPr id="13314" name="Object 2"/>
          <p:cNvGraphicFramePr>
            <a:graphicFrameLocks noChangeAspect="1"/>
          </p:cNvGraphicFramePr>
          <p:nvPr/>
        </p:nvGraphicFramePr>
        <p:xfrm>
          <a:off x="3351213" y="685800"/>
          <a:ext cx="5349875" cy="508000"/>
        </p:xfrm>
        <a:graphic>
          <a:graphicData uri="http://schemas.openxmlformats.org/presentationml/2006/ole">
            <mc:AlternateContent xmlns:mc="http://schemas.openxmlformats.org/markup-compatibility/2006">
              <mc:Choice xmlns:v="urn:schemas-microsoft-com:vml" Requires="v">
                <p:oleObj spid="_x0000_s13321" name="Equation" r:id="rId3" imgW="4013200" imgH="508000" progId="Equation.DSMT4">
                  <p:embed/>
                </p:oleObj>
              </mc:Choice>
              <mc:Fallback>
                <p:oleObj name="Equation" r:id="rId3" imgW="4013200" imgH="5080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213" y="685800"/>
                        <a:ext cx="53498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1"/>
          <p:cNvGrpSpPr>
            <a:grpSpLocks/>
          </p:cNvGrpSpPr>
          <p:nvPr/>
        </p:nvGrpSpPr>
        <p:grpSpPr bwMode="auto">
          <a:xfrm>
            <a:off x="1141413" y="1828800"/>
            <a:ext cx="9982200" cy="4930775"/>
            <a:chOff x="48" y="1572"/>
            <a:chExt cx="5712" cy="2686"/>
          </a:xfrm>
        </p:grpSpPr>
        <p:pic>
          <p:nvPicPr>
            <p:cNvPr id="13319" name="Picture 2" descr="Fig12_11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 y="1968"/>
              <a:ext cx="2784" cy="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5" name="Object 3"/>
            <p:cNvGraphicFramePr>
              <a:graphicFrameLocks noChangeAspect="1"/>
            </p:cNvGraphicFramePr>
            <p:nvPr/>
          </p:nvGraphicFramePr>
          <p:xfrm>
            <a:off x="256" y="1572"/>
            <a:ext cx="5264" cy="328"/>
          </p:xfrm>
          <a:graphic>
            <a:graphicData uri="http://schemas.openxmlformats.org/presentationml/2006/ole">
              <mc:AlternateContent xmlns:mc="http://schemas.openxmlformats.org/markup-compatibility/2006">
                <mc:Choice xmlns:v="urn:schemas-microsoft-com:vml" Requires="v">
                  <p:oleObj spid="_x0000_s13322" name="Equation" r:id="rId6" imgW="8356600" imgH="520700" progId="Equation.DSMT4">
                    <p:embed/>
                  </p:oleObj>
                </mc:Choice>
                <mc:Fallback>
                  <p:oleObj name="Equation" r:id="rId6" imgW="8356600" imgH="520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 y="1572"/>
                          <a:ext cx="5264" cy="32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0" name="Rectangle 7"/>
            <p:cNvSpPr>
              <a:spLocks noChangeArrowheads="1"/>
            </p:cNvSpPr>
            <p:nvPr/>
          </p:nvSpPr>
          <p:spPr bwMode="auto">
            <a:xfrm>
              <a:off x="2352" y="2064"/>
              <a:ext cx="340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r>
                <a:rPr lang="en-US" altLang="en-US" sz="2200">
                  <a:solidFill>
                    <a:schemeClr val="tx2"/>
                  </a:solidFill>
                  <a:latin typeface="Comic Sans MS" panose="030F0702030302020204" pitchFamily="66" charset="0"/>
                </a:rPr>
                <a:t>Here, </a:t>
              </a:r>
              <a:r>
                <a:rPr lang="en-US" altLang="en-US" sz="2200" i="1">
                  <a:solidFill>
                    <a:schemeClr val="tx2"/>
                  </a:solidFill>
                  <a:latin typeface="Euphemia" pitchFamily="34" charset="0"/>
                </a:rPr>
                <a:t>p</a:t>
              </a:r>
              <a:r>
                <a:rPr lang="en-US" altLang="en-US" sz="2200">
                  <a:solidFill>
                    <a:schemeClr val="tx2"/>
                  </a:solidFill>
                  <a:latin typeface="Comic Sans MS" panose="030F0702030302020204" pitchFamily="66" charset="0"/>
                </a:rPr>
                <a:t> is the linear momentum </a:t>
              </a:r>
              <a:r>
                <a:rPr lang="en-US" altLang="en-US" sz="2200" i="1">
                  <a:solidFill>
                    <a:schemeClr val="tx2"/>
                  </a:solidFill>
                  <a:latin typeface="Euphemia" pitchFamily="34" charset="0"/>
                </a:rPr>
                <a:t>mv </a:t>
              </a:r>
              <a:r>
                <a:rPr lang="en-US" altLang="en-US" sz="2200">
                  <a:solidFill>
                    <a:schemeClr val="tx2"/>
                  </a:solidFill>
                  <a:latin typeface="Comic Sans MS" panose="030F0702030302020204" pitchFamily="66" charset="0"/>
                </a:rPr>
                <a:t>of the object.</a:t>
              </a:r>
            </a:p>
          </p:txBody>
        </p:sp>
        <p:graphicFrame>
          <p:nvGraphicFramePr>
            <p:cNvPr id="13316" name="Object 4"/>
            <p:cNvGraphicFramePr>
              <a:graphicFrameLocks noChangeAspect="1"/>
            </p:cNvGraphicFramePr>
            <p:nvPr/>
          </p:nvGraphicFramePr>
          <p:xfrm>
            <a:off x="3408" y="2592"/>
            <a:ext cx="1488" cy="1152"/>
          </p:xfrm>
          <a:graphic>
            <a:graphicData uri="http://schemas.openxmlformats.org/presentationml/2006/ole">
              <mc:AlternateContent xmlns:mc="http://schemas.openxmlformats.org/markup-compatibility/2006">
                <mc:Choice xmlns:v="urn:schemas-microsoft-com:vml" Requires="v">
                  <p:oleObj spid="_x0000_s13323" name="Equation" r:id="rId8" imgW="2362200" imgH="1828800" progId="Equation.DSMT4">
                    <p:embed/>
                  </p:oleObj>
                </mc:Choice>
                <mc:Fallback>
                  <p:oleObj name="Equation" r:id="rId8" imgW="2362200" imgH="18288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8" y="2592"/>
                          <a:ext cx="1488"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p:cNvSpPr txBox="1">
            <a:spLocks noChangeArrowheads="1"/>
          </p:cNvSpPr>
          <p:nvPr/>
        </p:nvSpPr>
        <p:spPr bwMode="auto">
          <a:xfrm>
            <a:off x="0" y="0"/>
            <a:ext cx="12188825" cy="549275"/>
          </a:xfrm>
          <a:prstGeom prst="rect">
            <a:avLst/>
          </a:prstGeom>
          <a:noFill/>
          <a:ln w="9525">
            <a:noFill/>
            <a:miter lim="800000"/>
            <a:headEnd/>
            <a:tailEnd/>
          </a:ln>
          <a:effectLst/>
        </p:spPr>
        <p:txBody>
          <a:bodyPr>
            <a:spAutoFit/>
          </a:bodyPr>
          <a:lstStyle/>
          <a:p>
            <a:pPr algn="ctr" eaLnBrk="1" fontAlgn="auto" hangingPunct="1">
              <a:spcBef>
                <a:spcPts val="0"/>
              </a:spcBef>
              <a:spcAft>
                <a:spcPts val="0"/>
              </a:spcAft>
              <a:defRPr/>
            </a:pPr>
            <a:r>
              <a:rPr lang="en-US" sz="3000" b="1">
                <a:solidFill>
                  <a:srgbClr val="CC3300"/>
                </a:solidFill>
                <a:effectLst>
                  <a:outerShdw blurRad="38100" dist="38100" dir="2700000" algn="tl">
                    <a:srgbClr val="C0C0C0"/>
                  </a:outerShdw>
                </a:effectLst>
                <a:latin typeface="Comic Sans MS" pitchFamily="66" charset="0"/>
                <a:cs typeface="+mn-cs"/>
              </a:rPr>
              <a:t>Newton's second law in angular form</a:t>
            </a:r>
            <a:endParaRPr lang="en-US" sz="3000" b="1" i="1">
              <a:solidFill>
                <a:srgbClr val="CC3300"/>
              </a:solidFill>
              <a:effectLst>
                <a:outerShdw blurRad="38100" dist="38100" dir="2700000" algn="tl">
                  <a:srgbClr val="C0C0C0"/>
                </a:outerShdw>
              </a:effectLst>
              <a:latin typeface="+mn-lt"/>
              <a:cs typeface="+mn-cs"/>
            </a:endParaRPr>
          </a:p>
        </p:txBody>
      </p:sp>
      <p:grpSp>
        <p:nvGrpSpPr>
          <p:cNvPr id="14343" name="Group 5"/>
          <p:cNvGrpSpPr>
            <a:grpSpLocks/>
          </p:cNvGrpSpPr>
          <p:nvPr/>
        </p:nvGrpSpPr>
        <p:grpSpPr bwMode="auto">
          <a:xfrm>
            <a:off x="3554413" y="495300"/>
            <a:ext cx="4273550" cy="838200"/>
            <a:chOff x="1920" y="528"/>
            <a:chExt cx="2019" cy="528"/>
          </a:xfrm>
        </p:grpSpPr>
        <p:graphicFrame>
          <p:nvGraphicFramePr>
            <p:cNvPr id="14341" name="Object 5"/>
            <p:cNvGraphicFramePr>
              <a:graphicFrameLocks noChangeAspect="1"/>
            </p:cNvGraphicFramePr>
            <p:nvPr/>
          </p:nvGraphicFramePr>
          <p:xfrm>
            <a:off x="1920" y="528"/>
            <a:ext cx="824" cy="528"/>
          </p:xfrm>
          <a:graphic>
            <a:graphicData uri="http://schemas.openxmlformats.org/presentationml/2006/ole">
              <mc:AlternateContent xmlns:mc="http://schemas.openxmlformats.org/markup-compatibility/2006">
                <mc:Choice xmlns:v="urn:schemas-microsoft-com:vml" Requires="v">
                  <p:oleObj spid="_x0000_s14353" name="Equation" r:id="rId3" imgW="1308100" imgH="838200" progId="Equation.DSMT4">
                    <p:embed/>
                  </p:oleObj>
                </mc:Choice>
                <mc:Fallback>
                  <p:oleObj name="Equation" r:id="rId3" imgW="1308100" imgH="838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528"/>
                          <a:ext cx="82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Rectangle 4"/>
            <p:cNvSpPr>
              <a:spLocks noChangeArrowheads="1"/>
            </p:cNvSpPr>
            <p:nvPr/>
          </p:nvSpPr>
          <p:spPr bwMode="auto">
            <a:xfrm>
              <a:off x="3120" y="624"/>
              <a:ext cx="81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a:solidFill>
                    <a:schemeClr val="tx2"/>
                  </a:solidFill>
                  <a:latin typeface="Comic Sans MS" panose="030F0702030302020204" pitchFamily="66" charset="0"/>
                </a:rPr>
                <a:t>Linear form</a:t>
              </a:r>
            </a:p>
          </p:txBody>
        </p:sp>
      </p:grpSp>
      <p:sp>
        <p:nvSpPr>
          <p:cNvPr id="228362" name="Text Box 10"/>
          <p:cNvSpPr txBox="1">
            <a:spLocks noChangeArrowheads="1"/>
          </p:cNvSpPr>
          <p:nvPr/>
        </p:nvSpPr>
        <p:spPr bwMode="auto">
          <a:xfrm>
            <a:off x="1065213" y="2514600"/>
            <a:ext cx="9448800" cy="769938"/>
          </a:xfrm>
          <a:prstGeom prst="rect">
            <a:avLst/>
          </a:prstGeom>
          <a:solidFill>
            <a:schemeClr val="accent3">
              <a:lumMod val="20000"/>
              <a:lumOff val="80000"/>
            </a:schemeClr>
          </a:solidFill>
          <a:ln w="9525">
            <a:noFill/>
            <a:miter lim="800000"/>
            <a:headEnd/>
            <a:tailEnd/>
          </a:ln>
          <a:effectLst/>
        </p:spPr>
        <p:txBody>
          <a:bodyPr>
            <a:spAutoFit/>
          </a:bodyPr>
          <a:lstStyle/>
          <a:p>
            <a:pPr eaLnBrk="1" fontAlgn="auto" hangingPunct="1">
              <a:spcBef>
                <a:spcPts val="0"/>
              </a:spcBef>
              <a:spcAft>
                <a:spcPts val="0"/>
              </a:spcAft>
              <a:defRPr/>
            </a:pPr>
            <a:r>
              <a:rPr lang="en-US" sz="2200" dirty="0">
                <a:latin typeface="Comic Sans MS" pitchFamily="66" charset="0"/>
                <a:cs typeface="+mn-cs"/>
              </a:rPr>
              <a:t>The vector sum of all the torques acting on a particle is equal to the time rate of change of the angular momentum.</a:t>
            </a:r>
            <a:endParaRPr lang="en-US" sz="2200" dirty="0">
              <a:latin typeface="Verdana" pitchFamily="34" charset="0"/>
              <a:cs typeface="+mn-cs"/>
            </a:endParaRPr>
          </a:p>
        </p:txBody>
      </p:sp>
      <p:grpSp>
        <p:nvGrpSpPr>
          <p:cNvPr id="3" name="Group 18"/>
          <p:cNvGrpSpPr>
            <a:grpSpLocks/>
          </p:cNvGrpSpPr>
          <p:nvPr/>
        </p:nvGrpSpPr>
        <p:grpSpPr bwMode="auto">
          <a:xfrm>
            <a:off x="1216025" y="3429000"/>
            <a:ext cx="9601200" cy="3352800"/>
            <a:chOff x="575" y="2160"/>
            <a:chExt cx="4537" cy="2112"/>
          </a:xfrm>
        </p:grpSpPr>
        <p:sp>
          <p:nvSpPr>
            <p:cNvPr id="14350" name="Rectangle 11"/>
            <p:cNvSpPr>
              <a:spLocks noChangeArrowheads="1"/>
            </p:cNvSpPr>
            <p:nvPr/>
          </p:nvSpPr>
          <p:spPr bwMode="auto">
            <a:xfrm>
              <a:off x="972" y="2160"/>
              <a:ext cx="400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a:solidFill>
                    <a:srgbClr val="FF0000"/>
                  </a:solidFill>
                  <a:latin typeface="Comic Sans MS" panose="030F0702030302020204" pitchFamily="66" charset="0"/>
                </a:rPr>
                <a:t>For a system of many particles, the total angular momentum is:</a:t>
              </a:r>
            </a:p>
          </p:txBody>
        </p:sp>
        <p:graphicFrame>
          <p:nvGraphicFramePr>
            <p:cNvPr id="14339" name="Object 3"/>
            <p:cNvGraphicFramePr>
              <a:graphicFrameLocks noChangeAspect="1"/>
            </p:cNvGraphicFramePr>
            <p:nvPr/>
          </p:nvGraphicFramePr>
          <p:xfrm>
            <a:off x="1440" y="2496"/>
            <a:ext cx="2832" cy="576"/>
          </p:xfrm>
          <a:graphic>
            <a:graphicData uri="http://schemas.openxmlformats.org/presentationml/2006/ole">
              <mc:AlternateContent xmlns:mc="http://schemas.openxmlformats.org/markup-compatibility/2006">
                <mc:Choice xmlns:v="urn:schemas-microsoft-com:vml" Requires="v">
                  <p:oleObj spid="_x0000_s14354" name="Equation" r:id="rId5" imgW="4495800" imgH="914400" progId="Equation.DSMT4">
                    <p:embed/>
                  </p:oleObj>
                </mc:Choice>
                <mc:Fallback>
                  <p:oleObj name="Equation" r:id="rId5" imgW="4495800" imgH="914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496"/>
                          <a:ext cx="283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0" name="Object 4"/>
            <p:cNvGraphicFramePr>
              <a:graphicFrameLocks noChangeAspect="1"/>
            </p:cNvGraphicFramePr>
            <p:nvPr/>
          </p:nvGraphicFramePr>
          <p:xfrm>
            <a:off x="1680" y="3088"/>
            <a:ext cx="2400" cy="608"/>
          </p:xfrm>
          <a:graphic>
            <a:graphicData uri="http://schemas.openxmlformats.org/presentationml/2006/ole">
              <mc:AlternateContent xmlns:mc="http://schemas.openxmlformats.org/markup-compatibility/2006">
                <mc:Choice xmlns:v="urn:schemas-microsoft-com:vml" Requires="v">
                  <p:oleObj spid="_x0000_s14355" name="Equation" r:id="rId7" imgW="3810000" imgH="965200" progId="Equation.DSMT4">
                    <p:embed/>
                  </p:oleObj>
                </mc:Choice>
                <mc:Fallback>
                  <p:oleObj name="Equation" r:id="rId7" imgW="3810000" imgH="965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 y="3088"/>
                          <a:ext cx="240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7" name="Text Box 15"/>
            <p:cNvSpPr txBox="1">
              <a:spLocks noChangeArrowheads="1"/>
            </p:cNvSpPr>
            <p:nvPr/>
          </p:nvSpPr>
          <p:spPr bwMode="auto">
            <a:xfrm>
              <a:off x="575" y="3792"/>
              <a:ext cx="4537" cy="480"/>
            </a:xfrm>
            <a:prstGeom prst="rect">
              <a:avLst/>
            </a:prstGeom>
            <a:solidFill>
              <a:schemeClr val="accent3">
                <a:lumMod val="20000"/>
                <a:lumOff val="80000"/>
              </a:schemeClr>
            </a:solidFill>
            <a:ln w="9525">
              <a:noFill/>
              <a:miter lim="800000"/>
              <a:headEnd/>
              <a:tailEnd/>
            </a:ln>
            <a:effectLst/>
          </p:spPr>
          <p:txBody>
            <a:bodyPr>
              <a:spAutoFit/>
            </a:bodyPr>
            <a:lstStyle/>
            <a:p>
              <a:pPr eaLnBrk="1" fontAlgn="auto" hangingPunct="1">
                <a:spcBef>
                  <a:spcPts val="0"/>
                </a:spcBef>
                <a:spcAft>
                  <a:spcPts val="0"/>
                </a:spcAft>
                <a:defRPr/>
              </a:pPr>
              <a:r>
                <a:rPr lang="en-US" sz="2200" dirty="0">
                  <a:solidFill>
                    <a:schemeClr val="tx2"/>
                  </a:solidFill>
                  <a:latin typeface="Comic Sans MS" pitchFamily="66" charset="0"/>
                  <a:cs typeface="+mn-cs"/>
                </a:rPr>
                <a:t>The net external torque acting on a system of particles is equal to the time rate of change of the system's total angular momentum.</a:t>
              </a:r>
              <a:endParaRPr lang="en-US" sz="2200" dirty="0">
                <a:solidFill>
                  <a:schemeClr val="tx2"/>
                </a:solidFill>
                <a:latin typeface="Verdana" pitchFamily="34" charset="0"/>
                <a:cs typeface="+mn-cs"/>
              </a:endParaRPr>
            </a:p>
          </p:txBody>
        </p:sp>
      </p:grpSp>
      <p:grpSp>
        <p:nvGrpSpPr>
          <p:cNvPr id="14346" name="Group 17"/>
          <p:cNvGrpSpPr>
            <a:grpSpLocks/>
          </p:cNvGrpSpPr>
          <p:nvPr/>
        </p:nvGrpSpPr>
        <p:grpSpPr bwMode="auto">
          <a:xfrm>
            <a:off x="1139825" y="1219200"/>
            <a:ext cx="6816725" cy="1219200"/>
            <a:chOff x="539" y="768"/>
            <a:chExt cx="3221" cy="768"/>
          </a:xfrm>
        </p:grpSpPr>
        <p:grpSp>
          <p:nvGrpSpPr>
            <p:cNvPr id="14347" name="Group 9"/>
            <p:cNvGrpSpPr>
              <a:grpSpLocks/>
            </p:cNvGrpSpPr>
            <p:nvPr/>
          </p:nvGrpSpPr>
          <p:grpSpPr bwMode="auto">
            <a:xfrm>
              <a:off x="1696" y="960"/>
              <a:ext cx="2064" cy="576"/>
              <a:chOff x="1696" y="1080"/>
              <a:chExt cx="2064" cy="576"/>
            </a:xfrm>
          </p:grpSpPr>
          <p:graphicFrame>
            <p:nvGraphicFramePr>
              <p:cNvPr id="14338" name="Object 2"/>
              <p:cNvGraphicFramePr>
                <a:graphicFrameLocks noChangeAspect="1"/>
              </p:cNvGraphicFramePr>
              <p:nvPr/>
            </p:nvGraphicFramePr>
            <p:xfrm>
              <a:off x="1696" y="1080"/>
              <a:ext cx="792" cy="576"/>
            </p:xfrm>
            <a:graphic>
              <a:graphicData uri="http://schemas.openxmlformats.org/presentationml/2006/ole">
                <mc:AlternateContent xmlns:mc="http://schemas.openxmlformats.org/markup-compatibility/2006">
                  <mc:Choice xmlns:v="urn:schemas-microsoft-com:vml" Requires="v">
                    <p:oleObj spid="_x0000_s14356" name="Equation" r:id="rId9" imgW="1257300" imgH="914400" progId="Equation.DSMT4">
                      <p:embed/>
                    </p:oleObj>
                  </mc:Choice>
                  <mc:Fallback>
                    <p:oleObj name="Equation" r:id="rId9" imgW="1257300" imgH="9144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6" y="1080"/>
                            <a:ext cx="792" cy="57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9" name="Rectangle 8"/>
              <p:cNvSpPr>
                <a:spLocks noChangeArrowheads="1"/>
              </p:cNvSpPr>
              <p:nvPr/>
            </p:nvSpPr>
            <p:spPr bwMode="auto">
              <a:xfrm>
                <a:off x="2880" y="1200"/>
                <a:ext cx="880" cy="271"/>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a:solidFill>
                      <a:schemeClr val="tx2"/>
                    </a:solidFill>
                    <a:latin typeface="Comic Sans MS" panose="030F0702030302020204" pitchFamily="66" charset="0"/>
                  </a:rPr>
                  <a:t>angular form</a:t>
                </a:r>
              </a:p>
            </p:txBody>
          </p:sp>
        </p:grpSp>
        <p:sp>
          <p:nvSpPr>
            <p:cNvPr id="14348" name="Text Box 16"/>
            <p:cNvSpPr txBox="1">
              <a:spLocks noChangeArrowheads="1"/>
            </p:cNvSpPr>
            <p:nvPr/>
          </p:nvSpPr>
          <p:spPr bwMode="auto">
            <a:xfrm>
              <a:off x="539" y="768"/>
              <a:ext cx="6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Euphemia" pitchFamily="34" charset="0"/>
                </a:rPr>
                <a:t>No surprise:</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1413" y="1981200"/>
            <a:ext cx="9677400" cy="4633913"/>
            <a:chOff x="240" y="1400"/>
            <a:chExt cx="5520" cy="2919"/>
          </a:xfrm>
        </p:grpSpPr>
        <p:pic>
          <p:nvPicPr>
            <p:cNvPr id="15370" name="Picture 10" descr="C:\Documents and Settings\hill.PHYS\My Documents\DOCS\UF\teaching\2048\week11\Fig12_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400"/>
              <a:ext cx="4128" cy="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1" name="Group 12"/>
            <p:cNvGrpSpPr>
              <a:grpSpLocks/>
            </p:cNvGrpSpPr>
            <p:nvPr/>
          </p:nvGrpSpPr>
          <p:grpSpPr bwMode="auto">
            <a:xfrm>
              <a:off x="240" y="1680"/>
              <a:ext cx="1296" cy="2368"/>
              <a:chOff x="240" y="1680"/>
              <a:chExt cx="1296" cy="2368"/>
            </a:xfrm>
          </p:grpSpPr>
          <p:graphicFrame>
            <p:nvGraphicFramePr>
              <p:cNvPr id="15362" name="Object 2"/>
              <p:cNvGraphicFramePr>
                <a:graphicFrameLocks noChangeAspect="1"/>
              </p:cNvGraphicFramePr>
              <p:nvPr/>
            </p:nvGraphicFramePr>
            <p:xfrm>
              <a:off x="240" y="1680"/>
              <a:ext cx="1296" cy="248"/>
            </p:xfrm>
            <a:graphic>
              <a:graphicData uri="http://schemas.openxmlformats.org/presentationml/2006/ole">
                <mc:AlternateContent xmlns:mc="http://schemas.openxmlformats.org/markup-compatibility/2006">
                  <mc:Choice xmlns:v="urn:schemas-microsoft-com:vml" Requires="v">
                    <p:oleObj spid="_x0000_s15372" name="Equation" r:id="rId4" imgW="2057400" imgH="393700" progId="Equation.DSMT4">
                      <p:embed/>
                    </p:oleObj>
                  </mc:Choice>
                  <mc:Fallback>
                    <p:oleObj name="Equation" r:id="rId4" imgW="2057400" imgH="3937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1680"/>
                            <a:ext cx="129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3" name="Object 3"/>
              <p:cNvGraphicFramePr>
                <a:graphicFrameLocks noChangeAspect="1"/>
              </p:cNvGraphicFramePr>
              <p:nvPr/>
            </p:nvGraphicFramePr>
            <p:xfrm>
              <a:off x="528" y="2256"/>
              <a:ext cx="648" cy="328"/>
            </p:xfrm>
            <a:graphic>
              <a:graphicData uri="http://schemas.openxmlformats.org/presentationml/2006/ole">
                <mc:AlternateContent xmlns:mc="http://schemas.openxmlformats.org/markup-compatibility/2006">
                  <mc:Choice xmlns:v="urn:schemas-microsoft-com:vml" Requires="v">
                    <p:oleObj spid="_x0000_s15373" name="Equation" r:id="rId6" imgW="1028700" imgH="520700" progId="Equation.DSMT4">
                      <p:embed/>
                    </p:oleObj>
                  </mc:Choice>
                  <mc:Fallback>
                    <p:oleObj name="Equation" r:id="rId6" imgW="1028700" imgH="520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2256"/>
                            <a:ext cx="64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4" name="Object 4"/>
              <p:cNvGraphicFramePr>
                <a:graphicFrameLocks noChangeAspect="1"/>
              </p:cNvGraphicFramePr>
              <p:nvPr/>
            </p:nvGraphicFramePr>
            <p:xfrm>
              <a:off x="336" y="2880"/>
              <a:ext cx="1024" cy="296"/>
            </p:xfrm>
            <a:graphic>
              <a:graphicData uri="http://schemas.openxmlformats.org/presentationml/2006/ole">
                <mc:AlternateContent xmlns:mc="http://schemas.openxmlformats.org/markup-compatibility/2006">
                  <mc:Choice xmlns:v="urn:schemas-microsoft-com:vml" Requires="v">
                    <p:oleObj spid="_x0000_s15374" name="Equation" r:id="rId8" imgW="1625600" imgH="469900" progId="Equation.DSMT4">
                      <p:embed/>
                    </p:oleObj>
                  </mc:Choice>
                  <mc:Fallback>
                    <p:oleObj name="Equation" r:id="rId8" imgW="1625600" imgH="4699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2880"/>
                            <a:ext cx="102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5" name="Object 5"/>
              <p:cNvGraphicFramePr>
                <a:graphicFrameLocks noChangeAspect="1"/>
              </p:cNvGraphicFramePr>
              <p:nvPr/>
            </p:nvGraphicFramePr>
            <p:xfrm>
              <a:off x="432" y="3408"/>
              <a:ext cx="784" cy="640"/>
            </p:xfrm>
            <a:graphic>
              <a:graphicData uri="http://schemas.openxmlformats.org/presentationml/2006/ole">
                <mc:AlternateContent xmlns:mc="http://schemas.openxmlformats.org/markup-compatibility/2006">
                  <mc:Choice xmlns:v="urn:schemas-microsoft-com:vml" Requires="v">
                    <p:oleObj spid="_x0000_s15375" name="Equation" r:id="rId10" imgW="1244600" imgH="1016000" progId="Equation.DSMT4">
                      <p:embed/>
                    </p:oleObj>
                  </mc:Choice>
                  <mc:Fallback>
                    <p:oleObj name="Equation" r:id="rId10" imgW="1244600" imgH="10160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3408"/>
                            <a:ext cx="78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15367" name="Text Box 2"/>
          <p:cNvSpPr txBox="1">
            <a:spLocks noChangeArrowheads="1"/>
          </p:cNvSpPr>
          <p:nvPr/>
        </p:nvSpPr>
        <p:spPr bwMode="auto">
          <a:xfrm>
            <a:off x="0" y="0"/>
            <a:ext cx="121888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b="1">
                <a:solidFill>
                  <a:srgbClr val="CC3300"/>
                </a:solidFill>
                <a:latin typeface="Comic Sans MS" panose="030F0702030302020204" pitchFamily="66" charset="0"/>
              </a:rPr>
              <a:t>Conservation of angular momentum</a:t>
            </a:r>
            <a:endParaRPr lang="en-US" altLang="en-US" sz="2600" b="1" i="1">
              <a:solidFill>
                <a:srgbClr val="CC3300"/>
              </a:solidFill>
              <a:latin typeface="Euphemia" pitchFamily="34" charset="0"/>
            </a:endParaRPr>
          </a:p>
        </p:txBody>
      </p:sp>
      <p:sp>
        <p:nvSpPr>
          <p:cNvPr id="230403" name="Text Box 3"/>
          <p:cNvSpPr txBox="1">
            <a:spLocks noChangeArrowheads="1"/>
          </p:cNvSpPr>
          <p:nvPr/>
        </p:nvSpPr>
        <p:spPr bwMode="auto">
          <a:xfrm>
            <a:off x="1065213" y="990600"/>
            <a:ext cx="9753600" cy="1200150"/>
          </a:xfrm>
          <a:prstGeom prst="rect">
            <a:avLst/>
          </a:prstGeom>
          <a:solidFill>
            <a:schemeClr val="accent3">
              <a:lumMod val="20000"/>
              <a:lumOff val="80000"/>
            </a:schemeClr>
          </a:solidFill>
          <a:ln w="9525">
            <a:noFill/>
            <a:miter lim="800000"/>
            <a:headEnd/>
            <a:tailEnd/>
          </a:ln>
          <a:effectLst/>
        </p:spPr>
        <p:txBody>
          <a:bodyPr>
            <a:spAutoFit/>
          </a:bodyPr>
          <a:lstStyle/>
          <a:p>
            <a:pPr eaLnBrk="1" fontAlgn="auto" hangingPunct="1">
              <a:spcBef>
                <a:spcPts val="0"/>
              </a:spcBef>
              <a:spcAft>
                <a:spcPts val="0"/>
              </a:spcAft>
              <a:defRPr/>
            </a:pPr>
            <a:r>
              <a:rPr lang="en-US" sz="2400" dirty="0">
                <a:latin typeface="Comic Sans MS" pitchFamily="66" charset="0"/>
                <a:cs typeface="+mn-cs"/>
              </a:rPr>
              <a:t>If the net external torque acting on a system is zero, the angular momentum of the system remains constant, no matter what changes take place within the system.</a:t>
            </a:r>
            <a:endParaRPr lang="en-US" sz="2400" dirty="0">
              <a:latin typeface="Verdana" pitchFamily="34" charset="0"/>
              <a:cs typeface="+mn-cs"/>
            </a:endParaRPr>
          </a:p>
        </p:txBody>
      </p:sp>
      <p:sp>
        <p:nvSpPr>
          <p:cNvPr id="15369" name="Rectangle 4"/>
          <p:cNvSpPr>
            <a:spLocks noChangeArrowheads="1"/>
          </p:cNvSpPr>
          <p:nvPr/>
        </p:nvSpPr>
        <p:spPr bwMode="auto">
          <a:xfrm>
            <a:off x="912813" y="609600"/>
            <a:ext cx="57705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a:solidFill>
                  <a:srgbClr val="0000FF"/>
                </a:solidFill>
                <a:latin typeface="Comic Sans MS" panose="030F0702030302020204" pitchFamily="66" charset="0"/>
              </a:rPr>
              <a:t>It follows from Newton's second law that: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406400" y="106363"/>
            <a:ext cx="11477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3600" b="1">
                <a:solidFill>
                  <a:srgbClr val="0000FF"/>
                </a:solidFill>
                <a:latin typeface="Euphemia" pitchFamily="34" charset="0"/>
              </a:rPr>
              <a:t>Conservative</a:t>
            </a:r>
            <a:r>
              <a:rPr lang="en-US" altLang="en-US" sz="3600" b="1">
                <a:solidFill>
                  <a:srgbClr val="FF0000"/>
                </a:solidFill>
                <a:latin typeface="Euphemia" pitchFamily="34" charset="0"/>
              </a:rPr>
              <a:t> </a:t>
            </a:r>
            <a:r>
              <a:rPr lang="en-US" altLang="en-US" sz="3600" b="1">
                <a:solidFill>
                  <a:srgbClr val="0000FF"/>
                </a:solidFill>
                <a:latin typeface="Euphemia" pitchFamily="34" charset="0"/>
              </a:rPr>
              <a:t>&amp; Non-conservative Forces</a:t>
            </a:r>
          </a:p>
        </p:txBody>
      </p:sp>
      <p:sp>
        <p:nvSpPr>
          <p:cNvPr id="508931" name="Text Box 3"/>
          <p:cNvSpPr txBox="1">
            <a:spLocks noChangeArrowheads="1"/>
          </p:cNvSpPr>
          <p:nvPr/>
        </p:nvSpPr>
        <p:spPr bwMode="auto">
          <a:xfrm>
            <a:off x="1827213" y="762000"/>
            <a:ext cx="8763000" cy="2468563"/>
          </a:xfrm>
          <a:prstGeom prst="rect">
            <a:avLst/>
          </a:prstGeom>
          <a:noFill/>
          <a:ln w="9525">
            <a:noFill/>
            <a:miter lim="800000"/>
            <a:headEnd/>
            <a:tailEnd/>
          </a:ln>
          <a:effectLst/>
        </p:spPr>
        <p:txBody>
          <a:bodyPr/>
          <a:lstStyle/>
          <a:p>
            <a:pPr eaLnBrk="1" fontAlgn="auto" hangingPunct="1">
              <a:spcBef>
                <a:spcPts val="0"/>
              </a:spcBef>
              <a:spcAft>
                <a:spcPts val="0"/>
              </a:spcAft>
              <a:defRPr/>
            </a:pPr>
            <a:r>
              <a:rPr lang="en-US" sz="3600" b="1" u="sng" dirty="0">
                <a:solidFill>
                  <a:srgbClr val="9900CC"/>
                </a:solidFill>
                <a:latin typeface="+mn-lt"/>
                <a:cs typeface="+mn-cs"/>
              </a:rPr>
              <a:t>Definition</a:t>
            </a:r>
            <a:r>
              <a:rPr lang="en-US" sz="3600" b="1" dirty="0">
                <a:solidFill>
                  <a:srgbClr val="9900CC"/>
                </a:solidFill>
                <a:latin typeface="+mn-lt"/>
                <a:cs typeface="+mn-cs"/>
              </a:rPr>
              <a:t>:</a:t>
            </a:r>
            <a:r>
              <a:rPr lang="en-US" sz="3600" b="1" dirty="0">
                <a:solidFill>
                  <a:schemeClr val="accent2"/>
                </a:solidFill>
                <a:latin typeface="+mn-lt"/>
                <a:cs typeface="+mn-cs"/>
              </a:rPr>
              <a:t> </a:t>
            </a:r>
            <a:r>
              <a:rPr lang="en-US" sz="3600" dirty="0">
                <a:latin typeface="+mn-lt"/>
                <a:cs typeface="+mn-cs"/>
              </a:rPr>
              <a:t>A force is</a:t>
            </a:r>
            <a:r>
              <a:rPr lang="en-US" sz="3600" b="1" dirty="0">
                <a:solidFill>
                  <a:srgbClr val="0033CC"/>
                </a:solidFill>
                <a:latin typeface="+mn-lt"/>
                <a:cs typeface="+mn-cs"/>
              </a:rPr>
              <a:t> </a:t>
            </a:r>
            <a:r>
              <a:rPr lang="en-US" sz="3600" b="1" u="sng" dirty="0">
                <a:solidFill>
                  <a:srgbClr val="0033CC"/>
                </a:solidFill>
                <a:latin typeface="+mn-lt"/>
                <a:cs typeface="+mn-cs"/>
              </a:rPr>
              <a:t>conservative</a:t>
            </a:r>
            <a:r>
              <a:rPr lang="en-US" sz="3600" b="1" dirty="0">
                <a:solidFill>
                  <a:srgbClr val="0033CC"/>
                </a:solidFill>
                <a:effectLst>
                  <a:outerShdw blurRad="38100" dist="38100" dir="2700000" algn="tl">
                    <a:srgbClr val="C0C0C0"/>
                  </a:outerShdw>
                </a:effectLst>
                <a:latin typeface="+mn-lt"/>
                <a:cs typeface="+mn-cs"/>
              </a:rPr>
              <a:t> </a:t>
            </a:r>
            <a:r>
              <a:rPr lang="en-US" dirty="0">
                <a:latin typeface="+mn-lt"/>
                <a:cs typeface="+mn-cs"/>
              </a:rPr>
              <a:t>if &amp; only if</a:t>
            </a:r>
          </a:p>
          <a:p>
            <a:pPr algn="just" eaLnBrk="1" fontAlgn="auto" hangingPunct="1">
              <a:lnSpc>
                <a:spcPct val="150000"/>
              </a:lnSpc>
              <a:spcBef>
                <a:spcPts val="0"/>
              </a:spcBef>
              <a:spcAft>
                <a:spcPts val="0"/>
              </a:spcAft>
              <a:defRPr/>
            </a:pPr>
            <a:r>
              <a:rPr lang="en-US" sz="2400" b="1" i="1" dirty="0">
                <a:solidFill>
                  <a:srgbClr val="FF0000"/>
                </a:solidFill>
                <a:latin typeface="+mn-lt"/>
                <a:cs typeface="+mn-cs"/>
              </a:rPr>
              <a:t>the work done by that force on an object moving from one point to another depends </a:t>
            </a:r>
            <a:r>
              <a:rPr lang="en-US" sz="2400" b="1" i="1" u="sng" dirty="0">
                <a:solidFill>
                  <a:srgbClr val="9900CC"/>
                </a:solidFill>
                <a:latin typeface="+mn-lt"/>
                <a:cs typeface="+mn-cs"/>
              </a:rPr>
              <a:t>ONLY</a:t>
            </a:r>
            <a:r>
              <a:rPr lang="en-US" sz="2400" b="1" i="1" dirty="0">
                <a:solidFill>
                  <a:srgbClr val="FF0000"/>
                </a:solidFill>
                <a:latin typeface="+mn-lt"/>
                <a:cs typeface="+mn-cs"/>
              </a:rPr>
              <a:t> on the initial &amp; final positions of the object, &amp; is independent of the particular path taken. 	</a:t>
            </a:r>
            <a:r>
              <a:rPr lang="en-US" sz="2400" b="1" dirty="0">
                <a:solidFill>
                  <a:srgbClr val="006600"/>
                </a:solidFill>
                <a:latin typeface="+mn-lt"/>
                <a:cs typeface="+mn-cs"/>
              </a:rPr>
              <a:t>Example:</a:t>
            </a:r>
            <a:r>
              <a:rPr lang="en-US" sz="2400" dirty="0">
                <a:latin typeface="+mn-lt"/>
                <a:cs typeface="+mn-cs"/>
              </a:rPr>
              <a:t> gravity.</a:t>
            </a:r>
          </a:p>
        </p:txBody>
      </p:sp>
      <p:pic>
        <p:nvPicPr>
          <p:cNvPr id="512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3886200"/>
            <a:ext cx="28987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3" y="3746500"/>
            <a:ext cx="4484687"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txBox="1">
            <a:spLocks noChangeArrowheads="1"/>
          </p:cNvSpPr>
          <p:nvPr/>
        </p:nvSpPr>
        <p:spPr bwMode="auto">
          <a:xfrm>
            <a:off x="1370013" y="304800"/>
            <a:ext cx="9601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3200" b="1" u="sng">
                <a:solidFill>
                  <a:srgbClr val="006600"/>
                </a:solidFill>
                <a:latin typeface="Euphemia" pitchFamily="34" charset="0"/>
              </a:rPr>
              <a:t>Conservative Force</a:t>
            </a:r>
            <a:r>
              <a:rPr lang="en-US" altLang="en-US" sz="3200" b="1">
                <a:solidFill>
                  <a:srgbClr val="006600"/>
                </a:solidFill>
                <a:latin typeface="Euphemia" pitchFamily="34" charset="0"/>
              </a:rPr>
              <a:t>:</a:t>
            </a:r>
            <a:r>
              <a:rPr lang="en-US" altLang="en-US" sz="3200" b="1">
                <a:solidFill>
                  <a:schemeClr val="accent2"/>
                </a:solidFill>
                <a:latin typeface="Euphemia" pitchFamily="34" charset="0"/>
              </a:rPr>
              <a:t> </a:t>
            </a:r>
            <a:r>
              <a:rPr lang="en-US" altLang="en-US" sz="3200">
                <a:latin typeface="Euphemia" pitchFamily="34" charset="0"/>
              </a:rPr>
              <a:t>Another definition:</a:t>
            </a:r>
          </a:p>
          <a:p>
            <a:pPr eaLnBrk="1" hangingPunct="1">
              <a:spcBef>
                <a:spcPct val="50000"/>
              </a:spcBef>
            </a:pPr>
            <a:r>
              <a:rPr lang="en-US" altLang="en-US" sz="3200" b="1" i="1">
                <a:solidFill>
                  <a:srgbClr val="FF0000"/>
                </a:solidFill>
                <a:latin typeface="Euphemia" pitchFamily="34" charset="0"/>
              </a:rPr>
              <a:t>A force is conservative if the net work done by the force on an object moving around any closed path is zero.</a:t>
            </a:r>
          </a:p>
        </p:txBody>
      </p:sp>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b="12541"/>
          <a:stretch>
            <a:fillRect/>
          </a:stretch>
        </p:blipFill>
        <p:spPr bwMode="auto">
          <a:xfrm>
            <a:off x="3503613" y="2706688"/>
            <a:ext cx="5900737"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3"/>
          <p:cNvSpPr txBox="1">
            <a:spLocks noChangeArrowheads="1"/>
          </p:cNvSpPr>
          <p:nvPr/>
        </p:nvSpPr>
        <p:spPr bwMode="auto">
          <a:xfrm>
            <a:off x="989013" y="228600"/>
            <a:ext cx="9906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Euphemia" pitchFamily="34" charset="0"/>
              </a:rPr>
              <a:t>If </a:t>
            </a:r>
            <a:r>
              <a:rPr lang="en-US" altLang="en-US" sz="3200" b="1" u="sng">
                <a:solidFill>
                  <a:srgbClr val="006600"/>
                </a:solidFill>
                <a:latin typeface="Euphemia" pitchFamily="34" charset="0"/>
              </a:rPr>
              <a:t>friction</a:t>
            </a:r>
            <a:r>
              <a:rPr lang="en-US" altLang="en-US" sz="3200">
                <a:latin typeface="Euphemia" pitchFamily="34" charset="0"/>
              </a:rPr>
              <a:t> </a:t>
            </a:r>
            <a:r>
              <a:rPr lang="en-US" altLang="en-US">
                <a:latin typeface="Euphemia" pitchFamily="34" charset="0"/>
              </a:rPr>
              <a:t>is present, the work done depends not only on the starting &amp; ending points, but also on the path taken.</a:t>
            </a:r>
            <a:r>
              <a:rPr lang="en-US" altLang="en-US" sz="3200">
                <a:latin typeface="Euphemia" pitchFamily="34" charset="0"/>
              </a:rPr>
              <a:t> </a:t>
            </a:r>
            <a:r>
              <a:rPr lang="en-US" altLang="en-US" sz="3200" b="1" i="1" u="sng">
                <a:solidFill>
                  <a:srgbClr val="FF0000"/>
                </a:solidFill>
                <a:latin typeface="Euphemia" pitchFamily="34" charset="0"/>
              </a:rPr>
              <a:t>Friction is a Nonconservative Force</a:t>
            </a:r>
            <a:r>
              <a:rPr lang="en-US" altLang="en-US" sz="3200" b="1" i="1">
                <a:solidFill>
                  <a:srgbClr val="FF0000"/>
                </a:solidFill>
                <a:latin typeface="Euphemia" pitchFamily="34" charset="0"/>
              </a:rPr>
              <a:t>!</a:t>
            </a:r>
            <a:endParaRPr lang="en-US" altLang="en-US" sz="3200" b="1">
              <a:solidFill>
                <a:srgbClr val="FF0000"/>
              </a:solidFill>
              <a:latin typeface="Euphemia" pitchFamily="34" charset="0"/>
            </a:endParaRPr>
          </a:p>
        </p:txBody>
      </p:sp>
      <p:pic>
        <p:nvPicPr>
          <p:cNvPr id="532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752600"/>
            <a:ext cx="90725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 Box 6"/>
          <p:cNvSpPr txBox="1">
            <a:spLocks noChangeArrowheads="1"/>
          </p:cNvSpPr>
          <p:nvPr/>
        </p:nvSpPr>
        <p:spPr bwMode="auto">
          <a:xfrm>
            <a:off x="406400" y="5283200"/>
            <a:ext cx="10417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solidFill>
                  <a:srgbClr val="0000FF"/>
                </a:solidFill>
                <a:latin typeface="Euphemia" pitchFamily="34" charset="0"/>
              </a:rPr>
              <a:t>Friction is a Nonconservative Force.</a:t>
            </a:r>
          </a:p>
          <a:p>
            <a:pPr algn="ctr" eaLnBrk="1" hangingPunct="1"/>
            <a:r>
              <a:rPr lang="en-US" altLang="en-US" b="1">
                <a:solidFill>
                  <a:srgbClr val="0000FF"/>
                </a:solidFill>
                <a:latin typeface="Euphemia" pitchFamily="34" charset="0"/>
              </a:rPr>
              <a:t>The work done by friction depends on the path!</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446213" y="228600"/>
            <a:ext cx="10229850" cy="685800"/>
          </a:xfrm>
        </p:spPr>
        <p:txBody>
          <a:bodyPr/>
          <a:lstStyle/>
          <a:p>
            <a:pPr eaLnBrk="1" hangingPunct="1"/>
            <a:r>
              <a:rPr lang="en-US" altLang="en-US" b="1" smtClean="0">
                <a:solidFill>
                  <a:srgbClr val="3801A7"/>
                </a:solidFill>
                <a:sym typeface="Times New Roman" panose="02020603050405020304" pitchFamily="18" charset="0"/>
              </a:rPr>
              <a:t>Physics &amp; Its Relation to Other Fields</a:t>
            </a:r>
            <a:endParaRPr lang="en-US" altLang="en-US" smtClean="0">
              <a:solidFill>
                <a:srgbClr val="3801A7"/>
              </a:solidFill>
              <a:sym typeface="Times New Roman" panose="02020603050405020304" pitchFamily="18" charset="0"/>
            </a:endParaRPr>
          </a:p>
        </p:txBody>
      </p:sp>
      <p:sp>
        <p:nvSpPr>
          <p:cNvPr id="32771" name="Rectangle 3"/>
          <p:cNvSpPr>
            <a:spLocks noGrp="1" noChangeArrowheads="1"/>
          </p:cNvSpPr>
          <p:nvPr>
            <p:ph type="body" idx="1"/>
          </p:nvPr>
        </p:nvSpPr>
        <p:spPr>
          <a:xfrm>
            <a:off x="1293813" y="1600200"/>
            <a:ext cx="10204450" cy="4248150"/>
          </a:xfrm>
        </p:spPr>
        <p:txBody>
          <a:bodyPr/>
          <a:lstStyle/>
          <a:p>
            <a:pPr eaLnBrk="1" hangingPunct="1"/>
            <a:r>
              <a:rPr lang="en-US" altLang="en-US" b="1" i="1" u="sng" smtClean="0">
                <a:solidFill>
                  <a:srgbClr val="6600CC"/>
                </a:solidFill>
                <a:sym typeface="Times New Roman" panose="02020603050405020304" pitchFamily="18" charset="0"/>
              </a:rPr>
              <a:t>The “Parent” of all Sciences</a:t>
            </a:r>
            <a:r>
              <a:rPr lang="en-US" altLang="en-US" b="1" i="1" smtClean="0">
                <a:solidFill>
                  <a:srgbClr val="6600CC"/>
                </a:solidFill>
                <a:sym typeface="Times New Roman" panose="02020603050405020304" pitchFamily="18" charset="0"/>
              </a:rPr>
              <a:t>!</a:t>
            </a:r>
          </a:p>
          <a:p>
            <a:pPr algn="just" eaLnBrk="1" hangingPunct="1"/>
            <a:r>
              <a:rPr lang="en-US" altLang="en-US" smtClean="0">
                <a:sym typeface="Times New Roman" panose="02020603050405020304" pitchFamily="18" charset="0"/>
              </a:rPr>
              <a:t>The </a:t>
            </a:r>
            <a:r>
              <a:rPr lang="en-US" altLang="en-US" b="1" u="sng" smtClean="0">
                <a:solidFill>
                  <a:srgbClr val="333399"/>
                </a:solidFill>
                <a:sym typeface="Times New Roman" panose="02020603050405020304" pitchFamily="18" charset="0"/>
              </a:rPr>
              <a:t>foundation for</a:t>
            </a:r>
            <a:r>
              <a:rPr lang="en-US" altLang="en-US" smtClean="0">
                <a:sym typeface="Times New Roman" panose="02020603050405020304" pitchFamily="18" charset="0"/>
              </a:rPr>
              <a:t> and </a:t>
            </a:r>
            <a:r>
              <a:rPr lang="en-US" altLang="en-US" b="1" u="sng" smtClean="0">
                <a:solidFill>
                  <a:srgbClr val="333399"/>
                </a:solidFill>
                <a:sym typeface="Times New Roman" panose="02020603050405020304" pitchFamily="18" charset="0"/>
              </a:rPr>
              <a:t>is connected</a:t>
            </a:r>
            <a:r>
              <a:rPr lang="en-US" altLang="en-US" smtClean="0">
                <a:sym typeface="Times New Roman" panose="02020603050405020304" pitchFamily="18" charset="0"/>
              </a:rPr>
              <a:t> to </a:t>
            </a:r>
            <a:r>
              <a:rPr lang="en-US" altLang="en-US" b="1" i="1" smtClean="0">
                <a:solidFill>
                  <a:srgbClr val="FF3300"/>
                </a:solidFill>
                <a:sym typeface="Times New Roman" panose="02020603050405020304" pitchFamily="18" charset="0"/>
              </a:rPr>
              <a:t>ALL</a:t>
            </a:r>
            <a:r>
              <a:rPr lang="en-US" altLang="en-US" smtClean="0">
                <a:sym typeface="Times New Roman" panose="02020603050405020304" pitchFamily="18" charset="0"/>
              </a:rPr>
              <a:t> branches of </a:t>
            </a:r>
            <a:r>
              <a:rPr lang="en-US" altLang="en-US" b="1" i="1" u="sng" smtClean="0">
                <a:solidFill>
                  <a:srgbClr val="990033"/>
                </a:solidFill>
                <a:sym typeface="Times New Roman" panose="02020603050405020304" pitchFamily="18" charset="0"/>
              </a:rPr>
              <a:t>science and engineering</a:t>
            </a:r>
            <a:r>
              <a:rPr lang="en-US" altLang="en-US" smtClean="0">
                <a:sym typeface="Times New Roman" panose="02020603050405020304" pitchFamily="18" charset="0"/>
              </a:rPr>
              <a:t>.</a:t>
            </a:r>
          </a:p>
          <a:p>
            <a:pPr algn="just" eaLnBrk="1" hangingPunct="1"/>
            <a:r>
              <a:rPr lang="en-US" altLang="en-US" smtClean="0">
                <a:sym typeface="Times New Roman" panose="02020603050405020304" pitchFamily="18" charset="0"/>
              </a:rPr>
              <a:t>Also useful in everyday life and in </a:t>
            </a:r>
            <a:r>
              <a:rPr lang="en-US" altLang="en-US" b="1" i="1" u="sng" smtClean="0">
                <a:solidFill>
                  <a:srgbClr val="FF3300"/>
                </a:solidFill>
                <a:sym typeface="Times New Roman" panose="02020603050405020304" pitchFamily="18" charset="0"/>
              </a:rPr>
              <a:t>MANY</a:t>
            </a:r>
            <a:r>
              <a:rPr lang="en-US" altLang="en-US" b="1" i="1" smtClean="0">
                <a:solidFill>
                  <a:srgbClr val="FF3300"/>
                </a:solidFill>
                <a:sym typeface="Times New Roman" panose="02020603050405020304" pitchFamily="18" charset="0"/>
              </a:rPr>
              <a:t>  </a:t>
            </a:r>
            <a:r>
              <a:rPr lang="en-US" altLang="en-US" smtClean="0">
                <a:sym typeface="Times New Roman" panose="02020603050405020304" pitchFamily="18" charset="0"/>
              </a:rPr>
              <a:t>professions</a:t>
            </a:r>
          </a:p>
          <a:p>
            <a:pPr lvl="1" algn="just" eaLnBrk="1" hangingPunct="1"/>
            <a:r>
              <a:rPr lang="en-US" altLang="en-US" smtClean="0">
                <a:sym typeface="Times New Roman" panose="02020603050405020304" pitchFamily="18" charset="0"/>
              </a:rPr>
              <a:t>Chemistry</a:t>
            </a:r>
          </a:p>
          <a:p>
            <a:pPr lvl="1" algn="just" eaLnBrk="1" hangingPunct="1"/>
            <a:r>
              <a:rPr lang="en-US" altLang="en-US" smtClean="0">
                <a:sym typeface="Times New Roman" panose="02020603050405020304" pitchFamily="18" charset="0"/>
              </a:rPr>
              <a:t>Life Sciences (Medicine also!!)</a:t>
            </a:r>
          </a:p>
          <a:p>
            <a:pPr lvl="1" algn="just" eaLnBrk="1" hangingPunct="1"/>
            <a:r>
              <a:rPr lang="en-US" altLang="en-US" smtClean="0">
                <a:sym typeface="Times New Roman" panose="02020603050405020304" pitchFamily="18" charset="0"/>
              </a:rPr>
              <a:t>Architecture</a:t>
            </a:r>
          </a:p>
          <a:p>
            <a:pPr lvl="1" algn="just" eaLnBrk="1" hangingPunct="1"/>
            <a:r>
              <a:rPr lang="en-US" altLang="en-US" smtClean="0">
                <a:sym typeface="Times New Roman" panose="02020603050405020304" pitchFamily="18" charset="0"/>
              </a:rPr>
              <a:t>Engineering</a:t>
            </a:r>
          </a:p>
          <a:p>
            <a:pPr lvl="1" algn="just" eaLnBrk="1" hangingPunct="1"/>
            <a:r>
              <a:rPr lang="en-US" altLang="en-US" smtClean="0">
                <a:sym typeface="Times New Roman" panose="02020603050405020304" pitchFamily="18" charset="0"/>
              </a:rPr>
              <a:t>Various technological fields</a:t>
            </a: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406400" y="152400"/>
            <a:ext cx="11477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3600" b="1">
                <a:solidFill>
                  <a:srgbClr val="0000FF"/>
                </a:solidFill>
                <a:latin typeface="Euphemia" pitchFamily="34" charset="0"/>
              </a:rPr>
              <a:t>Potential Energy</a:t>
            </a:r>
          </a:p>
        </p:txBody>
      </p:sp>
      <p:sp>
        <p:nvSpPr>
          <p:cNvPr id="54275" name="Text Box 3"/>
          <p:cNvSpPr txBox="1">
            <a:spLocks noChangeArrowheads="1"/>
          </p:cNvSpPr>
          <p:nvPr/>
        </p:nvSpPr>
        <p:spPr bwMode="auto">
          <a:xfrm>
            <a:off x="1065213" y="914400"/>
            <a:ext cx="97536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600">
                <a:latin typeface="Euphemia" pitchFamily="34" charset="0"/>
              </a:rPr>
              <a:t>A mass can have a</a:t>
            </a:r>
            <a:r>
              <a:rPr lang="en-US" altLang="en-US">
                <a:latin typeface="Euphemia" pitchFamily="34" charset="0"/>
              </a:rPr>
              <a:t> </a:t>
            </a:r>
            <a:r>
              <a:rPr lang="en-US" altLang="en-US" sz="2900" b="1" i="1" u="sng">
                <a:solidFill>
                  <a:srgbClr val="996633"/>
                </a:solidFill>
                <a:latin typeface="Euphemia" pitchFamily="34" charset="0"/>
              </a:rPr>
              <a:t>Potential Energy</a:t>
            </a:r>
            <a:r>
              <a:rPr lang="en-US" altLang="en-US">
                <a:latin typeface="Euphemia" pitchFamily="34" charset="0"/>
              </a:rPr>
              <a:t> </a:t>
            </a:r>
            <a:r>
              <a:rPr lang="en-US" altLang="en-US" sz="2600">
                <a:latin typeface="Euphemia" pitchFamily="34" charset="0"/>
              </a:rPr>
              <a:t>due to its environment</a:t>
            </a:r>
          </a:p>
          <a:p>
            <a:pPr algn="ctr" eaLnBrk="1" hangingPunct="1">
              <a:spcBef>
                <a:spcPct val="50000"/>
              </a:spcBef>
            </a:pPr>
            <a:r>
              <a:rPr lang="en-US" altLang="en-US" sz="3600" b="1" i="1" u="sng">
                <a:solidFill>
                  <a:srgbClr val="FF0000"/>
                </a:solidFill>
                <a:latin typeface="Euphemia" pitchFamily="34" charset="0"/>
                <a:sym typeface="Times New Roman" panose="02020603050405020304" pitchFamily="18" charset="0"/>
              </a:rPr>
              <a:t>Potential Energy</a:t>
            </a:r>
            <a:r>
              <a:rPr lang="en-US" altLang="en-US" sz="3600" b="1">
                <a:solidFill>
                  <a:srgbClr val="FF0000"/>
                </a:solidFill>
                <a:latin typeface="Euphemia" pitchFamily="34" charset="0"/>
                <a:sym typeface="Times New Roman" panose="02020603050405020304" pitchFamily="18" charset="0"/>
              </a:rPr>
              <a:t> </a:t>
            </a:r>
            <a:r>
              <a:rPr lang="en-US" altLang="en-US" sz="3600" b="1">
                <a:latin typeface="Euphemia" pitchFamily="34" charset="0"/>
                <a:sym typeface="Times New Roman" panose="02020603050405020304" pitchFamily="18" charset="0"/>
              </a:rPr>
              <a:t>(U) </a:t>
            </a:r>
            <a:r>
              <a:rPr lang="en-US" altLang="en-US" sz="3600" b="1">
                <a:latin typeface="Euphemia" pitchFamily="34" charset="0"/>
                <a:sym typeface="Symbol" panose="05050102010706020507" pitchFamily="18" charset="2"/>
              </a:rPr>
              <a:t></a:t>
            </a:r>
            <a:r>
              <a:rPr lang="en-US" altLang="en-US" sz="3200" b="1">
                <a:latin typeface="Euphemia" pitchFamily="34" charset="0"/>
                <a:sym typeface="Symbol" panose="05050102010706020507" pitchFamily="18" charset="2"/>
              </a:rPr>
              <a:t> </a:t>
            </a:r>
          </a:p>
          <a:p>
            <a:pPr eaLnBrk="1" hangingPunct="1">
              <a:spcBef>
                <a:spcPct val="50000"/>
              </a:spcBef>
            </a:pPr>
            <a:r>
              <a:rPr lang="en-US" altLang="en-US" sz="2400">
                <a:latin typeface="Euphemia" pitchFamily="34" charset="0"/>
                <a:sym typeface="Symbol" panose="05050102010706020507" pitchFamily="18" charset="2"/>
              </a:rPr>
              <a:t>The energy associated with the position or configuration of a mass.</a:t>
            </a:r>
            <a:endParaRPr lang="en-US" altLang="en-US" sz="2400">
              <a:latin typeface="Euphemia" pitchFamily="34" charset="0"/>
            </a:endParaRPr>
          </a:p>
          <a:p>
            <a:pPr eaLnBrk="1" hangingPunct="1">
              <a:spcBef>
                <a:spcPct val="50000"/>
              </a:spcBef>
            </a:pPr>
            <a:r>
              <a:rPr lang="en-US" altLang="en-US" sz="3200" b="1" u="sng">
                <a:solidFill>
                  <a:srgbClr val="006600"/>
                </a:solidFill>
                <a:latin typeface="Euphemia" pitchFamily="34" charset="0"/>
              </a:rPr>
              <a:t>Examples</a:t>
            </a:r>
            <a:r>
              <a:rPr lang="en-US" altLang="en-US" sz="3200">
                <a:latin typeface="Euphemia" pitchFamily="34" charset="0"/>
              </a:rPr>
              <a:t> of potential energy:</a:t>
            </a:r>
          </a:p>
          <a:p>
            <a:pPr eaLnBrk="1" hangingPunct="1">
              <a:spcBef>
                <a:spcPct val="50000"/>
              </a:spcBef>
            </a:pPr>
            <a:r>
              <a:rPr lang="en-US" altLang="en-US">
                <a:latin typeface="Euphemia" pitchFamily="34" charset="0"/>
              </a:rPr>
              <a:t>	A wound-up spring</a:t>
            </a:r>
          </a:p>
          <a:p>
            <a:pPr eaLnBrk="1" hangingPunct="1">
              <a:spcBef>
                <a:spcPct val="50000"/>
              </a:spcBef>
            </a:pPr>
            <a:r>
              <a:rPr lang="en-US" altLang="en-US">
                <a:latin typeface="Euphemia" pitchFamily="34" charset="0"/>
              </a:rPr>
              <a:t>	A stretched elastic band</a:t>
            </a:r>
          </a:p>
          <a:p>
            <a:pPr eaLnBrk="1" hangingPunct="1">
              <a:spcBef>
                <a:spcPct val="50000"/>
              </a:spcBef>
            </a:pPr>
            <a:r>
              <a:rPr lang="en-US" altLang="en-US">
                <a:latin typeface="Euphemia" pitchFamily="34" charset="0"/>
              </a:rPr>
              <a:t>	An object at some height above the ground</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5" descr="F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13" y="1143000"/>
            <a:ext cx="51657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6"/>
          <p:cNvSpPr txBox="1">
            <a:spLocks noChangeArrowheads="1"/>
          </p:cNvSpPr>
          <p:nvPr/>
        </p:nvSpPr>
        <p:spPr bwMode="auto">
          <a:xfrm>
            <a:off x="5891213" y="1050925"/>
            <a:ext cx="5156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4000" b="1" u="sng">
                <a:solidFill>
                  <a:srgbClr val="0033CC"/>
                </a:solidFill>
                <a:latin typeface="Euphemia" pitchFamily="34" charset="0"/>
              </a:rPr>
              <a:t>Potential Energy</a:t>
            </a:r>
            <a:r>
              <a:rPr lang="en-US" altLang="en-US" sz="4000" b="1">
                <a:solidFill>
                  <a:srgbClr val="0033CC"/>
                </a:solidFill>
                <a:latin typeface="Euphemia" pitchFamily="34" charset="0"/>
              </a:rPr>
              <a:t>:</a:t>
            </a:r>
            <a:r>
              <a:rPr lang="en-US" altLang="en-US" sz="3200" b="1" i="1">
                <a:solidFill>
                  <a:srgbClr val="0033CC"/>
                </a:solidFill>
                <a:latin typeface="Euphemia" pitchFamily="34" charset="0"/>
              </a:rPr>
              <a:t>                    </a:t>
            </a:r>
          </a:p>
          <a:p>
            <a:pPr algn="ctr" eaLnBrk="1" hangingPunct="1">
              <a:spcBef>
                <a:spcPct val="50000"/>
              </a:spcBef>
            </a:pPr>
            <a:endParaRPr lang="en-US" altLang="en-US" sz="3200" b="1" i="1">
              <a:solidFill>
                <a:srgbClr val="006600"/>
              </a:solidFill>
              <a:latin typeface="Euphemia" pitchFamily="34" charset="0"/>
            </a:endParaRPr>
          </a:p>
          <a:p>
            <a:pPr algn="ctr" eaLnBrk="1" hangingPunct="1">
              <a:spcBef>
                <a:spcPct val="50000"/>
              </a:spcBef>
            </a:pPr>
            <a:r>
              <a:rPr lang="en-US" altLang="en-US" sz="3200" b="1" i="1">
                <a:solidFill>
                  <a:srgbClr val="006600"/>
                </a:solidFill>
                <a:latin typeface="Euphemia" pitchFamily="34" charset="0"/>
              </a:rPr>
              <a:t>Can only be defined for</a:t>
            </a:r>
            <a:r>
              <a:rPr lang="en-US" altLang="en-US" sz="3200" b="1" i="1">
                <a:solidFill>
                  <a:srgbClr val="0033CC"/>
                </a:solidFill>
                <a:latin typeface="Euphemia" pitchFamily="34" charset="0"/>
              </a:rPr>
              <a:t>                  </a:t>
            </a:r>
          </a:p>
          <a:p>
            <a:pPr algn="ctr" eaLnBrk="1" hangingPunct="1">
              <a:spcBef>
                <a:spcPct val="50000"/>
              </a:spcBef>
            </a:pPr>
            <a:endParaRPr lang="en-US" altLang="en-US" sz="3600" b="1" i="1" u="sng">
              <a:solidFill>
                <a:srgbClr val="FF0000"/>
              </a:solidFill>
              <a:latin typeface="Euphemia" pitchFamily="34" charset="0"/>
            </a:endParaRPr>
          </a:p>
          <a:p>
            <a:pPr algn="ctr" eaLnBrk="1" hangingPunct="1">
              <a:spcBef>
                <a:spcPct val="50000"/>
              </a:spcBef>
            </a:pPr>
            <a:r>
              <a:rPr lang="en-US" altLang="en-US" sz="3600" b="1" i="1" u="sng">
                <a:solidFill>
                  <a:srgbClr val="FF0000"/>
                </a:solidFill>
                <a:latin typeface="Euphemia" pitchFamily="34" charset="0"/>
              </a:rPr>
              <a:t>Conservative Forces</a:t>
            </a:r>
            <a:r>
              <a:rPr lang="en-US" altLang="en-US" sz="3600" b="1" i="1">
                <a:solidFill>
                  <a:srgbClr val="FF0000"/>
                </a:solidFill>
                <a:latin typeface="Euphemia" pitchFamily="34" charset="0"/>
              </a:rPr>
              <a:t>!</a:t>
            </a:r>
            <a:r>
              <a:rPr lang="en-US" altLang="en-US">
                <a:latin typeface="Euphemia" pitchFamily="34" charset="0"/>
              </a:rPr>
              <a:t> </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8"/>
          <p:cNvSpPr>
            <a:spLocks noChangeArrowheads="1"/>
          </p:cNvSpPr>
          <p:nvPr/>
        </p:nvSpPr>
        <p:spPr bwMode="auto">
          <a:xfrm>
            <a:off x="1522413" y="304800"/>
            <a:ext cx="1025525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r>
              <a:rPr lang="en-US" altLang="en-US" sz="3200" b="1" i="1" u="sng">
                <a:solidFill>
                  <a:srgbClr val="7030A0"/>
                </a:solidFill>
                <a:latin typeface="Euphemia" pitchFamily="34" charset="0"/>
                <a:sym typeface="Times New Roman" panose="02020603050405020304" pitchFamily="18" charset="0"/>
              </a:rPr>
              <a:t>Potential Energy</a:t>
            </a:r>
            <a:r>
              <a:rPr lang="en-US" altLang="en-US" sz="3200" b="1">
                <a:solidFill>
                  <a:srgbClr val="7030A0"/>
                </a:solidFill>
                <a:latin typeface="Euphemia" pitchFamily="34" charset="0"/>
                <a:sym typeface="Times New Roman" panose="02020603050405020304" pitchFamily="18" charset="0"/>
              </a:rPr>
              <a:t> </a:t>
            </a:r>
            <a:r>
              <a:rPr lang="en-US" altLang="en-US" sz="3200" b="1">
                <a:latin typeface="Euphemia" pitchFamily="34" charset="0"/>
                <a:sym typeface="Times New Roman" panose="02020603050405020304" pitchFamily="18" charset="0"/>
              </a:rPr>
              <a:t>(U) </a:t>
            </a:r>
            <a:r>
              <a:rPr lang="en-US" altLang="en-US" sz="3200" b="1">
                <a:latin typeface="Euphemia" pitchFamily="34" charset="0"/>
                <a:sym typeface="Symbol" panose="05050102010706020507" pitchFamily="18" charset="2"/>
              </a:rPr>
              <a:t> </a:t>
            </a:r>
            <a:r>
              <a:rPr lang="en-US" altLang="en-US" sz="2600">
                <a:solidFill>
                  <a:srgbClr val="0000FF"/>
                </a:solidFill>
                <a:latin typeface="Euphemia" pitchFamily="34" charset="0"/>
                <a:sym typeface="Symbol" panose="05050102010706020507" pitchFamily="18" charset="2"/>
              </a:rPr>
              <a:t>Energy associated with the position or configuration of a mass.</a:t>
            </a:r>
          </a:p>
          <a:p>
            <a:pPr lvl="1" eaLnBrk="1" hangingPunct="1">
              <a:spcBef>
                <a:spcPct val="20000"/>
              </a:spcBef>
            </a:pPr>
            <a:r>
              <a:rPr lang="en-US" altLang="en-US" b="1" i="1">
                <a:solidFill>
                  <a:srgbClr val="A50021"/>
                </a:solidFill>
                <a:latin typeface="Euphemia" pitchFamily="34" charset="0"/>
                <a:sym typeface="Symbol" panose="05050102010706020507" pitchFamily="18" charset="2"/>
              </a:rPr>
              <a:t>       Potential work done!</a:t>
            </a:r>
            <a:endParaRPr lang="en-US" altLang="en-US" b="1">
              <a:solidFill>
                <a:srgbClr val="A50021"/>
              </a:solidFill>
              <a:latin typeface="Euphemia" pitchFamily="34" charset="0"/>
              <a:sym typeface="Times New Roman" panose="02020603050405020304" pitchFamily="18" charset="0"/>
            </a:endParaRPr>
          </a:p>
          <a:p>
            <a:pPr eaLnBrk="1" hangingPunct="1">
              <a:spcBef>
                <a:spcPct val="20000"/>
              </a:spcBef>
            </a:pPr>
            <a:r>
              <a:rPr lang="en-US" altLang="en-US" b="1" i="1">
                <a:solidFill>
                  <a:srgbClr val="FF0000"/>
                </a:solidFill>
                <a:latin typeface="Euphemia" pitchFamily="34" charset="0"/>
                <a:sym typeface="Times New Roman" panose="02020603050405020304" pitchFamily="18" charset="0"/>
              </a:rPr>
              <a:t>	</a:t>
            </a:r>
          </a:p>
          <a:p>
            <a:pPr eaLnBrk="1" hangingPunct="1">
              <a:spcBef>
                <a:spcPct val="20000"/>
              </a:spcBef>
            </a:pPr>
            <a:r>
              <a:rPr lang="en-US" altLang="en-US" sz="2800" b="1" i="1">
                <a:solidFill>
                  <a:srgbClr val="FF0000"/>
                </a:solidFill>
                <a:latin typeface="Euphemia" pitchFamily="34" charset="0"/>
                <a:sym typeface="Times New Roman" panose="02020603050405020304" pitchFamily="18" charset="0"/>
              </a:rPr>
              <a:t>	</a:t>
            </a:r>
            <a:r>
              <a:rPr lang="en-US" altLang="en-US" sz="2800" b="1" i="1" u="sng">
                <a:solidFill>
                  <a:srgbClr val="FF0000"/>
                </a:solidFill>
                <a:latin typeface="Euphemia" pitchFamily="34" charset="0"/>
                <a:sym typeface="Times New Roman" panose="02020603050405020304" pitchFamily="18" charset="0"/>
              </a:rPr>
              <a:t>Gravitational Potential Energy</a:t>
            </a:r>
            <a:r>
              <a:rPr lang="en-US" altLang="en-US" sz="2800" b="1">
                <a:solidFill>
                  <a:srgbClr val="FF0000"/>
                </a:solidFill>
                <a:latin typeface="Euphemia" pitchFamily="34" charset="0"/>
                <a:sym typeface="Times New Roman" panose="02020603050405020304" pitchFamily="18" charset="0"/>
              </a:rPr>
              <a:t>:</a:t>
            </a:r>
            <a:r>
              <a:rPr lang="en-US" altLang="en-US" sz="2800" b="1">
                <a:latin typeface="Euphemia" pitchFamily="34" charset="0"/>
                <a:sym typeface="Times New Roman" panose="02020603050405020304" pitchFamily="18" charset="0"/>
              </a:rPr>
              <a:t> </a:t>
            </a:r>
          </a:p>
          <a:p>
            <a:pPr eaLnBrk="1" hangingPunct="1">
              <a:spcBef>
                <a:spcPct val="20000"/>
              </a:spcBef>
            </a:pPr>
            <a:r>
              <a:rPr lang="en-US" altLang="en-US" b="1">
                <a:latin typeface="Euphemia" pitchFamily="34" charset="0"/>
                <a:sym typeface="Times New Roman" panose="02020603050405020304" pitchFamily="18" charset="0"/>
              </a:rPr>
              <a:t>			</a:t>
            </a:r>
            <a:r>
              <a:rPr lang="en-US" altLang="en-US" sz="2800" b="1">
                <a:latin typeface="Euphemia" pitchFamily="34" charset="0"/>
                <a:sym typeface="Times New Roman" panose="02020603050405020304" pitchFamily="18" charset="0"/>
              </a:rPr>
              <a:t>U</a:t>
            </a:r>
            <a:r>
              <a:rPr lang="en-US" altLang="en-US" sz="2800" b="1" baseline="-25000">
                <a:latin typeface="Euphemia" pitchFamily="34" charset="0"/>
                <a:sym typeface="Times New Roman" panose="02020603050405020304" pitchFamily="18" charset="0"/>
              </a:rPr>
              <a:t>grav</a:t>
            </a:r>
            <a:r>
              <a:rPr lang="en-US" altLang="en-US" sz="2800" b="1">
                <a:latin typeface="Euphemia" pitchFamily="34" charset="0"/>
                <a:sym typeface="Times New Roman" panose="02020603050405020304" pitchFamily="18" charset="0"/>
              </a:rPr>
              <a:t> </a:t>
            </a:r>
            <a:r>
              <a:rPr lang="en-US" altLang="en-US" sz="2800" b="1">
                <a:latin typeface="Euphemia" pitchFamily="34" charset="0"/>
                <a:sym typeface="Symbol" panose="05050102010706020507" pitchFamily="18" charset="2"/>
              </a:rPr>
              <a:t> mgy </a:t>
            </a:r>
            <a:endParaRPr lang="en-US" altLang="en-US" sz="2800">
              <a:latin typeface="Euphemia" pitchFamily="34" charset="0"/>
              <a:sym typeface="Symbol" panose="05050102010706020507" pitchFamily="18" charset="2"/>
            </a:endParaRPr>
          </a:p>
          <a:p>
            <a:pPr lvl="1" eaLnBrk="1" hangingPunct="1">
              <a:spcBef>
                <a:spcPct val="20000"/>
              </a:spcBef>
            </a:pPr>
            <a:r>
              <a:rPr lang="en-US" altLang="en-US" sz="2800" b="1">
                <a:latin typeface="Euphemia" pitchFamily="34" charset="0"/>
                <a:sym typeface="Symbol" panose="05050102010706020507" pitchFamily="18" charset="2"/>
              </a:rPr>
              <a:t>		y</a:t>
            </a:r>
            <a:r>
              <a:rPr lang="en-US" altLang="en-US" sz="2800">
                <a:latin typeface="Euphemia" pitchFamily="34" charset="0"/>
                <a:sym typeface="Symbol" panose="05050102010706020507" pitchFamily="18" charset="2"/>
              </a:rPr>
              <a:t> = distance above Earth</a:t>
            </a:r>
          </a:p>
          <a:p>
            <a:pPr lvl="1" eaLnBrk="1" hangingPunct="1">
              <a:spcBef>
                <a:spcPct val="20000"/>
              </a:spcBef>
            </a:pPr>
            <a:r>
              <a:rPr lang="en-US" altLang="en-US" sz="2800" b="1">
                <a:latin typeface="Euphemia" pitchFamily="34" charset="0"/>
                <a:sym typeface="Symbol" panose="05050102010706020507" pitchFamily="18" charset="2"/>
              </a:rPr>
              <a:t>		m</a:t>
            </a:r>
            <a:r>
              <a:rPr lang="en-US" altLang="en-US" sz="2800">
                <a:latin typeface="Euphemia" pitchFamily="34" charset="0"/>
                <a:sym typeface="Symbol" panose="05050102010706020507" pitchFamily="18" charset="2"/>
              </a:rPr>
              <a:t> has the </a:t>
            </a:r>
            <a:r>
              <a:rPr lang="en-US" altLang="en-US" sz="2800" b="1" i="1" u="sng">
                <a:solidFill>
                  <a:srgbClr val="006600"/>
                </a:solidFill>
                <a:latin typeface="Euphemia" pitchFamily="34" charset="0"/>
                <a:sym typeface="Symbol" panose="05050102010706020507" pitchFamily="18" charset="2"/>
              </a:rPr>
              <a:t>potential</a:t>
            </a:r>
            <a:r>
              <a:rPr lang="en-US" altLang="en-US" sz="2800">
                <a:latin typeface="Euphemia" pitchFamily="34" charset="0"/>
                <a:sym typeface="Symbol" panose="05050102010706020507" pitchFamily="18" charset="2"/>
              </a:rPr>
              <a:t> to do work</a:t>
            </a:r>
            <a:r>
              <a:rPr lang="en-US" altLang="en-US" sz="2800" b="1">
                <a:latin typeface="Euphemia" pitchFamily="34" charset="0"/>
                <a:sym typeface="Symbol" panose="05050102010706020507" pitchFamily="18" charset="2"/>
              </a:rPr>
              <a:t> </a:t>
            </a:r>
          </a:p>
          <a:p>
            <a:pPr lvl="1" eaLnBrk="1" hangingPunct="1">
              <a:spcBef>
                <a:spcPct val="20000"/>
              </a:spcBef>
            </a:pPr>
            <a:r>
              <a:rPr lang="en-US" altLang="en-US" sz="2800" b="1">
                <a:latin typeface="Euphemia" pitchFamily="34" charset="0"/>
                <a:sym typeface="Symbol" panose="05050102010706020507" pitchFamily="18" charset="2"/>
              </a:rPr>
              <a:t>		       mgy</a:t>
            </a:r>
            <a:r>
              <a:rPr lang="en-US" altLang="en-US" sz="2800">
                <a:latin typeface="Euphemia" pitchFamily="34" charset="0"/>
                <a:sym typeface="Symbol" panose="05050102010706020507" pitchFamily="18" charset="2"/>
              </a:rPr>
              <a:t> when it falls</a:t>
            </a:r>
          </a:p>
          <a:p>
            <a:pPr lvl="1" eaLnBrk="1" hangingPunct="1">
              <a:spcBef>
                <a:spcPct val="20000"/>
              </a:spcBef>
            </a:pPr>
            <a:r>
              <a:rPr lang="en-US" altLang="en-US" sz="2800">
                <a:latin typeface="Euphemia" pitchFamily="34" charset="0"/>
                <a:sym typeface="Symbol" panose="05050102010706020507" pitchFamily="18" charset="2"/>
              </a:rPr>
              <a:t>		      (</a:t>
            </a:r>
            <a:r>
              <a:rPr lang="en-US" altLang="en-US" sz="2800" b="1">
                <a:latin typeface="Euphemia" pitchFamily="34" charset="0"/>
                <a:sym typeface="Symbol" panose="05050102010706020507" pitchFamily="18" charset="2"/>
              </a:rPr>
              <a:t>W = Fy, F = mg</a:t>
            </a:r>
            <a:r>
              <a:rPr lang="en-US" altLang="en-US" sz="2800">
                <a:latin typeface="Euphemia" pitchFamily="34" charset="0"/>
                <a:sym typeface="Symbol" panose="05050102010706020507" pitchFamily="18" charset="2"/>
              </a:rPr>
              <a:t>)</a:t>
            </a:r>
            <a:endParaRPr lang="en-US" altLang="en-US" sz="2800" b="1" i="1">
              <a:latin typeface="Euphemia" pitchFamily="34" charset="0"/>
              <a:sym typeface="Symbol" panose="05050102010706020507" pitchFamily="18" charset="2"/>
            </a:endParaRPr>
          </a:p>
        </p:txBody>
      </p:sp>
      <p:pic>
        <p:nvPicPr>
          <p:cNvPr id="5632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13" y="1143000"/>
            <a:ext cx="3198812"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914400"/>
            <a:ext cx="4192587"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2667000"/>
            <a:ext cx="576421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1013" y="3352800"/>
            <a:ext cx="5337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0225" y="5565775"/>
            <a:ext cx="33782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6"/>
          <p:cNvSpPr txBox="1">
            <a:spLocks noChangeArrowheads="1"/>
          </p:cNvSpPr>
          <p:nvPr/>
        </p:nvSpPr>
        <p:spPr bwMode="auto">
          <a:xfrm>
            <a:off x="5588000" y="4127500"/>
            <a:ext cx="60928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600">
                <a:latin typeface="Euphemia" pitchFamily="34" charset="0"/>
              </a:rPr>
              <a:t>So we </a:t>
            </a:r>
            <a:r>
              <a:rPr lang="en-US" altLang="en-US" sz="2600" b="1" i="1" u="sng">
                <a:solidFill>
                  <a:srgbClr val="9900CC"/>
                </a:solidFill>
                <a:latin typeface="Euphemia" pitchFamily="34" charset="0"/>
              </a:rPr>
              <a:t>Define the Gravitational Potential Energy</a:t>
            </a:r>
            <a:r>
              <a:rPr lang="en-US" altLang="en-US" sz="2600">
                <a:latin typeface="Euphemia" pitchFamily="34" charset="0"/>
              </a:rPr>
              <a:t> at height </a:t>
            </a:r>
            <a:r>
              <a:rPr lang="en-US" altLang="en-US" sz="2600" b="1">
                <a:solidFill>
                  <a:srgbClr val="006600"/>
                </a:solidFill>
                <a:latin typeface="Euphemia" pitchFamily="34" charset="0"/>
              </a:rPr>
              <a:t>y</a:t>
            </a:r>
            <a:r>
              <a:rPr lang="en-US" altLang="en-US" sz="2600">
                <a:latin typeface="Euphemia" pitchFamily="34" charset="0"/>
              </a:rPr>
              <a:t> above some reference point as</a:t>
            </a:r>
          </a:p>
        </p:txBody>
      </p:sp>
      <p:sp>
        <p:nvSpPr>
          <p:cNvPr id="57351" name="Text Box 7"/>
          <p:cNvSpPr txBox="1">
            <a:spLocks noChangeArrowheads="1"/>
          </p:cNvSpPr>
          <p:nvPr/>
        </p:nvSpPr>
        <p:spPr bwMode="auto">
          <a:xfrm>
            <a:off x="5180013" y="1219200"/>
            <a:ext cx="6092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600">
                <a:latin typeface="Euphemia" pitchFamily="34" charset="0"/>
              </a:rPr>
              <a:t>In raising a mass </a:t>
            </a:r>
            <a:r>
              <a:rPr lang="en-US" altLang="en-US" sz="2600" b="1">
                <a:solidFill>
                  <a:srgbClr val="006600"/>
                </a:solidFill>
                <a:latin typeface="Euphemia" pitchFamily="34" charset="0"/>
              </a:rPr>
              <a:t>m</a:t>
            </a:r>
            <a:r>
              <a:rPr lang="en-US" altLang="en-US" sz="2600">
                <a:latin typeface="Euphemia" pitchFamily="34" charset="0"/>
              </a:rPr>
              <a:t> to a height </a:t>
            </a:r>
            <a:r>
              <a:rPr lang="en-US" altLang="en-US" sz="2600" b="1">
                <a:solidFill>
                  <a:srgbClr val="006600"/>
                </a:solidFill>
                <a:latin typeface="Euphemia" pitchFamily="34" charset="0"/>
              </a:rPr>
              <a:t>h</a:t>
            </a:r>
            <a:r>
              <a:rPr lang="en-US" altLang="en-US" sz="2600">
                <a:latin typeface="Euphemia" pitchFamily="34" charset="0"/>
              </a:rPr>
              <a:t>, the work done by the external force is</a:t>
            </a:r>
          </a:p>
        </p:txBody>
      </p:sp>
      <p:sp>
        <p:nvSpPr>
          <p:cNvPr id="57352" name="Rectangle 8"/>
          <p:cNvSpPr>
            <a:spLocks noChangeArrowheads="1"/>
          </p:cNvSpPr>
          <p:nvPr/>
        </p:nvSpPr>
        <p:spPr bwMode="auto">
          <a:xfrm>
            <a:off x="1293813" y="73025"/>
            <a:ext cx="93726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solidFill>
                  <a:srgbClr val="0000FF"/>
                </a:solidFill>
                <a:latin typeface="Euphemia" pitchFamily="34" charset="0"/>
              </a:rPr>
              <a:t>Gravitational Potential Energy</a:t>
            </a: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idx="1"/>
          </p:nvPr>
        </p:nvSpPr>
        <p:spPr>
          <a:xfrm>
            <a:off x="1446213" y="533400"/>
            <a:ext cx="10133012" cy="5086350"/>
          </a:xfrm>
        </p:spPr>
        <p:txBody>
          <a:bodyPr/>
          <a:lstStyle/>
          <a:p>
            <a:pPr eaLnBrk="1" hangingPunct="1"/>
            <a:r>
              <a:rPr lang="en-US" altLang="en-US" smtClean="0">
                <a:sym typeface="Times New Roman" panose="02020603050405020304" pitchFamily="18" charset="0"/>
              </a:rPr>
              <a:t>Consider a problem in which the height of a mass above the Earth changes from </a:t>
            </a:r>
            <a:r>
              <a:rPr lang="en-US" altLang="en-US" b="1" smtClean="0">
                <a:sym typeface="Times New Roman" panose="02020603050405020304" pitchFamily="18" charset="0"/>
              </a:rPr>
              <a:t>y</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 </a:t>
            </a:r>
            <a:r>
              <a:rPr lang="en-US" altLang="en-US" smtClean="0">
                <a:sym typeface="Times New Roman" panose="02020603050405020304" pitchFamily="18" charset="0"/>
              </a:rPr>
              <a:t>to </a:t>
            </a:r>
            <a:r>
              <a:rPr lang="en-US" altLang="en-US" b="1" smtClean="0">
                <a:sym typeface="Times New Roman" panose="02020603050405020304" pitchFamily="18" charset="0"/>
              </a:rPr>
              <a:t>y</a:t>
            </a:r>
            <a:r>
              <a:rPr lang="en-US" altLang="en-US" b="1" baseline="-25000" smtClean="0">
                <a:sym typeface="Times New Roman" panose="02020603050405020304" pitchFamily="18" charset="0"/>
              </a:rPr>
              <a:t>2</a:t>
            </a:r>
            <a:r>
              <a:rPr lang="en-US" altLang="en-US" smtClean="0">
                <a:sym typeface="Times New Roman" panose="02020603050405020304" pitchFamily="18" charset="0"/>
              </a:rPr>
              <a:t>:</a:t>
            </a:r>
            <a:endParaRPr lang="en-US" altLang="en-US" b="1" smtClean="0">
              <a:sym typeface="Times New Roman" panose="02020603050405020304" pitchFamily="18" charset="0"/>
            </a:endParaRPr>
          </a:p>
          <a:p>
            <a:pPr eaLnBrk="1" hangingPunct="1"/>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The </a:t>
            </a:r>
            <a:r>
              <a:rPr lang="en-US" altLang="en-US" sz="3000" b="1" i="1" u="sng" smtClean="0">
                <a:solidFill>
                  <a:srgbClr val="FF0000"/>
                </a:solidFill>
                <a:sym typeface="Times New Roman" panose="02020603050405020304" pitchFamily="18" charset="0"/>
              </a:rPr>
              <a:t>Change in Gravitational Potential Energy</a:t>
            </a:r>
            <a:r>
              <a:rPr lang="en-US" altLang="en-US" smtClean="0">
                <a:sym typeface="Times New Roman" panose="02020603050405020304" pitchFamily="18" charset="0"/>
              </a:rPr>
              <a:t> is:</a:t>
            </a:r>
          </a:p>
          <a:p>
            <a:pPr eaLnBrk="1" hangingPunct="1">
              <a:buFontTx/>
              <a:buNone/>
            </a:pPr>
            <a:r>
              <a:rPr lang="en-US" altLang="en-US" b="1" smtClean="0">
                <a:sym typeface="Times New Roman" panose="02020603050405020304" pitchFamily="18" charset="0"/>
              </a:rPr>
              <a:t> 			</a:t>
            </a:r>
            <a:r>
              <a:rPr lang="en-US" altLang="en-US" b="1" smtClean="0">
                <a:sym typeface="Symbol" panose="05050102010706020507" pitchFamily="18" charset="2"/>
              </a:rPr>
              <a:t>U</a:t>
            </a:r>
            <a:r>
              <a:rPr lang="en-US" altLang="en-US" b="1" baseline="-25000" smtClean="0">
                <a:sym typeface="Times New Roman" panose="02020603050405020304" pitchFamily="18" charset="0"/>
              </a:rPr>
              <a:t>grav</a:t>
            </a:r>
            <a:r>
              <a:rPr lang="en-US" altLang="en-US" b="1" smtClean="0">
                <a:sym typeface="Times New Roman" panose="02020603050405020304" pitchFamily="18" charset="0"/>
              </a:rPr>
              <a:t> </a:t>
            </a:r>
            <a:r>
              <a:rPr lang="en-US" altLang="en-US" b="1" smtClean="0">
                <a:sym typeface="Symbol" panose="05050102010706020507" pitchFamily="18" charset="2"/>
              </a:rPr>
              <a:t>= mg(</a:t>
            </a:r>
            <a:r>
              <a:rPr lang="en-US" altLang="en-US" b="1" smtClean="0">
                <a:sym typeface="Times New Roman" panose="02020603050405020304" pitchFamily="18" charset="0"/>
              </a:rPr>
              <a:t>y</a:t>
            </a:r>
            <a:r>
              <a:rPr lang="en-US" altLang="en-US" b="1" baseline="-25000" smtClean="0">
                <a:sym typeface="Times New Roman" panose="02020603050405020304" pitchFamily="18" charset="0"/>
              </a:rPr>
              <a:t>2 </a:t>
            </a:r>
            <a:r>
              <a:rPr lang="en-US" altLang="en-US" b="1" smtClean="0">
                <a:sym typeface="Times New Roman" panose="02020603050405020304" pitchFamily="18" charset="0"/>
              </a:rPr>
              <a:t>- y</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a:t>
            </a:r>
          </a:p>
          <a:p>
            <a:pPr eaLnBrk="1" hangingPunct="1"/>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The work done on the mass by gravity is: </a:t>
            </a:r>
            <a:r>
              <a:rPr lang="en-US" altLang="en-US" b="1" smtClean="0">
                <a:sym typeface="Times New Roman" panose="02020603050405020304" pitchFamily="18" charset="0"/>
              </a:rPr>
              <a:t>W = </a:t>
            </a:r>
            <a:r>
              <a:rPr lang="en-US" altLang="en-US" b="1" smtClean="0">
                <a:sym typeface="Symbol" panose="05050102010706020507" pitchFamily="18" charset="2"/>
              </a:rPr>
              <a:t>U</a:t>
            </a:r>
            <a:r>
              <a:rPr lang="en-US" altLang="en-US" b="1" baseline="-25000" smtClean="0">
                <a:sym typeface="Times New Roman" panose="02020603050405020304" pitchFamily="18" charset="0"/>
              </a:rPr>
              <a:t>grav</a:t>
            </a:r>
            <a:r>
              <a:rPr lang="en-US" altLang="en-US" b="1" smtClean="0">
                <a:sym typeface="Times New Roman" panose="02020603050405020304" pitchFamily="18" charset="0"/>
              </a:rPr>
              <a:t> </a:t>
            </a:r>
          </a:p>
          <a:p>
            <a:pPr lvl="1" eaLnBrk="1" hangingPunct="1">
              <a:buFontTx/>
              <a:buNone/>
            </a:pPr>
            <a:r>
              <a:rPr lang="en-US" altLang="en-US" b="1" smtClean="0">
                <a:sym typeface="Symbol" panose="05050102010706020507" pitchFamily="18" charset="2"/>
              </a:rPr>
              <a:t>	         y</a:t>
            </a:r>
            <a:r>
              <a:rPr lang="en-US" altLang="en-US" smtClean="0">
                <a:sym typeface="Symbol" panose="05050102010706020507" pitchFamily="18" charset="2"/>
              </a:rPr>
              <a:t> = distance above Earth</a:t>
            </a:r>
          </a:p>
          <a:p>
            <a:pPr lvl="1" eaLnBrk="1" hangingPunct="1">
              <a:buFontTx/>
              <a:buNone/>
            </a:pPr>
            <a:r>
              <a:rPr lang="en-US" altLang="en-US" smtClean="0">
                <a:sym typeface="Symbol" panose="05050102010706020507" pitchFamily="18" charset="2"/>
              </a:rPr>
              <a:t>		Where we choose </a:t>
            </a:r>
            <a:r>
              <a:rPr lang="en-US" altLang="en-US" b="1" smtClean="0">
                <a:sym typeface="Symbol" panose="05050102010706020507" pitchFamily="18" charset="2"/>
              </a:rPr>
              <a:t>y = 0</a:t>
            </a:r>
            <a:r>
              <a:rPr lang="en-US" altLang="en-US" smtClean="0">
                <a:sym typeface="Symbol" panose="05050102010706020507" pitchFamily="18" charset="2"/>
              </a:rPr>
              <a:t> is </a:t>
            </a:r>
            <a:r>
              <a:rPr lang="en-US" altLang="en-US" b="1" i="1" smtClean="0">
                <a:solidFill>
                  <a:srgbClr val="9900CC"/>
                </a:solidFill>
                <a:sym typeface="Symbol" panose="05050102010706020507" pitchFamily="18" charset="2"/>
              </a:rPr>
              <a:t>arbitrary</a:t>
            </a:r>
            <a:r>
              <a:rPr lang="en-US" altLang="en-US" smtClean="0">
                <a:sym typeface="Symbol" panose="05050102010706020507" pitchFamily="18" charset="2"/>
              </a:rPr>
              <a:t>, since we take </a:t>
            </a:r>
          </a:p>
          <a:p>
            <a:pPr lvl="1" eaLnBrk="1" hangingPunct="1">
              <a:buFontTx/>
              <a:buNone/>
            </a:pPr>
            <a:r>
              <a:rPr lang="en-US" altLang="en-US" smtClean="0">
                <a:sym typeface="Symbol" panose="05050102010706020507" pitchFamily="18" charset="2"/>
              </a:rPr>
              <a:t>			the difference in 2</a:t>
            </a:r>
            <a:r>
              <a:rPr lang="en-US" altLang="en-US" b="1" smtClean="0">
                <a:sym typeface="Symbol" panose="05050102010706020507" pitchFamily="18" charset="2"/>
              </a:rPr>
              <a:t> y’</a:t>
            </a:r>
            <a:r>
              <a:rPr lang="en-US" altLang="en-US" smtClean="0">
                <a:sym typeface="Symbol" panose="05050102010706020507" pitchFamily="18" charset="2"/>
              </a:rPr>
              <a:t>s in calculating </a:t>
            </a:r>
            <a:r>
              <a:rPr lang="en-US" altLang="en-US" b="1" smtClean="0">
                <a:sym typeface="Symbol" panose="05050102010706020507" pitchFamily="18" charset="2"/>
              </a:rPr>
              <a:t>U</a:t>
            </a:r>
            <a:r>
              <a:rPr lang="en-US" altLang="en-US" b="1" baseline="-25000" smtClean="0">
                <a:sym typeface="Times New Roman" panose="02020603050405020304" pitchFamily="18" charset="0"/>
              </a:rPr>
              <a:t>grav</a:t>
            </a:r>
            <a:r>
              <a:rPr lang="en-US" altLang="en-US" b="1" smtClean="0">
                <a:sym typeface="Times New Roman" panose="02020603050405020304" pitchFamily="18" charset="0"/>
              </a:rPr>
              <a:t> </a:t>
            </a: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1141413" y="609600"/>
            <a:ext cx="95250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Euphemia" pitchFamily="34" charset="0"/>
              </a:rPr>
              <a:t>Of course, this </a:t>
            </a:r>
            <a:r>
              <a:rPr lang="en-US" altLang="en-US" b="1" u="sng">
                <a:solidFill>
                  <a:srgbClr val="FF0000"/>
                </a:solidFill>
                <a:latin typeface="Euphemia" pitchFamily="34" charset="0"/>
              </a:rPr>
              <a:t>potential energy will be converted to kinetic energy if the object is dropped</a:t>
            </a:r>
            <a:r>
              <a:rPr lang="en-US" altLang="en-US">
                <a:latin typeface="Euphemia" pitchFamily="34" charset="0"/>
              </a:rPr>
              <a:t>.</a:t>
            </a:r>
          </a:p>
          <a:p>
            <a:pPr eaLnBrk="1" hangingPunct="1">
              <a:spcBef>
                <a:spcPct val="50000"/>
              </a:spcBef>
            </a:pPr>
            <a:endParaRPr lang="en-US" altLang="en-US">
              <a:latin typeface="Euphemia" pitchFamily="34" charset="0"/>
            </a:endParaRPr>
          </a:p>
          <a:p>
            <a:pPr eaLnBrk="1" hangingPunct="1">
              <a:spcBef>
                <a:spcPct val="50000"/>
              </a:spcBef>
            </a:pPr>
            <a:r>
              <a:rPr lang="en-US" altLang="en-US">
                <a:latin typeface="Euphemia" pitchFamily="34" charset="0"/>
              </a:rPr>
              <a:t>Potential energy is a property of a system as a whole, not just of the object </a:t>
            </a:r>
            <a:r>
              <a:rPr lang="en-US" altLang="en-US" sz="2400">
                <a:latin typeface="Euphemia" pitchFamily="34" charset="0"/>
              </a:rPr>
              <a:t>(because it depends on external forces).</a:t>
            </a:r>
          </a:p>
          <a:p>
            <a:pPr eaLnBrk="1" hangingPunct="1">
              <a:spcBef>
                <a:spcPct val="50000"/>
              </a:spcBef>
            </a:pPr>
            <a:endParaRPr lang="en-US" altLang="en-US" sz="2400">
              <a:latin typeface="Euphemia" pitchFamily="34" charset="0"/>
            </a:endParaRPr>
          </a:p>
          <a:p>
            <a:pPr eaLnBrk="1" hangingPunct="1">
              <a:spcBef>
                <a:spcPct val="50000"/>
              </a:spcBef>
            </a:pPr>
            <a:r>
              <a:rPr lang="en-US" altLang="en-US">
                <a:latin typeface="Euphemia" pitchFamily="34" charset="0"/>
              </a:rPr>
              <a:t>	If </a:t>
            </a:r>
            <a:r>
              <a:rPr lang="en-US" altLang="en-US" b="1">
                <a:solidFill>
                  <a:srgbClr val="006600"/>
                </a:solidFill>
                <a:latin typeface="Euphemia" pitchFamily="34" charset="0"/>
              </a:rPr>
              <a:t>U</a:t>
            </a:r>
            <a:r>
              <a:rPr lang="en-US" altLang="en-US" b="1" baseline="-25000">
                <a:solidFill>
                  <a:srgbClr val="006600"/>
                </a:solidFill>
                <a:latin typeface="Euphemia" pitchFamily="34" charset="0"/>
              </a:rPr>
              <a:t>grav</a:t>
            </a:r>
            <a:r>
              <a:rPr lang="en-US" altLang="en-US" b="1">
                <a:solidFill>
                  <a:srgbClr val="006600"/>
                </a:solidFill>
                <a:latin typeface="Euphemia" pitchFamily="34" charset="0"/>
              </a:rPr>
              <a:t> = mgy</a:t>
            </a:r>
            <a:r>
              <a:rPr lang="en-US" altLang="en-US">
                <a:latin typeface="Euphemia" pitchFamily="34" charset="0"/>
              </a:rPr>
              <a:t>, from where do we measure </a:t>
            </a:r>
            <a:r>
              <a:rPr lang="en-US" altLang="en-US" b="1">
                <a:solidFill>
                  <a:srgbClr val="006600"/>
                </a:solidFill>
                <a:latin typeface="Euphemia" pitchFamily="34" charset="0"/>
              </a:rPr>
              <a:t>y</a:t>
            </a:r>
            <a:r>
              <a:rPr lang="en-US" altLang="en-US">
                <a:latin typeface="Euphemia" pitchFamily="34" charset="0"/>
              </a:rPr>
              <a:t>?</a:t>
            </a:r>
          </a:p>
          <a:p>
            <a:pPr algn="ctr" eaLnBrk="1" hangingPunct="1">
              <a:spcBef>
                <a:spcPct val="50000"/>
              </a:spcBef>
            </a:pPr>
            <a:r>
              <a:rPr lang="en-US" altLang="en-US" sz="2400">
                <a:latin typeface="Euphemia" pitchFamily="34" charset="0"/>
              </a:rPr>
              <a:t>Doesn’t matter, but we need to be consistent about this choice! </a:t>
            </a:r>
          </a:p>
          <a:p>
            <a:pPr algn="ctr" eaLnBrk="1" hangingPunct="1">
              <a:spcBef>
                <a:spcPct val="50000"/>
              </a:spcBef>
            </a:pPr>
            <a:r>
              <a:rPr lang="en-US" altLang="en-US" sz="2400">
                <a:latin typeface="Euphemia" pitchFamily="34" charset="0"/>
              </a:rPr>
              <a:t>This is because only </a:t>
            </a:r>
            <a:r>
              <a:rPr lang="en-US" altLang="en-US" sz="2400" b="1" i="1" u="sng">
                <a:latin typeface="Euphemia" pitchFamily="34" charset="0"/>
              </a:rPr>
              <a:t>changes</a:t>
            </a:r>
            <a:r>
              <a:rPr lang="en-US" altLang="en-US" sz="2400">
                <a:latin typeface="Euphemia" pitchFamily="34" charset="0"/>
              </a:rPr>
              <a:t> in potential energy can be measured.</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219200" y="0"/>
            <a:ext cx="10360025" cy="762000"/>
          </a:xfrm>
        </p:spPr>
        <p:txBody>
          <a:bodyPr/>
          <a:lstStyle/>
          <a:p>
            <a:pPr algn="ctr" eaLnBrk="1" hangingPunct="1"/>
            <a:r>
              <a:rPr lang="en-US" altLang="en-US" b="1" smtClean="0">
                <a:solidFill>
                  <a:schemeClr val="tx1"/>
                </a:solidFill>
                <a:sym typeface="Times New Roman" panose="02020603050405020304" pitchFamily="18" charset="0"/>
              </a:rPr>
              <a:t>Work &amp; Energy</a:t>
            </a:r>
          </a:p>
        </p:txBody>
      </p:sp>
      <p:sp>
        <p:nvSpPr>
          <p:cNvPr id="299011" name="Rectangle 3"/>
          <p:cNvSpPr>
            <a:spLocks noGrp="1" noChangeArrowheads="1"/>
          </p:cNvSpPr>
          <p:nvPr>
            <p:ph type="body" idx="1"/>
          </p:nvPr>
        </p:nvSpPr>
        <p:spPr>
          <a:xfrm>
            <a:off x="1217613" y="1143000"/>
            <a:ext cx="10360025" cy="5334000"/>
          </a:xfrm>
        </p:spPr>
        <p:txBody>
          <a:bodyPr rtlCol="0">
            <a:normAutofit fontScale="85000" lnSpcReduction="20000"/>
          </a:bodyPr>
          <a:lstStyle/>
          <a:p>
            <a:pPr marL="246888" indent="-246888" eaLnBrk="1" fontAlgn="auto" hangingPunct="1">
              <a:lnSpc>
                <a:spcPct val="170000"/>
              </a:lnSpc>
              <a:spcAft>
                <a:spcPts val="0"/>
              </a:spcAft>
              <a:defRPr/>
            </a:pPr>
            <a:r>
              <a:rPr lang="en-US" dirty="0">
                <a:sym typeface="Times New Roman" pitchFamily="18" charset="0"/>
              </a:rPr>
              <a:t>Particle is acted on by a total external force </a:t>
            </a:r>
            <a:r>
              <a:rPr lang="en-US" b="1" dirty="0">
                <a:sym typeface="Times New Roman" pitchFamily="18" charset="0"/>
              </a:rPr>
              <a:t>F</a:t>
            </a:r>
            <a:r>
              <a:rPr lang="en-US" dirty="0">
                <a:sym typeface="Times New Roman" pitchFamily="18" charset="0"/>
              </a:rPr>
              <a:t>. </a:t>
            </a:r>
            <a:r>
              <a:rPr lang="en-US" b="1" i="1" dirty="0">
                <a:solidFill>
                  <a:srgbClr val="FF3300"/>
                </a:solidFill>
                <a:sym typeface="Times New Roman" pitchFamily="18" charset="0"/>
              </a:rPr>
              <a:t>Work</a:t>
            </a:r>
            <a:r>
              <a:rPr lang="en-US" b="1" dirty="0">
                <a:solidFill>
                  <a:srgbClr val="FF3300"/>
                </a:solidFill>
                <a:sym typeface="Times New Roman" pitchFamily="18" charset="0"/>
              </a:rPr>
              <a:t> done </a:t>
            </a:r>
            <a:r>
              <a:rPr lang="en-US" b="1" i="1" dirty="0">
                <a:solidFill>
                  <a:srgbClr val="FF3300"/>
                </a:solidFill>
                <a:sym typeface="Times New Roman" pitchFamily="18" charset="0"/>
              </a:rPr>
              <a:t>ON</a:t>
            </a:r>
            <a:r>
              <a:rPr lang="en-US" b="1" dirty="0">
                <a:solidFill>
                  <a:srgbClr val="FF3300"/>
                </a:solidFill>
                <a:sym typeface="Times New Roman" pitchFamily="18" charset="0"/>
              </a:rPr>
              <a:t> particle</a:t>
            </a:r>
            <a:r>
              <a:rPr lang="en-US" dirty="0">
                <a:sym typeface="Times New Roman" pitchFamily="18" charset="0"/>
              </a:rPr>
              <a:t> in moving it from position </a:t>
            </a:r>
            <a:r>
              <a:rPr lang="en-US" b="1" dirty="0">
                <a:sym typeface="Times New Roman" pitchFamily="18" charset="0"/>
              </a:rPr>
              <a:t>1</a:t>
            </a:r>
            <a:r>
              <a:rPr lang="en-US" dirty="0">
                <a:sym typeface="Times New Roman" pitchFamily="18" charset="0"/>
              </a:rPr>
              <a:t> to position </a:t>
            </a:r>
            <a:r>
              <a:rPr lang="en-US" b="1" dirty="0">
                <a:sym typeface="Times New Roman" pitchFamily="18" charset="0"/>
              </a:rPr>
              <a:t>2</a:t>
            </a:r>
            <a:r>
              <a:rPr lang="en-US" dirty="0">
                <a:sym typeface="Times New Roman" pitchFamily="18" charset="0"/>
              </a:rPr>
              <a:t> in space is defined as line integral</a:t>
            </a:r>
            <a:r>
              <a:rPr lang="en-US" dirty="0">
                <a:sym typeface="Symbol" pitchFamily="18" charset="2"/>
              </a:rPr>
              <a:t> </a:t>
            </a:r>
          </a:p>
          <a:p>
            <a:pPr marL="246888" indent="-246888" eaLnBrk="1" fontAlgn="auto" hangingPunct="1">
              <a:lnSpc>
                <a:spcPct val="170000"/>
              </a:lnSpc>
              <a:spcAft>
                <a:spcPts val="0"/>
              </a:spcAft>
              <a:buFontTx/>
              <a:buNone/>
              <a:defRPr/>
            </a:pPr>
            <a:r>
              <a:rPr lang="en-US" sz="2400" dirty="0">
                <a:sym typeface="Symbol" pitchFamily="18" charset="2"/>
              </a:rPr>
              <a:t>	(</a:t>
            </a:r>
            <a:r>
              <a:rPr lang="en-US" sz="2400" b="1" dirty="0" err="1">
                <a:sym typeface="Symbol" pitchFamily="18" charset="2"/>
              </a:rPr>
              <a:t>ds</a:t>
            </a:r>
            <a:r>
              <a:rPr lang="en-US" sz="2400" dirty="0">
                <a:sym typeface="Symbol" pitchFamily="18" charset="2"/>
              </a:rPr>
              <a:t> = differential path length, assume mass </a:t>
            </a:r>
            <a:r>
              <a:rPr lang="en-US" sz="2400" b="1" dirty="0">
                <a:sym typeface="Symbol" pitchFamily="18" charset="2"/>
              </a:rPr>
              <a:t>m</a:t>
            </a:r>
            <a:r>
              <a:rPr lang="en-US" sz="2400" dirty="0">
                <a:sym typeface="Symbol" pitchFamily="18" charset="2"/>
              </a:rPr>
              <a:t> = constant) </a:t>
            </a:r>
          </a:p>
          <a:p>
            <a:pPr marL="246888" indent="-246888" eaLnBrk="1" fontAlgn="auto" hangingPunct="1">
              <a:lnSpc>
                <a:spcPct val="170000"/>
              </a:lnSpc>
              <a:spcAft>
                <a:spcPts val="0"/>
              </a:spcAft>
              <a:buFontTx/>
              <a:buNone/>
              <a:defRPr/>
            </a:pPr>
            <a:r>
              <a:rPr lang="en-US" b="1" dirty="0">
                <a:sym typeface="Symbol" pitchFamily="18" charset="2"/>
              </a:rPr>
              <a:t>			W</a:t>
            </a:r>
            <a:r>
              <a:rPr lang="en-US" b="1" baseline="-25000" dirty="0">
                <a:sym typeface="Symbol" pitchFamily="18" charset="2"/>
              </a:rPr>
              <a:t>12</a:t>
            </a:r>
            <a:r>
              <a:rPr lang="en-US" b="1" dirty="0">
                <a:sym typeface="Symbol" pitchFamily="18" charset="2"/>
              </a:rPr>
              <a:t>  </a:t>
            </a:r>
            <a:r>
              <a:rPr lang="en-US" b="1" dirty="0">
                <a:cs typeface="Times New Roman" pitchFamily="18" charset="0"/>
                <a:sym typeface="Times New Roman" pitchFamily="18" charset="0"/>
              </a:rPr>
              <a:t>∫</a:t>
            </a:r>
            <a:r>
              <a:rPr lang="en-US" b="1" dirty="0" err="1">
                <a:sym typeface="Times New Roman" pitchFamily="18" charset="0"/>
              </a:rPr>
              <a:t>F</a:t>
            </a:r>
            <a:r>
              <a:rPr lang="en-US" b="1" dirty="0" err="1">
                <a:sym typeface="Symbol" pitchFamily="18" charset="2"/>
              </a:rPr>
              <a:t>ds</a:t>
            </a:r>
            <a:r>
              <a:rPr lang="en-US" b="1" dirty="0">
                <a:sym typeface="Symbol" pitchFamily="18" charset="2"/>
              </a:rPr>
              <a:t>        </a:t>
            </a:r>
            <a:r>
              <a:rPr lang="en-US" sz="2400" dirty="0">
                <a:sym typeface="Symbol" pitchFamily="18" charset="2"/>
              </a:rPr>
              <a:t>(limits: from 1 to 2)</a:t>
            </a:r>
          </a:p>
          <a:p>
            <a:pPr marL="246888" indent="-246888" eaLnBrk="1" fontAlgn="auto" hangingPunct="1">
              <a:lnSpc>
                <a:spcPct val="170000"/>
              </a:lnSpc>
              <a:spcAft>
                <a:spcPts val="0"/>
              </a:spcAft>
              <a:defRPr/>
            </a:pPr>
            <a:r>
              <a:rPr lang="en-US" b="1" dirty="0">
                <a:solidFill>
                  <a:srgbClr val="800080"/>
                </a:solidFill>
                <a:sym typeface="Symbol" pitchFamily="18" charset="2"/>
              </a:rPr>
              <a:t>Newton’s 2</a:t>
            </a:r>
            <a:r>
              <a:rPr lang="en-US" b="1" baseline="30000" dirty="0">
                <a:solidFill>
                  <a:srgbClr val="800080"/>
                </a:solidFill>
                <a:sym typeface="Symbol" pitchFamily="18" charset="2"/>
              </a:rPr>
              <a:t>nd</a:t>
            </a:r>
            <a:r>
              <a:rPr lang="en-US" b="1" dirty="0">
                <a:solidFill>
                  <a:srgbClr val="800080"/>
                </a:solidFill>
                <a:sym typeface="Symbol" pitchFamily="18" charset="2"/>
              </a:rPr>
              <a:t> Law</a:t>
            </a:r>
            <a:r>
              <a:rPr lang="en-US" dirty="0">
                <a:sym typeface="Symbol" pitchFamily="18" charset="2"/>
              </a:rPr>
              <a:t> (&amp; chain rule of differentiation):  </a:t>
            </a:r>
            <a:r>
              <a:rPr lang="en-US" b="1" dirty="0" err="1">
                <a:sym typeface="Times New Roman" pitchFamily="18" charset="0"/>
              </a:rPr>
              <a:t>F</a:t>
            </a:r>
            <a:r>
              <a:rPr lang="en-US" b="1" dirty="0" err="1">
                <a:sym typeface="Symbol" pitchFamily="18" charset="2"/>
              </a:rPr>
              <a:t>ds</a:t>
            </a:r>
            <a:r>
              <a:rPr lang="en-US" b="1" dirty="0">
                <a:sym typeface="Symbol" pitchFamily="18" charset="2"/>
              </a:rPr>
              <a:t> = (</a:t>
            </a:r>
            <a:r>
              <a:rPr lang="en-US" b="1" dirty="0" err="1">
                <a:sym typeface="Symbol" pitchFamily="18" charset="2"/>
              </a:rPr>
              <a:t>dp</a:t>
            </a:r>
            <a:r>
              <a:rPr lang="en-US" b="1" dirty="0">
                <a:sym typeface="Symbol" pitchFamily="18" charset="2"/>
              </a:rPr>
              <a:t>/</a:t>
            </a:r>
            <a:r>
              <a:rPr lang="en-US" b="1" dirty="0" err="1">
                <a:sym typeface="Symbol" pitchFamily="18" charset="2"/>
              </a:rPr>
              <a:t>dt</a:t>
            </a:r>
            <a:r>
              <a:rPr lang="en-US" b="1" dirty="0">
                <a:sym typeface="Symbol" pitchFamily="18" charset="2"/>
              </a:rPr>
              <a:t>)(</a:t>
            </a:r>
            <a:r>
              <a:rPr lang="en-US" b="1" dirty="0" err="1">
                <a:sym typeface="Symbol" pitchFamily="18" charset="2"/>
              </a:rPr>
              <a:t>dr</a:t>
            </a:r>
            <a:r>
              <a:rPr lang="en-US" b="1" dirty="0">
                <a:sym typeface="Symbol" pitchFamily="18" charset="2"/>
              </a:rPr>
              <a:t>/</a:t>
            </a:r>
            <a:r>
              <a:rPr lang="en-US" b="1" dirty="0" err="1">
                <a:sym typeface="Symbol" pitchFamily="18" charset="2"/>
              </a:rPr>
              <a:t>dt</a:t>
            </a:r>
            <a:r>
              <a:rPr lang="en-US" b="1" dirty="0">
                <a:sym typeface="Symbol" pitchFamily="18" charset="2"/>
              </a:rPr>
              <a:t>) </a:t>
            </a:r>
            <a:r>
              <a:rPr lang="en-US" b="1" dirty="0" err="1">
                <a:sym typeface="Symbol" pitchFamily="18" charset="2"/>
              </a:rPr>
              <a:t>dt</a:t>
            </a:r>
            <a:endParaRPr lang="en-US" b="1" dirty="0">
              <a:sym typeface="Symbol" pitchFamily="18" charset="2"/>
            </a:endParaRPr>
          </a:p>
          <a:p>
            <a:pPr marL="246888" indent="-246888" eaLnBrk="1" fontAlgn="auto" hangingPunct="1">
              <a:lnSpc>
                <a:spcPct val="170000"/>
              </a:lnSpc>
              <a:spcAft>
                <a:spcPts val="0"/>
              </a:spcAft>
              <a:buFontTx/>
              <a:buNone/>
              <a:defRPr/>
            </a:pPr>
            <a:r>
              <a:rPr lang="en-US" b="1" dirty="0">
                <a:sym typeface="Symbol" pitchFamily="18" charset="2"/>
              </a:rPr>
              <a:t>		= m(</a:t>
            </a:r>
            <a:r>
              <a:rPr lang="en-US" b="1" dirty="0" err="1">
                <a:sym typeface="Symbol" pitchFamily="18" charset="2"/>
              </a:rPr>
              <a:t>dv</a:t>
            </a:r>
            <a:r>
              <a:rPr lang="en-US" b="1" dirty="0">
                <a:sym typeface="Symbol" pitchFamily="18" charset="2"/>
              </a:rPr>
              <a:t>/</a:t>
            </a:r>
            <a:r>
              <a:rPr lang="en-US" b="1" dirty="0" err="1">
                <a:sym typeface="Symbol" pitchFamily="18" charset="2"/>
              </a:rPr>
              <a:t>dt</a:t>
            </a:r>
            <a:r>
              <a:rPr lang="en-US" b="1" dirty="0">
                <a:sym typeface="Symbol" pitchFamily="18" charset="2"/>
              </a:rPr>
              <a:t>)v </a:t>
            </a:r>
            <a:r>
              <a:rPr lang="en-US" b="1" dirty="0" err="1">
                <a:sym typeface="Symbol" pitchFamily="18" charset="2"/>
              </a:rPr>
              <a:t>dt</a:t>
            </a:r>
            <a:r>
              <a:rPr lang="en-US" b="1" dirty="0">
                <a:sym typeface="Symbol" pitchFamily="18" charset="2"/>
              </a:rPr>
              <a:t> = (</a:t>
            </a:r>
            <a:r>
              <a:rPr lang="en-US" b="1" dirty="0">
                <a:sym typeface="Times New Roman" pitchFamily="18" charset="0"/>
              </a:rPr>
              <a:t>½)</a:t>
            </a:r>
            <a:r>
              <a:rPr lang="en-US" b="1" dirty="0">
                <a:sym typeface="Symbol" pitchFamily="18" charset="2"/>
              </a:rPr>
              <a:t>m[d(</a:t>
            </a:r>
            <a:r>
              <a:rPr lang="en-US" b="1" dirty="0" err="1">
                <a:sym typeface="Symbol" pitchFamily="18" charset="2"/>
              </a:rPr>
              <a:t>vv</a:t>
            </a:r>
            <a:r>
              <a:rPr lang="en-US" b="1" dirty="0">
                <a:sym typeface="Symbol" pitchFamily="18" charset="2"/>
              </a:rPr>
              <a:t>)/</a:t>
            </a:r>
            <a:r>
              <a:rPr lang="en-US" b="1" dirty="0" err="1">
                <a:sym typeface="Symbol" pitchFamily="18" charset="2"/>
              </a:rPr>
              <a:t>dt</a:t>
            </a:r>
            <a:r>
              <a:rPr lang="en-US" b="1" dirty="0">
                <a:sym typeface="Symbol" pitchFamily="18" charset="2"/>
              </a:rPr>
              <a:t>] </a:t>
            </a:r>
            <a:r>
              <a:rPr lang="en-US" b="1" dirty="0" err="1">
                <a:sym typeface="Symbol" pitchFamily="18" charset="2"/>
              </a:rPr>
              <a:t>dt</a:t>
            </a:r>
            <a:endParaRPr lang="en-US" b="1" dirty="0">
              <a:sym typeface="Symbol" pitchFamily="18" charset="2"/>
            </a:endParaRPr>
          </a:p>
          <a:p>
            <a:pPr marL="246888" indent="-246888" eaLnBrk="1" fontAlgn="auto" hangingPunct="1">
              <a:lnSpc>
                <a:spcPct val="170000"/>
              </a:lnSpc>
              <a:spcAft>
                <a:spcPts val="0"/>
              </a:spcAft>
              <a:buFontTx/>
              <a:buNone/>
              <a:defRPr/>
            </a:pPr>
            <a:r>
              <a:rPr lang="en-US" b="1" dirty="0">
                <a:sym typeface="Symbol" pitchFamily="18" charset="2"/>
              </a:rPr>
              <a:t>			  = (</a:t>
            </a:r>
            <a:r>
              <a:rPr lang="en-US" b="1" dirty="0">
                <a:sym typeface="Times New Roman" pitchFamily="18" charset="0"/>
              </a:rPr>
              <a:t>½)</a:t>
            </a:r>
            <a:r>
              <a:rPr lang="en-US" b="1" dirty="0">
                <a:sym typeface="Symbol" pitchFamily="18" charset="2"/>
              </a:rPr>
              <a:t>m(dv</a:t>
            </a:r>
            <a:r>
              <a:rPr lang="en-US" b="1" baseline="30000" dirty="0">
                <a:sym typeface="Symbol" pitchFamily="18" charset="2"/>
              </a:rPr>
              <a:t>2</a:t>
            </a:r>
            <a:r>
              <a:rPr lang="en-US" b="1" dirty="0">
                <a:sym typeface="Symbol" pitchFamily="18" charset="2"/>
              </a:rPr>
              <a:t>/</a:t>
            </a:r>
            <a:r>
              <a:rPr lang="en-US" b="1" dirty="0" err="1">
                <a:sym typeface="Symbol" pitchFamily="18" charset="2"/>
              </a:rPr>
              <a:t>dt</a:t>
            </a:r>
            <a:r>
              <a:rPr lang="en-US" b="1" dirty="0">
                <a:sym typeface="Symbol" pitchFamily="18" charset="2"/>
              </a:rPr>
              <a:t>) </a:t>
            </a:r>
            <a:r>
              <a:rPr lang="en-US" b="1" dirty="0" err="1">
                <a:sym typeface="Symbol" pitchFamily="18" charset="2"/>
              </a:rPr>
              <a:t>dt</a:t>
            </a:r>
            <a:r>
              <a:rPr lang="en-US" b="1" dirty="0">
                <a:sym typeface="Symbol" pitchFamily="18" charset="2"/>
              </a:rPr>
              <a:t> </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219200" y="-285750"/>
            <a:ext cx="10360025" cy="1543050"/>
          </a:xfrm>
        </p:spPr>
        <p:txBody>
          <a:bodyPr/>
          <a:lstStyle/>
          <a:p>
            <a:pPr eaLnBrk="1" hangingPunct="1"/>
            <a:r>
              <a:rPr lang="en-US" altLang="en-US" b="1" smtClean="0">
                <a:solidFill>
                  <a:schemeClr val="tx1"/>
                </a:solidFill>
                <a:sym typeface="Times New Roman" panose="02020603050405020304" pitchFamily="18" charset="0"/>
              </a:rPr>
              <a:t>Work-Energy Principle</a:t>
            </a:r>
          </a:p>
        </p:txBody>
      </p:sp>
      <p:sp>
        <p:nvSpPr>
          <p:cNvPr id="300035" name="Rectangle 3"/>
          <p:cNvSpPr>
            <a:spLocks noGrp="1" noChangeArrowheads="1"/>
          </p:cNvSpPr>
          <p:nvPr>
            <p:ph type="body" idx="1"/>
          </p:nvPr>
        </p:nvSpPr>
        <p:spPr>
          <a:xfrm>
            <a:off x="1674813" y="1371600"/>
            <a:ext cx="10204450" cy="4171950"/>
          </a:xfrm>
        </p:spPr>
        <p:txBody>
          <a:bodyPr rtlCol="0">
            <a:normAutofit fontScale="77500" lnSpcReduction="20000"/>
          </a:bodyPr>
          <a:lstStyle/>
          <a:p>
            <a:pPr marL="246888" indent="-246888" eaLnBrk="1" fontAlgn="auto" hangingPunct="1">
              <a:spcAft>
                <a:spcPts val="0"/>
              </a:spcAft>
              <a:buFontTx/>
              <a:buNone/>
              <a:defRPr/>
            </a:pPr>
            <a:r>
              <a:rPr lang="en-US" dirty="0">
                <a:sym typeface="Symbol" pitchFamily="18" charset="2"/>
              </a:rPr>
              <a:t> </a:t>
            </a:r>
            <a:r>
              <a:rPr lang="en-US" b="1" dirty="0">
                <a:sym typeface="Symbol" pitchFamily="18" charset="2"/>
              </a:rPr>
              <a:t>	W</a:t>
            </a:r>
            <a:r>
              <a:rPr lang="en-US" b="1" baseline="-25000" dirty="0">
                <a:sym typeface="Symbol" pitchFamily="18" charset="2"/>
              </a:rPr>
              <a:t>12</a:t>
            </a:r>
            <a:r>
              <a:rPr lang="en-US" b="1" dirty="0">
                <a:sym typeface="Symbol" pitchFamily="18" charset="2"/>
              </a:rPr>
              <a:t> = </a:t>
            </a:r>
            <a:r>
              <a:rPr lang="en-US" sz="3600" b="1" dirty="0">
                <a:cs typeface="Times New Roman" pitchFamily="18" charset="0"/>
                <a:sym typeface="Times New Roman" pitchFamily="18" charset="0"/>
              </a:rPr>
              <a:t>∫</a:t>
            </a:r>
            <a:r>
              <a:rPr lang="en-US" b="1" dirty="0" err="1">
                <a:sym typeface="Times New Roman" pitchFamily="18" charset="0"/>
              </a:rPr>
              <a:t>F</a:t>
            </a:r>
            <a:r>
              <a:rPr lang="en-US" b="1" dirty="0" err="1">
                <a:sym typeface="Symbol" pitchFamily="18" charset="2"/>
              </a:rPr>
              <a:t>ds</a:t>
            </a:r>
            <a:r>
              <a:rPr lang="en-US" b="1" dirty="0">
                <a:sym typeface="Symbol" pitchFamily="18" charset="2"/>
              </a:rPr>
              <a:t>  = (</a:t>
            </a:r>
            <a:r>
              <a:rPr lang="en-US" b="1" dirty="0">
                <a:sym typeface="Times New Roman" pitchFamily="18" charset="0"/>
              </a:rPr>
              <a:t>½)</a:t>
            </a:r>
            <a:r>
              <a:rPr lang="en-US" b="1" dirty="0">
                <a:sym typeface="Symbol" pitchFamily="18" charset="2"/>
              </a:rPr>
              <a:t>m</a:t>
            </a:r>
            <a:r>
              <a:rPr lang="en-US" sz="3600" b="1" dirty="0">
                <a:cs typeface="Times New Roman" pitchFamily="18" charset="0"/>
                <a:sym typeface="Times New Roman" pitchFamily="18" charset="0"/>
              </a:rPr>
              <a:t>∫</a:t>
            </a:r>
            <a:r>
              <a:rPr lang="en-US" b="1" dirty="0">
                <a:sym typeface="Symbol" pitchFamily="18" charset="2"/>
              </a:rPr>
              <a:t>[d(v</a:t>
            </a:r>
            <a:r>
              <a:rPr lang="en-US" b="1" baseline="30000" dirty="0">
                <a:sym typeface="Symbol" pitchFamily="18" charset="2"/>
              </a:rPr>
              <a:t>2</a:t>
            </a:r>
            <a:r>
              <a:rPr lang="en-US" b="1" dirty="0">
                <a:sym typeface="Symbol" pitchFamily="18" charset="2"/>
              </a:rPr>
              <a:t>)/</a:t>
            </a:r>
            <a:r>
              <a:rPr lang="en-US" b="1" dirty="0" err="1">
                <a:sym typeface="Symbol" pitchFamily="18" charset="2"/>
              </a:rPr>
              <a:t>dt</a:t>
            </a:r>
            <a:r>
              <a:rPr lang="en-US" b="1" dirty="0">
                <a:sym typeface="Symbol" pitchFamily="18" charset="2"/>
              </a:rPr>
              <a:t>] </a:t>
            </a:r>
            <a:r>
              <a:rPr lang="en-US" b="1" dirty="0" err="1">
                <a:sym typeface="Symbol" pitchFamily="18" charset="2"/>
              </a:rPr>
              <a:t>dt</a:t>
            </a:r>
            <a:endParaRPr lang="en-US" b="1" dirty="0">
              <a:sym typeface="Symbol" pitchFamily="18" charset="2"/>
            </a:endParaRPr>
          </a:p>
          <a:p>
            <a:pPr marL="246888" indent="-246888" eaLnBrk="1" fontAlgn="auto" hangingPunct="1">
              <a:spcAft>
                <a:spcPts val="0"/>
              </a:spcAft>
              <a:buFontTx/>
              <a:buNone/>
              <a:defRPr/>
            </a:pPr>
            <a:r>
              <a:rPr lang="en-US" dirty="0">
                <a:sym typeface="Symbol" pitchFamily="18" charset="2"/>
              </a:rPr>
              <a:t>			</a:t>
            </a:r>
            <a:r>
              <a:rPr lang="en-US" b="1" dirty="0">
                <a:sym typeface="Symbol" pitchFamily="18" charset="2"/>
              </a:rPr>
              <a:t>= (</a:t>
            </a:r>
            <a:r>
              <a:rPr lang="en-US" b="1" dirty="0">
                <a:sym typeface="Times New Roman" pitchFamily="18" charset="0"/>
              </a:rPr>
              <a:t>½)</a:t>
            </a:r>
            <a:r>
              <a:rPr lang="en-US" b="1" dirty="0" err="1">
                <a:sym typeface="Symbol" pitchFamily="18" charset="2"/>
              </a:rPr>
              <a:t>m</a:t>
            </a:r>
            <a:r>
              <a:rPr lang="en-US" sz="3600" b="1" dirty="0" err="1">
                <a:cs typeface="Times New Roman" pitchFamily="18" charset="0"/>
                <a:sym typeface="Times New Roman" pitchFamily="18" charset="0"/>
              </a:rPr>
              <a:t>∫</a:t>
            </a:r>
            <a:r>
              <a:rPr lang="en-US" b="1" dirty="0" err="1">
                <a:sym typeface="Symbol" pitchFamily="18" charset="2"/>
              </a:rPr>
              <a:t>d</a:t>
            </a:r>
            <a:r>
              <a:rPr lang="en-US" b="1" dirty="0">
                <a:sym typeface="Symbol" pitchFamily="18" charset="2"/>
              </a:rPr>
              <a:t>(v</a:t>
            </a:r>
            <a:r>
              <a:rPr lang="en-US" b="1" baseline="30000" dirty="0">
                <a:sym typeface="Symbol" pitchFamily="18" charset="2"/>
              </a:rPr>
              <a:t>2</a:t>
            </a:r>
            <a:r>
              <a:rPr lang="en-US" b="1" dirty="0">
                <a:sym typeface="Symbol" pitchFamily="18" charset="2"/>
              </a:rPr>
              <a:t>)     </a:t>
            </a:r>
            <a:r>
              <a:rPr lang="en-US" sz="2400" dirty="0">
                <a:sym typeface="Symbol" pitchFamily="18" charset="2"/>
              </a:rPr>
              <a:t>(limits: from 1 to 2)</a:t>
            </a:r>
          </a:p>
          <a:p>
            <a:pPr marL="246888" indent="-246888" eaLnBrk="1" fontAlgn="auto" hangingPunct="1">
              <a:spcAft>
                <a:spcPts val="0"/>
              </a:spcAft>
              <a:buFontTx/>
              <a:buNone/>
              <a:defRPr/>
            </a:pP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		Or: 	</a:t>
            </a:r>
            <a:r>
              <a:rPr lang="en-US" b="1" dirty="0">
                <a:sym typeface="Symbol" pitchFamily="18" charset="2"/>
              </a:rPr>
              <a:t>W</a:t>
            </a:r>
            <a:r>
              <a:rPr lang="en-US" b="1" baseline="-25000" dirty="0">
                <a:sym typeface="Symbol" pitchFamily="18" charset="2"/>
              </a:rPr>
              <a:t>12</a:t>
            </a:r>
            <a:r>
              <a:rPr lang="en-US" b="1" dirty="0">
                <a:sym typeface="Symbol" pitchFamily="18" charset="2"/>
              </a:rPr>
              <a:t> = (</a:t>
            </a:r>
            <a:r>
              <a:rPr lang="en-US" b="1" dirty="0">
                <a:sym typeface="Times New Roman" pitchFamily="18" charset="0"/>
              </a:rPr>
              <a:t>½)</a:t>
            </a:r>
            <a:r>
              <a:rPr lang="en-US" b="1" dirty="0">
                <a:sym typeface="Symbol" pitchFamily="18" charset="2"/>
              </a:rPr>
              <a:t>m</a:t>
            </a:r>
            <a:r>
              <a:rPr lang="en-US" b="1" dirty="0">
                <a:sym typeface="Times New Roman" pitchFamily="18" charset="0"/>
              </a:rPr>
              <a:t>[</a:t>
            </a:r>
            <a:r>
              <a:rPr lang="en-US" b="1" dirty="0">
                <a:sym typeface="Symbol" pitchFamily="18" charset="2"/>
              </a:rPr>
              <a:t>(v</a:t>
            </a:r>
            <a:r>
              <a:rPr lang="en-US" b="1" baseline="-25000" dirty="0">
                <a:sym typeface="Symbol" pitchFamily="18" charset="2"/>
              </a:rPr>
              <a:t>2</a:t>
            </a:r>
            <a:r>
              <a:rPr lang="en-US" b="1" dirty="0">
                <a:sym typeface="Symbol" pitchFamily="18" charset="2"/>
              </a:rPr>
              <a:t>)</a:t>
            </a:r>
            <a:r>
              <a:rPr lang="en-US" b="1" baseline="30000" dirty="0">
                <a:sym typeface="Symbol" pitchFamily="18" charset="2"/>
              </a:rPr>
              <a:t>2</a:t>
            </a:r>
            <a:r>
              <a:rPr lang="en-US" b="1" dirty="0">
                <a:sym typeface="Symbol" pitchFamily="18" charset="2"/>
              </a:rPr>
              <a:t> - (v</a:t>
            </a:r>
            <a:r>
              <a:rPr lang="en-US" b="1" baseline="-25000" dirty="0">
                <a:sym typeface="Symbol" pitchFamily="18" charset="2"/>
              </a:rPr>
              <a:t>1</a:t>
            </a:r>
            <a:r>
              <a:rPr lang="en-US" b="1" dirty="0">
                <a:sym typeface="Symbol" pitchFamily="18" charset="2"/>
              </a:rPr>
              <a:t>)</a:t>
            </a:r>
            <a:r>
              <a:rPr lang="en-US" b="1" baseline="30000" dirty="0">
                <a:sym typeface="Symbol" pitchFamily="18" charset="2"/>
              </a:rPr>
              <a:t>2</a:t>
            </a:r>
            <a:r>
              <a:rPr lang="en-US" b="1" dirty="0">
                <a:sym typeface="Symbol" pitchFamily="18" charset="2"/>
              </a:rPr>
              <a:t>]</a:t>
            </a:r>
          </a:p>
          <a:p>
            <a:pPr marL="246888" indent="-246888" eaLnBrk="1" fontAlgn="auto" hangingPunct="1">
              <a:spcAft>
                <a:spcPts val="0"/>
              </a:spcAft>
              <a:defRPr/>
            </a:pPr>
            <a:r>
              <a:rPr lang="en-US" b="1" dirty="0">
                <a:solidFill>
                  <a:srgbClr val="FF3300"/>
                </a:solidFill>
                <a:sym typeface="Symbol" pitchFamily="18" charset="2"/>
              </a:rPr>
              <a:t>Kinetic Energy</a:t>
            </a:r>
            <a:r>
              <a:rPr lang="en-US" b="1" dirty="0">
                <a:sym typeface="Symbol" pitchFamily="18" charset="2"/>
              </a:rPr>
              <a:t> </a:t>
            </a:r>
            <a:r>
              <a:rPr lang="en-US" dirty="0">
                <a:sym typeface="Symbol" pitchFamily="18" charset="2"/>
              </a:rPr>
              <a:t>of Particle:</a:t>
            </a:r>
            <a:r>
              <a:rPr lang="en-US" b="1" dirty="0">
                <a:sym typeface="Symbol" pitchFamily="18" charset="2"/>
              </a:rPr>
              <a:t>  T  (</a:t>
            </a:r>
            <a:r>
              <a:rPr lang="en-US" b="1" dirty="0">
                <a:sym typeface="Times New Roman" pitchFamily="18" charset="0"/>
              </a:rPr>
              <a:t>½)</a:t>
            </a:r>
            <a:r>
              <a:rPr lang="en-US" b="1" dirty="0">
                <a:sym typeface="Symbol" pitchFamily="18" charset="2"/>
              </a:rPr>
              <a:t>mv</a:t>
            </a:r>
            <a:r>
              <a:rPr lang="en-US" b="1" baseline="30000" dirty="0">
                <a:sym typeface="Symbol" pitchFamily="18" charset="2"/>
              </a:rPr>
              <a:t>2</a:t>
            </a:r>
            <a:r>
              <a:rPr lang="en-US" b="1" dirty="0">
                <a:sym typeface="Symbol" pitchFamily="18" charset="2"/>
              </a:rPr>
              <a:t> </a:t>
            </a:r>
            <a:endParaRPr lang="en-US" b="1" dirty="0">
              <a:sym typeface="Times New Roman" pitchFamily="18" charset="0"/>
            </a:endParaRPr>
          </a:p>
          <a:p>
            <a:pPr marL="246888" indent="-246888" eaLnBrk="1" fontAlgn="auto" hangingPunct="1">
              <a:spcAft>
                <a:spcPts val="0"/>
              </a:spcAft>
              <a:buFontTx/>
              <a:buNone/>
              <a:defRPr/>
            </a:pPr>
            <a:endParaRPr lang="en-US" b="1" dirty="0">
              <a:sym typeface="Symbol" pitchFamily="18" charset="2"/>
            </a:endParaRP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a:t>
            </a:r>
            <a:r>
              <a:rPr lang="en-US" b="1" dirty="0">
                <a:sym typeface="Symbol" pitchFamily="18" charset="2"/>
              </a:rPr>
              <a:t> = T</a:t>
            </a:r>
            <a:r>
              <a:rPr lang="en-US" b="1" baseline="-25000" dirty="0">
                <a:sym typeface="Symbol" pitchFamily="18" charset="2"/>
              </a:rPr>
              <a:t>2</a:t>
            </a:r>
            <a:r>
              <a:rPr lang="en-US" b="1" dirty="0">
                <a:sym typeface="Symbol" pitchFamily="18" charset="2"/>
              </a:rPr>
              <a:t> - T</a:t>
            </a:r>
            <a:r>
              <a:rPr lang="en-US" b="1" baseline="-25000" dirty="0">
                <a:sym typeface="Symbol" pitchFamily="18" charset="2"/>
              </a:rPr>
              <a:t>1 </a:t>
            </a:r>
            <a:r>
              <a:rPr lang="en-US" b="1" dirty="0">
                <a:sym typeface="Symbol" pitchFamily="18" charset="2"/>
              </a:rPr>
              <a:t>= T</a:t>
            </a:r>
            <a:endParaRPr lang="en-US" b="1" dirty="0">
              <a:sym typeface="Times New Roman" pitchFamily="18" charset="0"/>
            </a:endParaRPr>
          </a:p>
          <a:p>
            <a:pPr marL="246888" indent="-246888" eaLnBrk="1" fontAlgn="auto" hangingPunct="1">
              <a:spcAft>
                <a:spcPts val="0"/>
              </a:spcAft>
              <a:buFontTx/>
              <a:buNone/>
              <a:defRPr/>
            </a:pPr>
            <a:endParaRPr lang="en-US" dirty="0">
              <a:sym typeface="Times New Roman" pitchFamily="18" charset="0"/>
            </a:endParaRPr>
          </a:p>
          <a:p>
            <a:pPr marL="246888" indent="-246888" eaLnBrk="1" fontAlgn="auto" hangingPunct="1">
              <a:spcAft>
                <a:spcPts val="0"/>
              </a:spcAft>
              <a:buFontTx/>
              <a:buNone/>
              <a:defRPr/>
            </a:pPr>
            <a:r>
              <a:rPr lang="en-US" b="1" dirty="0">
                <a:sym typeface="Times New Roman" pitchFamily="18" charset="0"/>
              </a:rPr>
              <a:t>   </a:t>
            </a:r>
            <a:r>
              <a:rPr lang="en-US" b="1" dirty="0">
                <a:solidFill>
                  <a:srgbClr val="996600"/>
                </a:solidFill>
                <a:sym typeface="Times New Roman" pitchFamily="18" charset="0"/>
              </a:rPr>
              <a:t>Total Work done = Change in kinetic energy</a:t>
            </a:r>
            <a:endParaRPr lang="en-US" dirty="0">
              <a:sym typeface="Times New Roman" pitchFamily="18" charset="0"/>
            </a:endParaRPr>
          </a:p>
          <a:p>
            <a:pPr marL="246888" indent="-246888" eaLnBrk="1" fontAlgn="auto" hangingPunct="1">
              <a:spcAft>
                <a:spcPts val="0"/>
              </a:spcAft>
              <a:buFontTx/>
              <a:buNone/>
              <a:defRPr/>
            </a:pPr>
            <a:r>
              <a:rPr lang="en-US" dirty="0">
                <a:sym typeface="Times New Roman" pitchFamily="18" charset="0"/>
              </a:rPr>
              <a:t>	</a:t>
            </a:r>
            <a:r>
              <a:rPr lang="en-US" sz="2600" dirty="0">
                <a:sym typeface="Times New Roman" pitchFamily="18" charset="0"/>
              </a:rPr>
              <a:t>(Work-Energy Principle or Work-Energy Theorem)</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219200" y="-285750"/>
            <a:ext cx="10360025" cy="1543050"/>
          </a:xfrm>
        </p:spPr>
        <p:txBody>
          <a:bodyPr/>
          <a:lstStyle/>
          <a:p>
            <a:pPr eaLnBrk="1" hangingPunct="1"/>
            <a:r>
              <a:rPr lang="en-US" altLang="en-US" b="1" smtClean="0">
                <a:solidFill>
                  <a:schemeClr val="tx1"/>
                </a:solidFill>
                <a:sym typeface="Times New Roman" panose="02020603050405020304" pitchFamily="18" charset="0"/>
              </a:rPr>
              <a:t>Conservative Forces</a:t>
            </a:r>
          </a:p>
        </p:txBody>
      </p:sp>
      <p:sp>
        <p:nvSpPr>
          <p:cNvPr id="301059" name="Rectangle 3"/>
          <p:cNvSpPr>
            <a:spLocks noGrp="1" noChangeArrowheads="1"/>
          </p:cNvSpPr>
          <p:nvPr>
            <p:ph type="body" idx="1"/>
          </p:nvPr>
        </p:nvSpPr>
        <p:spPr>
          <a:xfrm>
            <a:off x="1217613" y="1447800"/>
            <a:ext cx="10360025" cy="4800600"/>
          </a:xfrm>
        </p:spPr>
        <p:txBody>
          <a:bodyPr rtlCol="0">
            <a:normAutofit fontScale="92500" lnSpcReduction="10000"/>
          </a:bodyPr>
          <a:lstStyle/>
          <a:p>
            <a:pPr marL="246888" indent="-246888" eaLnBrk="1" fontAlgn="auto" hangingPunct="1">
              <a:spcAft>
                <a:spcPts val="0"/>
              </a:spcAft>
              <a:defRPr/>
            </a:pPr>
            <a:r>
              <a:rPr lang="en-US" b="1" dirty="0">
                <a:solidFill>
                  <a:srgbClr val="FF3300"/>
                </a:solidFill>
                <a:sym typeface="Symbol" pitchFamily="18" charset="2"/>
              </a:rPr>
              <a:t>Special Case:</a:t>
            </a:r>
            <a:r>
              <a:rPr lang="en-US" dirty="0">
                <a:sym typeface="Symbol" pitchFamily="18" charset="2"/>
              </a:rPr>
              <a:t> Force </a:t>
            </a:r>
            <a:r>
              <a:rPr lang="en-US" b="1" dirty="0">
                <a:sym typeface="Symbol" pitchFamily="18" charset="2"/>
              </a:rPr>
              <a:t>F</a:t>
            </a:r>
            <a:r>
              <a:rPr lang="en-US" dirty="0">
                <a:sym typeface="Symbol" pitchFamily="18" charset="2"/>
              </a:rPr>
              <a:t> is such that the work </a:t>
            </a:r>
            <a:r>
              <a:rPr lang="en-US" b="1" dirty="0">
                <a:sym typeface="Symbol" pitchFamily="18" charset="2"/>
              </a:rPr>
              <a:t>W</a:t>
            </a:r>
            <a:r>
              <a:rPr lang="en-US" b="1" baseline="-25000" dirty="0">
                <a:sym typeface="Symbol" pitchFamily="18" charset="2"/>
              </a:rPr>
              <a:t>12</a:t>
            </a:r>
            <a:r>
              <a:rPr lang="en-US" b="1" dirty="0">
                <a:sym typeface="Symbol" pitchFamily="18" charset="2"/>
              </a:rPr>
              <a:t> </a:t>
            </a:r>
            <a:r>
              <a:rPr lang="en-US" b="1" i="1" dirty="0">
                <a:solidFill>
                  <a:srgbClr val="9900FF"/>
                </a:solidFill>
                <a:sym typeface="Symbol" pitchFamily="18" charset="2"/>
              </a:rPr>
              <a:t>does not depend on path</a:t>
            </a:r>
            <a:r>
              <a:rPr lang="en-US" dirty="0">
                <a:sym typeface="Symbol" pitchFamily="18" charset="2"/>
              </a:rPr>
              <a:t> between points </a:t>
            </a:r>
            <a:r>
              <a:rPr lang="en-US" b="1" dirty="0">
                <a:sym typeface="Symbol" pitchFamily="18" charset="2"/>
              </a:rPr>
              <a:t>1 </a:t>
            </a:r>
            <a:r>
              <a:rPr lang="en-US" dirty="0">
                <a:sym typeface="Symbol" pitchFamily="18" charset="2"/>
              </a:rPr>
              <a:t>&amp;  </a:t>
            </a:r>
            <a:r>
              <a:rPr lang="en-US" b="1" dirty="0">
                <a:sym typeface="Symbol" pitchFamily="18" charset="2"/>
              </a:rPr>
              <a:t>2</a:t>
            </a:r>
            <a:r>
              <a:rPr lang="en-US" dirty="0">
                <a:sym typeface="Symbol" pitchFamily="18" charset="2"/>
              </a:rPr>
              <a:t>: </a:t>
            </a:r>
          </a:p>
          <a:p>
            <a:pPr marL="246888" indent="-246888" eaLnBrk="1" fontAlgn="auto" hangingPunct="1">
              <a:spcAft>
                <a:spcPts val="0"/>
              </a:spcAft>
              <a:buFontTx/>
              <a:buNone/>
              <a:defRPr/>
            </a:pPr>
            <a:r>
              <a:rPr lang="en-US" b="1" dirty="0">
                <a:sym typeface="Symbol" pitchFamily="18" charset="2"/>
              </a:rPr>
              <a:t>	F</a:t>
            </a:r>
            <a:r>
              <a:rPr lang="en-US" dirty="0">
                <a:sym typeface="Symbol" pitchFamily="18" charset="2"/>
              </a:rPr>
              <a:t> and the system are then </a:t>
            </a:r>
            <a:r>
              <a:rPr lang="en-US" b="1" dirty="0">
                <a:sym typeface="Symbol" pitchFamily="18" charset="2"/>
              </a:rPr>
              <a:t>  </a:t>
            </a:r>
            <a:r>
              <a:rPr lang="en-US" b="1" i="1" u="sng" dirty="0">
                <a:solidFill>
                  <a:srgbClr val="008000"/>
                </a:solidFill>
                <a:sym typeface="Symbol" pitchFamily="18" charset="2"/>
              </a:rPr>
              <a:t>Conservative</a:t>
            </a:r>
            <a:r>
              <a:rPr lang="en-US" b="1" i="1" dirty="0">
                <a:solidFill>
                  <a:srgbClr val="008000"/>
                </a:solidFill>
                <a:sym typeface="Symbol" pitchFamily="18" charset="2"/>
              </a:rPr>
              <a:t>.</a:t>
            </a:r>
          </a:p>
          <a:p>
            <a:pPr marL="246888" indent="-246888" eaLnBrk="1" fontAlgn="auto" hangingPunct="1">
              <a:spcAft>
                <a:spcPts val="0"/>
              </a:spcAft>
              <a:defRPr/>
            </a:pPr>
            <a:endParaRPr lang="en-US" b="1" dirty="0">
              <a:sym typeface="Symbol" pitchFamily="18" charset="2"/>
            </a:endParaRPr>
          </a:p>
          <a:p>
            <a:pPr marL="246888" indent="-246888" eaLnBrk="1" fontAlgn="auto" hangingPunct="1">
              <a:spcAft>
                <a:spcPts val="0"/>
              </a:spcAft>
              <a:defRPr/>
            </a:pPr>
            <a:r>
              <a:rPr lang="en-US" b="1" dirty="0">
                <a:solidFill>
                  <a:srgbClr val="996600"/>
                </a:solidFill>
                <a:sym typeface="Symbol" pitchFamily="18" charset="2"/>
              </a:rPr>
              <a:t>Alternative definition of conservative:</a:t>
            </a:r>
            <a:r>
              <a:rPr lang="en-US" dirty="0">
                <a:sym typeface="Symbol" pitchFamily="18" charset="2"/>
              </a:rPr>
              <a:t> Particle goes from point </a:t>
            </a:r>
            <a:r>
              <a:rPr lang="en-US" b="1" dirty="0">
                <a:sym typeface="Symbol" pitchFamily="18" charset="2"/>
              </a:rPr>
              <a:t>1</a:t>
            </a:r>
            <a:r>
              <a:rPr lang="en-US" dirty="0">
                <a:sym typeface="Symbol" pitchFamily="18" charset="2"/>
              </a:rPr>
              <a:t> to point </a:t>
            </a:r>
            <a:r>
              <a:rPr lang="en-US" b="1" dirty="0">
                <a:sym typeface="Symbol" pitchFamily="18" charset="2"/>
              </a:rPr>
              <a:t>2</a:t>
            </a:r>
            <a:r>
              <a:rPr lang="en-US" dirty="0">
                <a:sym typeface="Symbol" pitchFamily="18" charset="2"/>
              </a:rPr>
              <a:t> &amp; back to point </a:t>
            </a:r>
            <a:r>
              <a:rPr lang="en-US" b="1" dirty="0">
                <a:sym typeface="Symbol" pitchFamily="18" charset="2"/>
              </a:rPr>
              <a:t>1</a:t>
            </a:r>
            <a:r>
              <a:rPr lang="en-US" dirty="0">
                <a:sym typeface="Symbol" pitchFamily="18" charset="2"/>
              </a:rPr>
              <a:t> (different paths, total path is closed). Work done is</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a:t>
            </a:r>
            <a:r>
              <a:rPr lang="en-US" b="1" dirty="0">
                <a:sym typeface="Symbol" pitchFamily="18" charset="2"/>
              </a:rPr>
              <a:t> + W</a:t>
            </a:r>
            <a:r>
              <a:rPr lang="en-US" b="1" baseline="-25000" dirty="0">
                <a:sym typeface="Symbol" pitchFamily="18" charset="2"/>
              </a:rPr>
              <a:t>21</a:t>
            </a:r>
            <a:r>
              <a:rPr lang="en-US" b="1" dirty="0">
                <a:sym typeface="Symbol" pitchFamily="18" charset="2"/>
              </a:rPr>
              <a:t> = </a:t>
            </a:r>
            <a:r>
              <a:rPr lang="en-US" sz="3600" b="1" dirty="0">
                <a:latin typeface="StarSymbol" pitchFamily="2" charset="0"/>
                <a:sym typeface="Times New Roman" pitchFamily="18" charset="0"/>
              </a:rPr>
              <a:t>∮</a:t>
            </a:r>
            <a:r>
              <a:rPr lang="en-US" b="1" dirty="0" err="1">
                <a:sym typeface="Times New Roman" pitchFamily="18" charset="0"/>
              </a:rPr>
              <a:t>F</a:t>
            </a:r>
            <a:r>
              <a:rPr lang="en-US" b="1" dirty="0" err="1">
                <a:sym typeface="Symbol" pitchFamily="18" charset="2"/>
              </a:rPr>
              <a:t>ds</a:t>
            </a:r>
            <a:r>
              <a:rPr lang="en-US" b="1" dirty="0">
                <a:sym typeface="Symbol" pitchFamily="18" charset="2"/>
              </a:rPr>
              <a:t> = 0</a:t>
            </a:r>
          </a:p>
          <a:p>
            <a:pPr marL="246888" indent="-246888" eaLnBrk="1" fontAlgn="auto" hangingPunct="1">
              <a:spcAft>
                <a:spcPts val="0"/>
              </a:spcAft>
              <a:buFontTx/>
              <a:buNone/>
              <a:defRPr/>
            </a:pPr>
            <a:r>
              <a:rPr lang="en-US" dirty="0">
                <a:sym typeface="Symbol" pitchFamily="18" charset="2"/>
              </a:rPr>
              <a:t>		Work done in closed path is zero</a:t>
            </a:r>
          </a:p>
          <a:p>
            <a:pPr marL="246888" indent="-246888" eaLnBrk="1" fontAlgn="auto" hangingPunct="1">
              <a:spcAft>
                <a:spcPts val="0"/>
              </a:spcAft>
              <a:buFontTx/>
              <a:buNone/>
              <a:defRPr/>
            </a:pPr>
            <a:r>
              <a:rPr lang="en-US" dirty="0">
                <a:sym typeface="Symbol" pitchFamily="18" charset="2"/>
              </a:rPr>
              <a:t>	Because path independence means </a:t>
            </a:r>
            <a:r>
              <a:rPr lang="en-US" b="1" dirty="0">
                <a:sym typeface="Symbol" pitchFamily="18" charset="2"/>
              </a:rPr>
              <a:t>W</a:t>
            </a:r>
            <a:r>
              <a:rPr lang="en-US" b="1" baseline="-25000" dirty="0">
                <a:sym typeface="Symbol" pitchFamily="18" charset="2"/>
              </a:rPr>
              <a:t>12</a:t>
            </a:r>
            <a:r>
              <a:rPr lang="en-US" b="1" dirty="0">
                <a:sym typeface="Symbol" pitchFamily="18" charset="2"/>
              </a:rPr>
              <a:t> = - W</a:t>
            </a:r>
            <a:r>
              <a:rPr lang="en-US" b="1" baseline="-25000" dirty="0">
                <a:sym typeface="Symbol" pitchFamily="18" charset="2"/>
              </a:rPr>
              <a:t>21</a:t>
            </a:r>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19200" y="152400"/>
            <a:ext cx="10360025" cy="838200"/>
          </a:xfrm>
        </p:spPr>
        <p:txBody>
          <a:bodyPr/>
          <a:lstStyle/>
          <a:p>
            <a:pPr eaLnBrk="1" hangingPunct="1"/>
            <a:r>
              <a:rPr lang="en-US" altLang="en-US" sz="3400" b="1" smtClean="0">
                <a:solidFill>
                  <a:schemeClr val="tx1"/>
                </a:solidFill>
                <a:sym typeface="Times New Roman" panose="02020603050405020304" pitchFamily="18" charset="0"/>
              </a:rPr>
              <a:t>Conservative Forces </a:t>
            </a:r>
            <a:r>
              <a:rPr lang="en-US" altLang="en-US" sz="3400" b="1" smtClean="0">
                <a:sym typeface="Symbol" panose="05050102010706020507" pitchFamily="18" charset="2"/>
              </a:rPr>
              <a:t></a:t>
            </a:r>
            <a:r>
              <a:rPr lang="en-US" altLang="en-US" sz="3400" b="1" smtClean="0">
                <a:sym typeface="Times New Roman" panose="02020603050405020304" pitchFamily="18" charset="0"/>
              </a:rPr>
              <a:t> </a:t>
            </a:r>
            <a:r>
              <a:rPr lang="en-US" altLang="en-US" sz="3400" b="1" smtClean="0">
                <a:solidFill>
                  <a:srgbClr val="FF3300"/>
                </a:solidFill>
                <a:sym typeface="Times New Roman" panose="02020603050405020304" pitchFamily="18" charset="0"/>
              </a:rPr>
              <a:t>Potential Energy</a:t>
            </a:r>
            <a:endParaRPr lang="en-US" altLang="en-US" b="1" smtClean="0">
              <a:sym typeface="Times New Roman" panose="02020603050405020304" pitchFamily="18" charset="0"/>
            </a:endParaRPr>
          </a:p>
        </p:txBody>
      </p:sp>
      <p:sp>
        <p:nvSpPr>
          <p:cNvPr id="63491" name="Rectangle 3"/>
          <p:cNvSpPr>
            <a:spLocks noGrp="1" noChangeArrowheads="1"/>
          </p:cNvSpPr>
          <p:nvPr>
            <p:ph type="body" idx="1"/>
          </p:nvPr>
        </p:nvSpPr>
        <p:spPr>
          <a:xfrm>
            <a:off x="1217613" y="1371600"/>
            <a:ext cx="10360025" cy="5181600"/>
          </a:xfrm>
        </p:spPr>
        <p:txBody>
          <a:bodyPr/>
          <a:lstStyle/>
          <a:p>
            <a:pPr eaLnBrk="1" hangingPunct="1"/>
            <a:r>
              <a:rPr lang="en-US" altLang="en-US" smtClean="0">
                <a:sym typeface="Symbol" panose="05050102010706020507" pitchFamily="18" charset="2"/>
              </a:rPr>
              <a:t>Consider </a:t>
            </a:r>
            <a:r>
              <a:rPr lang="en-US" altLang="en-US" b="1" smtClean="0">
                <a:sym typeface="Symbol" panose="05050102010706020507" pitchFamily="18" charset="2"/>
              </a:rPr>
              <a:t>W</a:t>
            </a:r>
            <a:r>
              <a:rPr lang="en-US" altLang="en-US" b="1" baseline="-25000" smtClean="0">
                <a:sym typeface="Symbol" panose="05050102010706020507" pitchFamily="18" charset="2"/>
              </a:rPr>
              <a:t>12</a:t>
            </a:r>
            <a:r>
              <a:rPr lang="en-US" altLang="en-US" b="1" smtClean="0">
                <a:sym typeface="Symbol" panose="05050102010706020507" pitchFamily="18" charset="2"/>
              </a:rPr>
              <a:t> = </a:t>
            </a:r>
            <a:r>
              <a:rPr lang="en-US" altLang="en-US" b="1" smtClean="0">
                <a:cs typeface="Times New Roman" panose="02020603050405020304" pitchFamily="18" charset="0"/>
                <a:sym typeface="Times New Roman" panose="02020603050405020304" pitchFamily="18" charset="0"/>
              </a:rPr>
              <a:t>∫</a:t>
            </a:r>
            <a:r>
              <a:rPr lang="en-US" altLang="en-US" b="1" smtClean="0">
                <a:sym typeface="Times New Roman" panose="02020603050405020304" pitchFamily="18" charset="0"/>
              </a:rPr>
              <a:t>F</a:t>
            </a:r>
            <a:r>
              <a:rPr lang="en-US" altLang="en-US" b="1" smtClean="0">
                <a:sym typeface="Symbol" panose="05050102010706020507" pitchFamily="18" charset="2"/>
              </a:rPr>
              <a:t>ds          </a:t>
            </a:r>
            <a:r>
              <a:rPr lang="en-US" altLang="en-US" sz="2400" smtClean="0">
                <a:sym typeface="Symbol" panose="05050102010706020507" pitchFamily="18" charset="2"/>
              </a:rPr>
              <a:t>(limits: from 1 to 2)</a:t>
            </a:r>
          </a:p>
          <a:p>
            <a:pPr eaLnBrk="1" hangingPunct="1"/>
            <a:r>
              <a:rPr lang="en-US" altLang="en-US" smtClean="0">
                <a:sym typeface="Symbol" panose="05050102010706020507" pitchFamily="18" charset="2"/>
              </a:rPr>
              <a:t>Conservative force </a:t>
            </a:r>
            <a:r>
              <a:rPr lang="en-US" altLang="en-US" b="1" smtClean="0">
                <a:sym typeface="Symbol" panose="05050102010706020507" pitchFamily="18" charset="2"/>
              </a:rPr>
              <a:t>F  W</a:t>
            </a:r>
            <a:r>
              <a:rPr lang="en-US" altLang="en-US" b="1" baseline="-25000" smtClean="0">
                <a:sym typeface="Symbol" panose="05050102010706020507" pitchFamily="18" charset="2"/>
              </a:rPr>
              <a:t>12</a:t>
            </a:r>
            <a:r>
              <a:rPr lang="en-US" altLang="en-US" b="1" smtClean="0">
                <a:sym typeface="Symbol" panose="05050102010706020507" pitchFamily="18" charset="2"/>
              </a:rPr>
              <a:t> </a:t>
            </a:r>
            <a:r>
              <a:rPr lang="en-US" altLang="en-US" smtClean="0">
                <a:sym typeface="Symbol" panose="05050102010706020507" pitchFamily="18" charset="2"/>
              </a:rPr>
              <a:t>is path independent.</a:t>
            </a:r>
          </a:p>
          <a:p>
            <a:pPr lvl="1" eaLnBrk="1" hangingPunct="1"/>
            <a:r>
              <a:rPr lang="en-US" altLang="en-US" smtClean="0">
                <a:sym typeface="Symbol" panose="05050102010706020507" pitchFamily="18" charset="2"/>
              </a:rPr>
              <a:t>Clearly, friction &amp; similar forces are not conservative!</a:t>
            </a:r>
            <a:endParaRPr lang="en-US" altLang="en-US" b="1" i="1" smtClean="0">
              <a:sym typeface="Symbol" panose="05050102010706020507" pitchFamily="18" charset="2"/>
            </a:endParaRPr>
          </a:p>
          <a:p>
            <a:pPr eaLnBrk="1" hangingPunct="1"/>
            <a:r>
              <a:rPr lang="en-US" altLang="en-US" b="1" i="1" smtClean="0">
                <a:solidFill>
                  <a:srgbClr val="FF3300"/>
                </a:solidFill>
                <a:sym typeface="Symbol" panose="05050102010706020507" pitchFamily="18" charset="2"/>
              </a:rPr>
              <a:t>For conservative forces</a:t>
            </a:r>
            <a:r>
              <a:rPr lang="en-US" altLang="en-US" smtClean="0">
                <a:solidFill>
                  <a:srgbClr val="FF3300"/>
                </a:solidFill>
                <a:sym typeface="Symbol" panose="05050102010706020507" pitchFamily="18" charset="2"/>
              </a:rPr>
              <a:t>,</a:t>
            </a:r>
            <a:r>
              <a:rPr lang="en-US" altLang="en-US" smtClean="0">
                <a:sym typeface="Symbol" panose="05050102010706020507" pitchFamily="18" charset="2"/>
              </a:rPr>
              <a:t> define a </a:t>
            </a:r>
            <a:r>
              <a:rPr lang="en-US" altLang="en-US" b="1" smtClean="0">
                <a:sym typeface="Symbol" panose="05050102010706020507" pitchFamily="18" charset="2"/>
              </a:rPr>
              <a:t>Potential Energy</a:t>
            </a:r>
            <a:r>
              <a:rPr lang="en-US" altLang="en-US" smtClean="0">
                <a:sym typeface="Symbol" panose="05050102010706020507" pitchFamily="18" charset="2"/>
              </a:rPr>
              <a:t> function </a:t>
            </a:r>
            <a:r>
              <a:rPr lang="en-US" altLang="en-US" b="1" smtClean="0">
                <a:sym typeface="Symbol" panose="05050102010706020507" pitchFamily="18" charset="2"/>
              </a:rPr>
              <a:t>V(r).</a:t>
            </a:r>
            <a:r>
              <a:rPr lang="en-US" altLang="en-US" smtClean="0">
                <a:sym typeface="Symbol" panose="05050102010706020507" pitchFamily="18" charset="2"/>
              </a:rPr>
              <a:t>  By definition: </a:t>
            </a:r>
          </a:p>
          <a:p>
            <a:pPr eaLnBrk="1" hangingPunct="1">
              <a:buFontTx/>
              <a:buNone/>
            </a:pPr>
            <a:r>
              <a:rPr lang="en-US" altLang="en-US" b="1" smtClean="0">
                <a:sym typeface="Symbol" panose="05050102010706020507" pitchFamily="18" charset="2"/>
              </a:rPr>
              <a:t>		W</a:t>
            </a:r>
            <a:r>
              <a:rPr lang="en-US" altLang="en-US" b="1" baseline="-25000" smtClean="0">
                <a:sym typeface="Symbol" panose="05050102010706020507" pitchFamily="18" charset="2"/>
              </a:rPr>
              <a:t>12  </a:t>
            </a:r>
            <a:r>
              <a:rPr lang="en-US" altLang="en-US" b="1" smtClean="0">
                <a:sym typeface="Symbol" panose="05050102010706020507" pitchFamily="18" charset="2"/>
              </a:rPr>
              <a:t>= </a:t>
            </a:r>
            <a:r>
              <a:rPr lang="en-US" altLang="en-US" sz="3600" b="1" smtClean="0">
                <a:cs typeface="Times New Roman" panose="02020603050405020304" pitchFamily="18" charset="0"/>
                <a:sym typeface="Times New Roman" panose="02020603050405020304" pitchFamily="18" charset="0"/>
              </a:rPr>
              <a:t>∫</a:t>
            </a:r>
            <a:r>
              <a:rPr lang="en-US" altLang="en-US" b="1" smtClean="0">
                <a:sym typeface="Times New Roman" panose="02020603050405020304" pitchFamily="18" charset="0"/>
              </a:rPr>
              <a:t>F</a:t>
            </a:r>
            <a:r>
              <a:rPr lang="en-US" altLang="en-US" b="1" smtClean="0">
                <a:sym typeface="Symbol" panose="05050102010706020507" pitchFamily="18" charset="2"/>
              </a:rPr>
              <a:t>ds  =  V</a:t>
            </a:r>
            <a:r>
              <a:rPr lang="en-US" altLang="en-US" b="1" baseline="-25000" smtClean="0">
                <a:sym typeface="Symbol" panose="05050102010706020507" pitchFamily="18" charset="2"/>
              </a:rPr>
              <a:t>1</a:t>
            </a:r>
            <a:r>
              <a:rPr lang="en-US" altLang="en-US" b="1" smtClean="0">
                <a:sym typeface="Symbol" panose="05050102010706020507" pitchFamily="18" charset="2"/>
              </a:rPr>
              <a:t> - V</a:t>
            </a:r>
            <a:r>
              <a:rPr lang="en-US" altLang="en-US" b="1" baseline="-25000" smtClean="0">
                <a:sym typeface="Symbol" panose="05050102010706020507" pitchFamily="18" charset="2"/>
              </a:rPr>
              <a:t>2 </a:t>
            </a:r>
            <a:r>
              <a:rPr lang="en-US" altLang="en-US" b="1" smtClean="0">
                <a:sym typeface="Symbol" panose="05050102010706020507" pitchFamily="18" charset="2"/>
              </a:rPr>
              <a:t>= - V</a:t>
            </a:r>
            <a:endParaRPr lang="en-US" altLang="en-US" baseline="-25000" smtClean="0">
              <a:sym typeface="Symbol" panose="05050102010706020507" pitchFamily="18" charset="2"/>
            </a:endParaRPr>
          </a:p>
          <a:p>
            <a:pPr eaLnBrk="1" hangingPunct="1">
              <a:buFontTx/>
              <a:buNone/>
            </a:pPr>
            <a:r>
              <a:rPr lang="en-US" altLang="en-US" baseline="-25000" smtClean="0">
                <a:sym typeface="Symbol" panose="05050102010706020507" pitchFamily="18" charset="2"/>
              </a:rPr>
              <a:t>	</a:t>
            </a:r>
            <a:r>
              <a:rPr lang="en-US" altLang="en-US" smtClean="0">
                <a:sym typeface="Symbol" panose="05050102010706020507" pitchFamily="18" charset="2"/>
              </a:rPr>
              <a:t>Depends only on end points </a:t>
            </a:r>
            <a:r>
              <a:rPr lang="en-US" altLang="en-US" b="1" smtClean="0">
                <a:sym typeface="Symbol" panose="05050102010706020507" pitchFamily="18" charset="2"/>
              </a:rPr>
              <a:t>1</a:t>
            </a:r>
            <a:r>
              <a:rPr lang="en-US" altLang="en-US" smtClean="0">
                <a:sym typeface="Symbol" panose="05050102010706020507" pitchFamily="18" charset="2"/>
              </a:rPr>
              <a:t> &amp; </a:t>
            </a:r>
            <a:r>
              <a:rPr lang="en-US" altLang="en-US" b="1" smtClean="0">
                <a:sym typeface="Symbol" panose="05050102010706020507" pitchFamily="18" charset="2"/>
              </a:rPr>
              <a:t>2</a:t>
            </a:r>
            <a:endParaRPr lang="en-US" altLang="en-US" baseline="-25000" smtClean="0">
              <a:sym typeface="Symbol" panose="05050102010706020507" pitchFamily="18" charset="2"/>
            </a:endParaRPr>
          </a:p>
          <a:p>
            <a:pPr eaLnBrk="1" hangingPunct="1">
              <a:buFontTx/>
              <a:buNone/>
            </a:pPr>
            <a:r>
              <a:rPr lang="en-US" altLang="en-US" baseline="-25000" smtClean="0">
                <a:sym typeface="Symbol" panose="05050102010706020507" pitchFamily="18" charset="2"/>
              </a:rPr>
              <a:t>	</a:t>
            </a:r>
            <a:r>
              <a:rPr lang="en-US" altLang="en-US" smtClean="0">
                <a:sym typeface="Symbol" panose="05050102010706020507" pitchFamily="18" charset="2"/>
              </a:rPr>
              <a:t>For conservative forces the total work done = </a:t>
            </a:r>
          </a:p>
          <a:p>
            <a:pPr eaLnBrk="1" hangingPunct="1">
              <a:buFontTx/>
              <a:buNone/>
            </a:pPr>
            <a:r>
              <a:rPr lang="en-US" altLang="en-US" smtClean="0">
                <a:sym typeface="Symbol" panose="05050102010706020507" pitchFamily="18" charset="2"/>
              </a:rPr>
              <a:t>     </a:t>
            </a:r>
            <a:r>
              <a:rPr lang="en-US" altLang="en-US" sz="3600" smtClean="0">
                <a:sym typeface="Symbol" panose="05050102010706020507" pitchFamily="18" charset="2"/>
              </a:rPr>
              <a:t> -</a:t>
            </a:r>
            <a:r>
              <a:rPr lang="en-US" altLang="en-US" smtClean="0">
                <a:sym typeface="Symbol" panose="05050102010706020507" pitchFamily="18" charset="2"/>
              </a:rPr>
              <a:t> (the change in potential energy)</a:t>
            </a:r>
            <a:endParaRPr lang="en-US" altLang="en-US" b="1" baseline="-25000" smtClean="0">
              <a:sym typeface="Symbol" panose="05050102010706020507" pitchFamily="18" charset="2"/>
            </a:endParaRPr>
          </a:p>
          <a:p>
            <a:pPr eaLnBrk="1" hangingPunct="1">
              <a:buFontTx/>
              <a:buNone/>
            </a:pPr>
            <a:endParaRPr lang="en-US" altLang="en-US" b="1" baseline="-25000" smtClean="0">
              <a:sym typeface="Symbol" panose="05050102010706020507" pitchFamily="18" charset="2"/>
            </a:endParaRPr>
          </a:p>
          <a:p>
            <a:pPr eaLnBrk="1" hangingPunct="1">
              <a:buFontTx/>
              <a:buNone/>
            </a:pPr>
            <a:endParaRPr lang="en-US" altLang="en-US" b="1" smtClean="0">
              <a:sym typeface="Symbol" panose="05050102010706020507" pitchFamily="18" charset="2"/>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1422400" y="2514600"/>
            <a:ext cx="10360025" cy="795338"/>
          </a:xfrm>
        </p:spPr>
        <p:txBody>
          <a:bodyPr rtlCol="0">
            <a:normAutofit fontScale="90000"/>
          </a:bodyPr>
          <a:lstStyle/>
          <a:p>
            <a:pPr eaLnBrk="1" fontAlgn="auto" hangingPunct="1">
              <a:spcAft>
                <a:spcPts val="0"/>
              </a:spcAft>
              <a:defRPr/>
            </a:pPr>
            <a:r>
              <a:rPr lang="en-US" sz="4000" b="1">
                <a:solidFill>
                  <a:schemeClr val="accent2"/>
                </a:solidFill>
              </a:rPr>
              <a:t/>
            </a:r>
            <a:br>
              <a:rPr lang="en-US" sz="4000" b="1">
                <a:solidFill>
                  <a:schemeClr val="accent2"/>
                </a:solidFill>
              </a:rPr>
            </a:br>
            <a:endParaRPr lang="en-US" sz="4000" b="1">
              <a:solidFill>
                <a:schemeClr val="accent2"/>
              </a:solidFill>
            </a:endParaRPr>
          </a:p>
        </p:txBody>
      </p:sp>
      <p:sp>
        <p:nvSpPr>
          <p:cNvPr id="345091" name="Rectangle 3"/>
          <p:cNvSpPr>
            <a:spLocks noGrp="1" noChangeArrowheads="1"/>
          </p:cNvSpPr>
          <p:nvPr>
            <p:ph type="body" idx="1"/>
          </p:nvPr>
        </p:nvSpPr>
        <p:spPr>
          <a:xfrm>
            <a:off x="1598613" y="1295400"/>
            <a:ext cx="9955212" cy="4800600"/>
          </a:xfrm>
        </p:spPr>
        <p:txBody>
          <a:bodyPr rtlCol="0">
            <a:normAutofit fontScale="77500" lnSpcReduction="20000"/>
          </a:bodyPr>
          <a:lstStyle/>
          <a:p>
            <a:pPr marL="246888" indent="-246888" eaLnBrk="1" fontAlgn="auto" hangingPunct="1">
              <a:lnSpc>
                <a:spcPct val="120000"/>
              </a:lnSpc>
              <a:spcAft>
                <a:spcPts val="0"/>
              </a:spcAft>
              <a:defRPr/>
            </a:pPr>
            <a:r>
              <a:rPr lang="en-US" sz="3000" b="1" dirty="0">
                <a:solidFill>
                  <a:srgbClr val="990033"/>
                </a:solidFill>
              </a:rPr>
              <a:t>Physics </a:t>
            </a:r>
            <a:r>
              <a:rPr lang="en-US" sz="3000" dirty="0"/>
              <a:t>is an </a:t>
            </a:r>
            <a:r>
              <a:rPr lang="en-US" sz="3000" b="1" i="1" u="sng" dirty="0">
                <a:solidFill>
                  <a:srgbClr val="FF0000"/>
                </a:solidFill>
              </a:rPr>
              <a:t>EXPERIMENTAL</a:t>
            </a:r>
            <a:r>
              <a:rPr lang="en-US" sz="3000" dirty="0"/>
              <a:t> science!</a:t>
            </a:r>
          </a:p>
          <a:p>
            <a:pPr marL="246888" indent="-246888" eaLnBrk="1" fontAlgn="auto" hangingPunct="1">
              <a:lnSpc>
                <a:spcPct val="120000"/>
              </a:lnSpc>
              <a:spcAft>
                <a:spcPts val="0"/>
              </a:spcAft>
              <a:defRPr/>
            </a:pPr>
            <a:r>
              <a:rPr lang="en-US" sz="3000" b="1" u="sng" dirty="0">
                <a:solidFill>
                  <a:srgbClr val="008000"/>
                </a:solidFill>
              </a:rPr>
              <a:t>Experiments &amp; Observations</a:t>
            </a:r>
            <a:r>
              <a:rPr lang="en-US" sz="3000" b="1" dirty="0">
                <a:solidFill>
                  <a:srgbClr val="006600"/>
                </a:solidFill>
              </a:rPr>
              <a:t>:</a:t>
            </a:r>
            <a:r>
              <a:rPr lang="en-US" sz="3000" dirty="0"/>
              <a:t> </a:t>
            </a:r>
          </a:p>
          <a:p>
            <a:pPr marL="612648" lvl="1" indent="-246888" eaLnBrk="1" fontAlgn="auto" hangingPunct="1">
              <a:lnSpc>
                <a:spcPct val="120000"/>
              </a:lnSpc>
              <a:spcAft>
                <a:spcPts val="0"/>
              </a:spcAft>
              <a:defRPr/>
            </a:pPr>
            <a:r>
              <a:rPr lang="en-US" sz="2600" b="1" dirty="0">
                <a:solidFill>
                  <a:srgbClr val="990033"/>
                </a:solidFill>
              </a:rPr>
              <a:t>Important </a:t>
            </a:r>
            <a:r>
              <a:rPr lang="en-US" sz="2600" b="1" dirty="0" smtClean="0">
                <a:solidFill>
                  <a:srgbClr val="990033"/>
                </a:solidFill>
              </a:rPr>
              <a:t> first  steps</a:t>
            </a:r>
            <a:r>
              <a:rPr lang="en-US" sz="2600" dirty="0" smtClean="0"/>
              <a:t> </a:t>
            </a:r>
            <a:r>
              <a:rPr lang="en-US" sz="2600" dirty="0"/>
              <a:t>toward scientific theory.</a:t>
            </a:r>
          </a:p>
          <a:p>
            <a:pPr marL="612648" lvl="1" indent="-246888" eaLnBrk="1" fontAlgn="auto" hangingPunct="1">
              <a:lnSpc>
                <a:spcPct val="120000"/>
              </a:lnSpc>
              <a:spcAft>
                <a:spcPts val="0"/>
              </a:spcAft>
              <a:defRPr/>
            </a:pPr>
            <a:r>
              <a:rPr lang="en-US" sz="2600" dirty="0"/>
              <a:t>It requires imagination to tell what is important</a:t>
            </a:r>
          </a:p>
          <a:p>
            <a:pPr marL="246888" indent="-246888" eaLnBrk="1" fontAlgn="auto" hangingPunct="1">
              <a:lnSpc>
                <a:spcPct val="120000"/>
              </a:lnSpc>
              <a:spcAft>
                <a:spcPts val="0"/>
              </a:spcAft>
              <a:defRPr/>
            </a:pPr>
            <a:r>
              <a:rPr lang="en-US" sz="3000" b="1" u="sng" dirty="0">
                <a:solidFill>
                  <a:srgbClr val="333399"/>
                </a:solidFill>
              </a:rPr>
              <a:t>Theories</a:t>
            </a:r>
            <a:r>
              <a:rPr lang="en-US" sz="3000" b="1" dirty="0">
                <a:solidFill>
                  <a:srgbClr val="333399"/>
                </a:solidFill>
              </a:rPr>
              <a:t>:</a:t>
            </a:r>
            <a:r>
              <a:rPr lang="en-US" sz="3000" dirty="0"/>
              <a:t> </a:t>
            </a:r>
          </a:p>
          <a:p>
            <a:pPr marL="612648" lvl="1" indent="-246888" eaLnBrk="1" fontAlgn="auto" hangingPunct="1">
              <a:lnSpc>
                <a:spcPct val="120000"/>
              </a:lnSpc>
              <a:spcAft>
                <a:spcPts val="0"/>
              </a:spcAft>
              <a:defRPr/>
            </a:pPr>
            <a:r>
              <a:rPr lang="en-US" sz="2600" dirty="0"/>
              <a:t>Created to </a:t>
            </a:r>
            <a:r>
              <a:rPr lang="en-US" sz="2600" b="1" i="1" dirty="0">
                <a:solidFill>
                  <a:srgbClr val="990033"/>
                </a:solidFill>
              </a:rPr>
              <a:t>explain</a:t>
            </a:r>
            <a:r>
              <a:rPr lang="en-US" sz="2600" b="1" dirty="0">
                <a:solidFill>
                  <a:srgbClr val="990033"/>
                </a:solidFill>
              </a:rPr>
              <a:t> experiments </a:t>
            </a:r>
            <a:r>
              <a:rPr lang="en-US" sz="2600" b="1" dirty="0" smtClean="0">
                <a:solidFill>
                  <a:srgbClr val="990033"/>
                </a:solidFill>
              </a:rPr>
              <a:t> &amp; </a:t>
            </a:r>
            <a:r>
              <a:rPr lang="en-US" sz="2600" b="1" dirty="0">
                <a:solidFill>
                  <a:srgbClr val="990033"/>
                </a:solidFill>
              </a:rPr>
              <a:t>observations</a:t>
            </a:r>
            <a:r>
              <a:rPr lang="en-US" sz="2600" dirty="0"/>
              <a:t>. Will also make </a:t>
            </a:r>
            <a:r>
              <a:rPr lang="en-US" sz="2600" b="1" u="sng" dirty="0">
                <a:solidFill>
                  <a:srgbClr val="FF0000"/>
                </a:solidFill>
              </a:rPr>
              <a:t>predictions</a:t>
            </a:r>
          </a:p>
          <a:p>
            <a:pPr marL="246888" indent="-246888" eaLnBrk="1" fontAlgn="auto" hangingPunct="1">
              <a:lnSpc>
                <a:spcPct val="120000"/>
              </a:lnSpc>
              <a:spcAft>
                <a:spcPts val="0"/>
              </a:spcAft>
              <a:defRPr/>
            </a:pPr>
            <a:r>
              <a:rPr lang="en-US" sz="3000" b="1" u="sng" dirty="0">
                <a:solidFill>
                  <a:srgbClr val="008000"/>
                </a:solidFill>
              </a:rPr>
              <a:t>Experiments &amp; Observations</a:t>
            </a:r>
            <a:r>
              <a:rPr lang="en-US" sz="3000" b="1" dirty="0">
                <a:solidFill>
                  <a:srgbClr val="006600"/>
                </a:solidFill>
              </a:rPr>
              <a:t>:</a:t>
            </a:r>
            <a:r>
              <a:rPr lang="en-US" sz="3000" dirty="0"/>
              <a:t> </a:t>
            </a:r>
          </a:p>
          <a:p>
            <a:pPr marL="612648" lvl="1" indent="-246888" eaLnBrk="1" fontAlgn="auto" hangingPunct="1">
              <a:lnSpc>
                <a:spcPct val="120000"/>
              </a:lnSpc>
              <a:spcAft>
                <a:spcPts val="0"/>
              </a:spcAft>
              <a:defRPr/>
            </a:pPr>
            <a:r>
              <a:rPr lang="en-US" sz="2600" dirty="0"/>
              <a:t>Will tell if predictions are accurate. </a:t>
            </a:r>
          </a:p>
          <a:p>
            <a:pPr marL="246888" indent="-246888" eaLnBrk="1" fontAlgn="auto" hangingPunct="1">
              <a:lnSpc>
                <a:spcPct val="120000"/>
              </a:lnSpc>
              <a:spcAft>
                <a:spcPts val="0"/>
              </a:spcAft>
              <a:defRPr/>
            </a:pPr>
            <a:r>
              <a:rPr lang="en-US" sz="3000" b="1" i="1" u="sng" dirty="0">
                <a:solidFill>
                  <a:srgbClr val="6600CC"/>
                </a:solidFill>
              </a:rPr>
              <a:t>No theory</a:t>
            </a:r>
            <a:r>
              <a:rPr lang="en-US" sz="3000" b="1" dirty="0"/>
              <a:t> </a:t>
            </a:r>
            <a:r>
              <a:rPr lang="en-US" sz="3000" b="1" dirty="0">
                <a:solidFill>
                  <a:srgbClr val="333399"/>
                </a:solidFill>
              </a:rPr>
              <a:t>can be absolutely </a:t>
            </a:r>
            <a:r>
              <a:rPr lang="en-US" sz="3000" b="1" dirty="0" smtClean="0">
                <a:solidFill>
                  <a:srgbClr val="333399"/>
                </a:solidFill>
              </a:rPr>
              <a:t> verified</a:t>
            </a:r>
            <a:endParaRPr lang="en-US" sz="3000" b="1" dirty="0">
              <a:solidFill>
                <a:srgbClr val="333399"/>
              </a:solidFill>
            </a:endParaRPr>
          </a:p>
          <a:p>
            <a:pPr marL="612648" lvl="1" indent="-246888" eaLnBrk="1" fontAlgn="auto" hangingPunct="1">
              <a:lnSpc>
                <a:spcPct val="120000"/>
              </a:lnSpc>
              <a:spcAft>
                <a:spcPts val="0"/>
              </a:spcAft>
              <a:defRPr/>
            </a:pPr>
            <a:r>
              <a:rPr lang="en-US" sz="2600" dirty="0"/>
              <a:t>But a theory </a:t>
            </a:r>
            <a:r>
              <a:rPr lang="en-US" sz="2600" b="1" i="1" u="sng" dirty="0">
                <a:solidFill>
                  <a:srgbClr val="6600CC"/>
                </a:solidFill>
              </a:rPr>
              <a:t>CAN </a:t>
            </a:r>
            <a:r>
              <a:rPr lang="en-US" sz="2600" b="1" i="1" u="sng" dirty="0" smtClean="0">
                <a:solidFill>
                  <a:srgbClr val="6600CC"/>
                </a:solidFill>
              </a:rPr>
              <a:t> </a:t>
            </a:r>
            <a:r>
              <a:rPr lang="en-US" sz="2600" b="1" i="1" u="sng" dirty="0" smtClean="0">
                <a:solidFill>
                  <a:srgbClr val="FF0000"/>
                </a:solidFill>
              </a:rPr>
              <a:t>be  proven  false</a:t>
            </a:r>
            <a:r>
              <a:rPr lang="en-US" sz="2600" b="1" i="1" dirty="0">
                <a:solidFill>
                  <a:srgbClr val="FF0000"/>
                </a:solidFill>
              </a:rPr>
              <a:t>!!!</a:t>
            </a:r>
          </a:p>
        </p:txBody>
      </p:sp>
      <p:sp>
        <p:nvSpPr>
          <p:cNvPr id="33796" name="Rectangle 4"/>
          <p:cNvSpPr>
            <a:spLocks noChangeArrowheads="1"/>
          </p:cNvSpPr>
          <p:nvPr/>
        </p:nvSpPr>
        <p:spPr bwMode="auto">
          <a:xfrm>
            <a:off x="1117600" y="152400"/>
            <a:ext cx="1036002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solidFill>
                  <a:srgbClr val="3801A7"/>
                </a:solidFill>
                <a:latin typeface="Euphemia" pitchFamily="34" charset="0"/>
              </a:rPr>
              <a:t>The Nature of Science</a:t>
            </a: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17613" y="0"/>
            <a:ext cx="10360025" cy="895350"/>
          </a:xfrm>
        </p:spPr>
        <p:txBody>
          <a:bodyPr/>
          <a:lstStyle/>
          <a:p>
            <a:pPr eaLnBrk="1" hangingPunct="1"/>
            <a:r>
              <a:rPr lang="en-US" altLang="en-US" sz="3400" b="1" smtClean="0">
                <a:solidFill>
                  <a:schemeClr val="tx1"/>
                </a:solidFill>
                <a:sym typeface="Times New Roman" panose="02020603050405020304" pitchFamily="18" charset="0"/>
              </a:rPr>
              <a:t>Potential Energy Function</a:t>
            </a:r>
            <a:endParaRPr lang="en-US" altLang="en-US" b="1" smtClean="0">
              <a:solidFill>
                <a:schemeClr val="tx1"/>
              </a:solidFill>
              <a:sym typeface="Times New Roman" panose="02020603050405020304" pitchFamily="18" charset="0"/>
            </a:endParaRPr>
          </a:p>
        </p:txBody>
      </p:sp>
      <p:sp>
        <p:nvSpPr>
          <p:cNvPr id="303107" name="Rectangle 3"/>
          <p:cNvSpPr>
            <a:spLocks noGrp="1" noChangeArrowheads="1"/>
          </p:cNvSpPr>
          <p:nvPr>
            <p:ph type="body" idx="1"/>
          </p:nvPr>
        </p:nvSpPr>
        <p:spPr>
          <a:xfrm>
            <a:off x="1219200" y="1219200"/>
            <a:ext cx="10360025" cy="4876800"/>
          </a:xfrm>
        </p:spPr>
        <p:txBody>
          <a:bodyPr rtlCol="0">
            <a:normAutofit fontScale="92500" lnSpcReduction="10000"/>
          </a:bodyPr>
          <a:lstStyle/>
          <a:p>
            <a:pPr marL="246888" indent="-246888" eaLnBrk="1" fontAlgn="auto" hangingPunct="1">
              <a:spcAft>
                <a:spcPts val="0"/>
              </a:spcAft>
              <a:defRPr/>
            </a:pPr>
            <a:r>
              <a:rPr lang="en-US" dirty="0">
                <a:sym typeface="Symbol" pitchFamily="18" charset="2"/>
              </a:rPr>
              <a:t>For conservative forces:</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  </a:t>
            </a:r>
            <a:r>
              <a:rPr lang="en-US" b="1" dirty="0">
                <a:sym typeface="Symbol" pitchFamily="18" charset="2"/>
              </a:rPr>
              <a:t>= </a:t>
            </a:r>
            <a:r>
              <a:rPr lang="en-US" b="1" dirty="0">
                <a:cs typeface="Times New Roman" pitchFamily="18" charset="0"/>
                <a:sym typeface="Times New Roman" pitchFamily="18" charset="0"/>
              </a:rPr>
              <a:t>∫</a:t>
            </a:r>
            <a:r>
              <a:rPr lang="en-US" b="1" dirty="0" err="1">
                <a:sym typeface="Times New Roman" pitchFamily="18" charset="0"/>
              </a:rPr>
              <a:t>F</a:t>
            </a:r>
            <a:r>
              <a:rPr lang="en-US" b="1" dirty="0" err="1">
                <a:sym typeface="Symbol" pitchFamily="18" charset="2"/>
              </a:rPr>
              <a:t>ds</a:t>
            </a:r>
            <a:r>
              <a:rPr lang="en-US" b="1" dirty="0">
                <a:sym typeface="Symbol" pitchFamily="18" charset="2"/>
              </a:rPr>
              <a:t>  =  V</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2 </a:t>
            </a:r>
            <a:r>
              <a:rPr lang="en-US" b="1" dirty="0">
                <a:sym typeface="Symbol" pitchFamily="18" charset="2"/>
              </a:rPr>
              <a:t>= - V</a:t>
            </a:r>
            <a:endParaRPr lang="en-US" b="1" baseline="-25000" dirty="0">
              <a:sym typeface="Symbol" pitchFamily="18" charset="2"/>
            </a:endParaRPr>
          </a:p>
          <a:p>
            <a:pPr marL="246888" indent="-246888" eaLnBrk="1" fontAlgn="auto" hangingPunct="1">
              <a:spcAft>
                <a:spcPts val="0"/>
              </a:spcAft>
              <a:defRPr/>
            </a:pPr>
            <a:r>
              <a:rPr lang="en-US" dirty="0">
                <a:sym typeface="Symbol" pitchFamily="18" charset="2"/>
              </a:rPr>
              <a:t>Vector calculus theorem. </a:t>
            </a:r>
            <a:r>
              <a:rPr lang="en-US" b="1" dirty="0">
                <a:sym typeface="Symbol" pitchFamily="18" charset="2"/>
              </a:rPr>
              <a:t>W</a:t>
            </a:r>
            <a:r>
              <a:rPr lang="en-US" b="1" baseline="-25000" dirty="0">
                <a:sym typeface="Symbol" pitchFamily="18" charset="2"/>
              </a:rPr>
              <a:t>12</a:t>
            </a:r>
            <a:r>
              <a:rPr lang="en-US" b="1" dirty="0">
                <a:sym typeface="Symbol" pitchFamily="18" charset="2"/>
              </a:rPr>
              <a:t> </a:t>
            </a:r>
            <a:r>
              <a:rPr lang="en-US" dirty="0">
                <a:sym typeface="Symbol" pitchFamily="18" charset="2"/>
              </a:rPr>
              <a:t>path independent</a:t>
            </a:r>
          </a:p>
          <a:p>
            <a:pPr marL="246888" indent="-246888" eaLnBrk="1" fontAlgn="auto" hangingPunct="1">
              <a:spcAft>
                <a:spcPts val="0"/>
              </a:spcAft>
              <a:buFontTx/>
              <a:buNone/>
              <a:defRPr/>
            </a:pPr>
            <a:r>
              <a:rPr lang="en-US" b="1" dirty="0">
                <a:sym typeface="Symbol" pitchFamily="18" charset="2"/>
              </a:rPr>
              <a:t>  	F = </a:t>
            </a:r>
            <a:r>
              <a:rPr lang="en-US" dirty="0">
                <a:sym typeface="Symbol" pitchFamily="18" charset="2"/>
              </a:rPr>
              <a:t>gradient of some scalar function. That is </a:t>
            </a:r>
          </a:p>
          <a:p>
            <a:pPr marL="246888" indent="-246888" eaLnBrk="1" fontAlgn="auto" hangingPunct="1">
              <a:spcAft>
                <a:spcPts val="0"/>
              </a:spcAft>
              <a:buFontTx/>
              <a:buNone/>
              <a:defRPr/>
            </a:pPr>
            <a:r>
              <a:rPr lang="en-US" dirty="0">
                <a:sym typeface="Symbol" pitchFamily="18" charset="2"/>
              </a:rPr>
              <a:t>	this is satisfied if &amp; only if the force has the form:</a:t>
            </a:r>
          </a:p>
          <a:p>
            <a:pPr marL="246888" indent="-246888" eaLnBrk="1" fontAlgn="auto" hangingPunct="1">
              <a:spcAft>
                <a:spcPts val="0"/>
              </a:spcAft>
              <a:buFontTx/>
              <a:buNone/>
              <a:defRPr/>
            </a:pPr>
            <a:r>
              <a:rPr lang="en-US" dirty="0">
                <a:sym typeface="Symbol" pitchFamily="18" charset="2"/>
              </a:rPr>
              <a:t> </a:t>
            </a:r>
          </a:p>
          <a:p>
            <a:pPr marL="246888" indent="-246888" eaLnBrk="1" fontAlgn="auto" hangingPunct="1">
              <a:spcAft>
                <a:spcPts val="0"/>
              </a:spcAft>
              <a:buFontTx/>
              <a:buNone/>
              <a:defRPr/>
            </a:pPr>
            <a:r>
              <a:rPr lang="en-US" b="1" dirty="0">
                <a:sym typeface="Symbol" pitchFamily="18" charset="2"/>
              </a:rPr>
              <a:t>			F = - </a:t>
            </a:r>
            <a:r>
              <a:rPr lang="en-US" b="1" dirty="0">
                <a:sym typeface="Times New Roman" pitchFamily="18" charset="0"/>
              </a:rPr>
              <a:t>V(r)   </a:t>
            </a:r>
            <a:r>
              <a:rPr lang="en-US" sz="2400" dirty="0">
                <a:sym typeface="Times New Roman" pitchFamily="18" charset="0"/>
              </a:rPr>
              <a:t>(minus sign by convention)</a:t>
            </a:r>
            <a:r>
              <a:rPr lang="en-US" b="1" dirty="0">
                <a:sym typeface="Times New Roman" pitchFamily="18" charset="0"/>
              </a:rPr>
              <a:t>  </a:t>
            </a:r>
            <a:endParaRPr lang="en-US" baseline="-25000" dirty="0">
              <a:sym typeface="Symbol" pitchFamily="18" charset="2"/>
            </a:endParaRPr>
          </a:p>
          <a:p>
            <a:pPr marL="246888" indent="-246888" eaLnBrk="1" fontAlgn="auto" hangingPunct="1">
              <a:spcAft>
                <a:spcPts val="0"/>
              </a:spcAft>
              <a:buFontTx/>
              <a:buNone/>
              <a:defRPr/>
            </a:pPr>
            <a:r>
              <a:rPr lang="en-US" baseline="-25000" dirty="0">
                <a:sym typeface="Symbol" pitchFamily="18" charset="2"/>
              </a:rPr>
              <a:t>	</a:t>
            </a:r>
          </a:p>
          <a:p>
            <a:pPr marL="246888" indent="-246888" eaLnBrk="1" fontAlgn="auto" hangingPunct="1">
              <a:spcAft>
                <a:spcPts val="0"/>
              </a:spcAft>
              <a:buFontTx/>
              <a:buNone/>
              <a:defRPr/>
            </a:pPr>
            <a:r>
              <a:rPr lang="en-US" b="1" i="1" baseline="-25000" dirty="0">
                <a:solidFill>
                  <a:srgbClr val="FF3300"/>
                </a:solidFill>
                <a:sym typeface="Symbol" pitchFamily="18" charset="2"/>
              </a:rPr>
              <a:t>	</a:t>
            </a:r>
            <a:r>
              <a:rPr lang="en-US" b="1" i="1" dirty="0">
                <a:solidFill>
                  <a:srgbClr val="FF3300"/>
                </a:solidFill>
                <a:sym typeface="Symbol" pitchFamily="18" charset="2"/>
              </a:rPr>
              <a:t>For conservative forces, the force is the negative gradient of the potential energy</a:t>
            </a:r>
            <a:r>
              <a:rPr lang="en-US" dirty="0">
                <a:sym typeface="Symbol" pitchFamily="18" charset="2"/>
              </a:rPr>
              <a:t> (or potential).</a:t>
            </a:r>
            <a:endParaRPr lang="en-US" b="1" baseline="-25000" dirty="0">
              <a:sym typeface="Symbol" pitchFamily="18" charset="2"/>
            </a:endParaRPr>
          </a:p>
          <a:p>
            <a:pPr marL="246888" indent="-246888" eaLnBrk="1" fontAlgn="auto" hangingPunct="1">
              <a:spcAft>
                <a:spcPts val="0"/>
              </a:spcAft>
              <a:buFontTx/>
              <a:buNone/>
              <a:defRPr/>
            </a:pPr>
            <a:endParaRPr lang="en-US" b="1" baseline="-25000" dirty="0">
              <a:sym typeface="Symbol" pitchFamily="18" charset="2"/>
            </a:endParaRPr>
          </a:p>
          <a:p>
            <a:pPr marL="246888" indent="-246888" eaLnBrk="1" fontAlgn="auto" hangingPunct="1">
              <a:spcAft>
                <a:spcPts val="0"/>
              </a:spcAft>
              <a:buFontTx/>
              <a:buNone/>
              <a:defRPr/>
            </a:pPr>
            <a:endParaRPr lang="en-US" b="1" dirty="0">
              <a:sym typeface="Symbol" pitchFamily="18" charset="2"/>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1598613" y="533400"/>
            <a:ext cx="9879012" cy="5334000"/>
          </a:xfrm>
        </p:spPr>
        <p:txBody>
          <a:bodyPr/>
          <a:lstStyle/>
          <a:p>
            <a:pPr eaLnBrk="1" hangingPunct="1"/>
            <a:r>
              <a:rPr lang="en-US" altLang="en-US" smtClean="0">
                <a:sym typeface="Symbol" panose="05050102010706020507" pitchFamily="18" charset="2"/>
              </a:rPr>
              <a:t>For conservative forces:</a:t>
            </a:r>
            <a:r>
              <a:rPr lang="en-US" altLang="en-US" b="1" smtClean="0">
                <a:sym typeface="Symbol" panose="05050102010706020507" pitchFamily="18" charset="2"/>
              </a:rPr>
              <a:t> F = - </a:t>
            </a:r>
            <a:r>
              <a:rPr lang="en-US" altLang="en-US" b="1" smtClean="0">
                <a:sym typeface="Times New Roman" panose="02020603050405020304" pitchFamily="18" charset="0"/>
              </a:rPr>
              <a:t>V(r)</a:t>
            </a:r>
            <a:r>
              <a:rPr lang="en-US" altLang="en-US" smtClean="0">
                <a:sym typeface="Symbol" panose="05050102010706020507" pitchFamily="18" charset="2"/>
              </a:rPr>
              <a:t>.</a:t>
            </a:r>
          </a:p>
          <a:p>
            <a:pPr eaLnBrk="1" hangingPunct="1">
              <a:buFontTx/>
              <a:buNone/>
            </a:pPr>
            <a:endParaRPr lang="en-US" altLang="en-US" b="1" smtClean="0">
              <a:sym typeface="Symbol" panose="05050102010706020507" pitchFamily="18" charset="2"/>
            </a:endParaRPr>
          </a:p>
          <a:p>
            <a:pPr eaLnBrk="1" hangingPunct="1">
              <a:buFontTx/>
              <a:buNone/>
            </a:pPr>
            <a:r>
              <a:rPr lang="en-US" altLang="en-US" b="1" smtClean="0">
                <a:sym typeface="Symbol" panose="05050102010706020507" pitchFamily="18" charset="2"/>
              </a:rPr>
              <a:t> </a:t>
            </a:r>
            <a:r>
              <a:rPr lang="en-US" altLang="en-US" smtClean="0">
                <a:sym typeface="Symbol" panose="05050102010706020507" pitchFamily="18" charset="2"/>
              </a:rPr>
              <a:t>Can write: </a:t>
            </a:r>
            <a:r>
              <a:rPr lang="en-US" altLang="en-US" b="1" smtClean="0">
                <a:sym typeface="Times New Roman" panose="02020603050405020304" pitchFamily="18" charset="0"/>
              </a:rPr>
              <a:t>F</a:t>
            </a:r>
            <a:r>
              <a:rPr lang="en-US" altLang="en-US" b="1" smtClean="0">
                <a:sym typeface="Symbol" panose="05050102010706020507" pitchFamily="18" charset="2"/>
              </a:rPr>
              <a:t>ds = - </a:t>
            </a:r>
            <a:r>
              <a:rPr lang="en-US" altLang="en-US" b="1" smtClean="0">
                <a:sym typeface="Times New Roman" panose="02020603050405020304" pitchFamily="18" charset="0"/>
              </a:rPr>
              <a:t>V(r)</a:t>
            </a:r>
            <a:r>
              <a:rPr lang="en-US" altLang="en-US" b="1" smtClean="0">
                <a:sym typeface="Symbol" panose="05050102010706020507" pitchFamily="18" charset="2"/>
              </a:rPr>
              <a:t>ds = -dV</a:t>
            </a:r>
            <a:r>
              <a:rPr lang="en-US" altLang="en-US" smtClean="0">
                <a:sym typeface="Symbol" panose="05050102010706020507" pitchFamily="18" charset="2"/>
              </a:rPr>
              <a:t> </a:t>
            </a:r>
          </a:p>
          <a:p>
            <a:pPr eaLnBrk="1" hangingPunct="1">
              <a:buFontTx/>
              <a:buNone/>
            </a:pPr>
            <a:endParaRPr lang="en-US" altLang="en-US" b="1" smtClean="0">
              <a:sym typeface="Symbol" panose="05050102010706020507" pitchFamily="18" charset="2"/>
            </a:endParaRPr>
          </a:p>
          <a:p>
            <a:pPr eaLnBrk="1" hangingPunct="1">
              <a:buFontTx/>
              <a:buNone/>
            </a:pPr>
            <a:r>
              <a:rPr lang="en-US" altLang="en-US" b="1" smtClean="0">
                <a:sym typeface="Symbol" panose="05050102010706020507" pitchFamily="18" charset="2"/>
              </a:rPr>
              <a:t> 		F = - (</a:t>
            </a:r>
            <a:r>
              <a:rPr lang="en-US" altLang="en-US" b="1" smtClean="0">
                <a:sym typeface="Times New Roman" panose="02020603050405020304" pitchFamily="18" charset="0"/>
              </a:rPr>
              <a:t>V/</a:t>
            </a:r>
            <a:r>
              <a:rPr lang="en-US" altLang="en-US" b="1" smtClean="0">
                <a:sym typeface="Symbol" panose="05050102010706020507" pitchFamily="18" charset="2"/>
              </a:rPr>
              <a:t></a:t>
            </a:r>
            <a:r>
              <a:rPr lang="en-US" altLang="en-US" b="1" smtClean="0">
                <a:sym typeface="Times New Roman" panose="02020603050405020304" pitchFamily="18" charset="0"/>
              </a:rPr>
              <a:t>s)</a:t>
            </a:r>
          </a:p>
          <a:p>
            <a:pPr eaLnBrk="1" hangingPunct="1"/>
            <a:r>
              <a:rPr lang="en-US" altLang="en-US" smtClean="0">
                <a:sym typeface="Symbol" panose="05050102010706020507" pitchFamily="18" charset="2"/>
              </a:rPr>
              <a:t>Physical (experimental) quantity is</a:t>
            </a:r>
            <a:r>
              <a:rPr lang="en-US" altLang="en-US" b="1" smtClean="0">
                <a:sym typeface="Symbol" panose="05050102010706020507" pitchFamily="18" charset="2"/>
              </a:rPr>
              <a:t>  F = - </a:t>
            </a:r>
            <a:r>
              <a:rPr lang="en-US" altLang="en-US" b="1" smtClean="0">
                <a:sym typeface="Times New Roman" panose="02020603050405020304" pitchFamily="18" charset="0"/>
              </a:rPr>
              <a:t>V(r)</a:t>
            </a:r>
            <a:r>
              <a:rPr lang="en-US" altLang="en-US" smtClean="0">
                <a:sym typeface="Symbol" panose="05050102010706020507" pitchFamily="18" charset="2"/>
              </a:rPr>
              <a:t>   </a:t>
            </a:r>
          </a:p>
          <a:p>
            <a:pPr eaLnBrk="1" hangingPunct="1">
              <a:buFontTx/>
              <a:buNone/>
            </a:pPr>
            <a:r>
              <a:rPr lang="en-US" altLang="en-US" smtClean="0">
                <a:sym typeface="Symbol" panose="05050102010706020507" pitchFamily="18" charset="2"/>
              </a:rPr>
              <a:t>	</a:t>
            </a:r>
          </a:p>
          <a:p>
            <a:pPr eaLnBrk="1" hangingPunct="1">
              <a:buFontTx/>
              <a:buNone/>
            </a:pPr>
            <a:r>
              <a:rPr lang="en-US" altLang="en-US" smtClean="0">
                <a:sym typeface="Symbol" panose="05050102010706020507" pitchFamily="18" charset="2"/>
              </a:rPr>
              <a:t>	</a:t>
            </a:r>
            <a:r>
              <a:rPr lang="en-US" altLang="en-US" b="1" smtClean="0">
                <a:sym typeface="Symbol" panose="05050102010706020507" pitchFamily="18" charset="2"/>
              </a:rPr>
              <a:t> </a:t>
            </a:r>
            <a:r>
              <a:rPr lang="en-US" altLang="en-US" b="1" smtClean="0">
                <a:solidFill>
                  <a:srgbClr val="FF3300"/>
                </a:solidFill>
                <a:sym typeface="Symbol" panose="05050102010706020507" pitchFamily="18" charset="2"/>
              </a:rPr>
              <a:t>The zero of </a:t>
            </a:r>
            <a:r>
              <a:rPr lang="en-US" altLang="en-US" b="1" smtClean="0">
                <a:solidFill>
                  <a:srgbClr val="FF3300"/>
                </a:solidFill>
                <a:sym typeface="Times New Roman" panose="02020603050405020304" pitchFamily="18" charset="0"/>
              </a:rPr>
              <a:t>V(r)</a:t>
            </a:r>
            <a:r>
              <a:rPr lang="en-US" altLang="en-US" b="1" smtClean="0">
                <a:solidFill>
                  <a:srgbClr val="FF3300"/>
                </a:solidFill>
                <a:sym typeface="Symbol" panose="05050102010706020507" pitchFamily="18" charset="2"/>
              </a:rPr>
              <a:t> is arbitrary</a:t>
            </a:r>
            <a:r>
              <a:rPr lang="en-US" altLang="en-US" smtClean="0">
                <a:sym typeface="Symbol" panose="05050102010706020507" pitchFamily="18" charset="2"/>
              </a:rPr>
              <a:t> </a:t>
            </a:r>
          </a:p>
          <a:p>
            <a:pPr eaLnBrk="1" hangingPunct="1">
              <a:buFontTx/>
              <a:buNone/>
            </a:pPr>
            <a:r>
              <a:rPr lang="en-US" altLang="en-US" smtClean="0">
                <a:sym typeface="Symbol" panose="05050102010706020507" pitchFamily="18" charset="2"/>
              </a:rPr>
              <a:t>		(since </a:t>
            </a:r>
            <a:r>
              <a:rPr lang="en-US" altLang="en-US" b="1" smtClean="0">
                <a:sym typeface="Symbol" panose="05050102010706020507" pitchFamily="18" charset="2"/>
              </a:rPr>
              <a:t>F</a:t>
            </a:r>
            <a:r>
              <a:rPr lang="en-US" altLang="en-US" smtClean="0">
                <a:sym typeface="Symbol" panose="05050102010706020507" pitchFamily="18" charset="2"/>
              </a:rPr>
              <a:t> is a derivative of </a:t>
            </a:r>
            <a:r>
              <a:rPr lang="en-US" altLang="en-US" b="1" smtClean="0">
                <a:sym typeface="Times New Roman" panose="02020603050405020304" pitchFamily="18" charset="0"/>
              </a:rPr>
              <a:t>V(r)!</a:t>
            </a:r>
            <a:r>
              <a:rPr lang="en-US" altLang="en-US" smtClean="0">
                <a:sym typeface="Symbol" panose="05050102010706020507" pitchFamily="18" charset="2"/>
              </a:rPr>
              <a:t>)</a:t>
            </a:r>
            <a:endParaRPr lang="en-US" altLang="en-US" b="1" smtClean="0">
              <a:sym typeface="Symbol" panose="05050102010706020507" pitchFamily="18" charset="2"/>
            </a:endParaRPr>
          </a:p>
          <a:p>
            <a:pPr eaLnBrk="1" hangingPunct="1">
              <a:buFontTx/>
              <a:buNone/>
            </a:pPr>
            <a:endParaRPr lang="en-US" altLang="en-US" b="1" smtClean="0">
              <a:sym typeface="Symbol" panose="05050102010706020507" pitchFamily="18" charset="2"/>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19200" y="0"/>
            <a:ext cx="10360025" cy="838200"/>
          </a:xfrm>
        </p:spPr>
        <p:txBody>
          <a:bodyPr/>
          <a:lstStyle/>
          <a:p>
            <a:pPr eaLnBrk="1" hangingPunct="1"/>
            <a:r>
              <a:rPr lang="en-US" altLang="en-US" sz="3400" b="1" smtClean="0">
                <a:solidFill>
                  <a:srgbClr val="A60E02"/>
                </a:solidFill>
                <a:sym typeface="Times New Roman" panose="02020603050405020304" pitchFamily="18" charset="0"/>
              </a:rPr>
              <a:t>Energy Conservation</a:t>
            </a:r>
            <a:endParaRPr lang="en-US" altLang="en-US" b="1" smtClean="0">
              <a:solidFill>
                <a:srgbClr val="A60E02"/>
              </a:solidFill>
              <a:sym typeface="Times New Roman" panose="02020603050405020304" pitchFamily="18" charset="0"/>
            </a:endParaRPr>
          </a:p>
        </p:txBody>
      </p:sp>
      <p:sp>
        <p:nvSpPr>
          <p:cNvPr id="305155" name="Rectangle 3"/>
          <p:cNvSpPr>
            <a:spLocks noGrp="1" noChangeArrowheads="1"/>
          </p:cNvSpPr>
          <p:nvPr>
            <p:ph type="body" idx="1"/>
          </p:nvPr>
        </p:nvSpPr>
        <p:spPr>
          <a:xfrm>
            <a:off x="1446213" y="1066800"/>
            <a:ext cx="10360025" cy="5181600"/>
          </a:xfrm>
        </p:spPr>
        <p:txBody>
          <a:bodyPr rtlCol="0">
            <a:normAutofit fontScale="92500" lnSpcReduction="20000"/>
          </a:bodyPr>
          <a:lstStyle/>
          <a:p>
            <a:pPr marL="246888" indent="-246888" eaLnBrk="1" fontAlgn="auto" hangingPunct="1">
              <a:spcAft>
                <a:spcPts val="0"/>
              </a:spcAft>
              <a:defRPr/>
            </a:pPr>
            <a:r>
              <a:rPr lang="en-US" dirty="0">
                <a:sym typeface="Symbol" pitchFamily="18" charset="2"/>
              </a:rPr>
              <a:t>For conservative forces only we had:</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  </a:t>
            </a:r>
            <a:r>
              <a:rPr lang="en-US" b="1" dirty="0">
                <a:sym typeface="Symbol" pitchFamily="18" charset="2"/>
              </a:rPr>
              <a:t>= </a:t>
            </a:r>
            <a:r>
              <a:rPr lang="en-US" b="1" dirty="0">
                <a:cs typeface="Times New Roman" pitchFamily="18" charset="0"/>
                <a:sym typeface="Times New Roman" pitchFamily="18" charset="0"/>
              </a:rPr>
              <a:t>∫</a:t>
            </a:r>
            <a:r>
              <a:rPr lang="en-US" b="1" dirty="0" err="1">
                <a:sym typeface="Times New Roman" pitchFamily="18" charset="0"/>
              </a:rPr>
              <a:t>F</a:t>
            </a:r>
            <a:r>
              <a:rPr lang="en-US" b="1" dirty="0" err="1">
                <a:sym typeface="Symbol" pitchFamily="18" charset="2"/>
              </a:rPr>
              <a:t>ds</a:t>
            </a:r>
            <a:r>
              <a:rPr lang="en-US" b="1" dirty="0">
                <a:sym typeface="Symbol" pitchFamily="18" charset="2"/>
              </a:rPr>
              <a:t>  =  V</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2 </a:t>
            </a:r>
            <a:r>
              <a:rPr lang="en-US" b="1" dirty="0">
                <a:sym typeface="Symbol" pitchFamily="18" charset="2"/>
              </a:rPr>
              <a:t>   </a:t>
            </a:r>
            <a:r>
              <a:rPr lang="en-US" sz="2400" dirty="0">
                <a:sym typeface="Symbol" pitchFamily="18" charset="2"/>
              </a:rPr>
              <a:t>(independent of path)</a:t>
            </a:r>
          </a:p>
          <a:p>
            <a:pPr marL="246888" indent="-246888" eaLnBrk="1" fontAlgn="auto" hangingPunct="1">
              <a:spcAft>
                <a:spcPts val="0"/>
              </a:spcAft>
              <a:defRPr/>
            </a:pPr>
            <a:r>
              <a:rPr lang="en-US" dirty="0">
                <a:sym typeface="Symbol" pitchFamily="18" charset="2"/>
              </a:rPr>
              <a:t>In general, we had (Work-Energy Principle): </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 </a:t>
            </a:r>
            <a:r>
              <a:rPr lang="en-US" b="1" dirty="0">
                <a:sym typeface="Symbol" pitchFamily="18" charset="2"/>
              </a:rPr>
              <a:t>= T</a:t>
            </a:r>
            <a:r>
              <a:rPr lang="en-US" b="1" baseline="-25000" dirty="0">
                <a:sym typeface="Symbol" pitchFamily="18" charset="2"/>
              </a:rPr>
              <a:t>2</a:t>
            </a:r>
            <a:r>
              <a:rPr lang="en-US" b="1" dirty="0">
                <a:sym typeface="Symbol" pitchFamily="18" charset="2"/>
              </a:rPr>
              <a:t> - T</a:t>
            </a:r>
            <a:r>
              <a:rPr lang="en-US" b="1" baseline="-25000" dirty="0">
                <a:sym typeface="Symbol" pitchFamily="18" charset="2"/>
              </a:rPr>
              <a:t>1</a:t>
            </a:r>
          </a:p>
          <a:p>
            <a:pPr marL="246888" indent="-246888" eaLnBrk="1" fontAlgn="auto" hangingPunct="1">
              <a:spcAft>
                <a:spcPts val="0"/>
              </a:spcAft>
              <a:defRPr/>
            </a:pPr>
            <a:r>
              <a:rPr lang="en-US" dirty="0">
                <a:sym typeface="Times New Roman" pitchFamily="18" charset="0"/>
              </a:rPr>
              <a:t>Combining 	</a:t>
            </a:r>
            <a:r>
              <a:rPr lang="en-US" b="1" dirty="0">
                <a:sym typeface="Symbol" pitchFamily="18" charset="2"/>
              </a:rPr>
              <a:t>  </a:t>
            </a:r>
            <a:r>
              <a:rPr lang="en-US" b="1" i="1" dirty="0">
                <a:solidFill>
                  <a:srgbClr val="FF3300"/>
                </a:solidFill>
                <a:sym typeface="Symbol" pitchFamily="18" charset="2"/>
              </a:rPr>
              <a:t>For conservative forces:</a:t>
            </a:r>
            <a:endParaRPr lang="en-US" dirty="0">
              <a:solidFill>
                <a:srgbClr val="FF3300"/>
              </a:solidFill>
              <a:sym typeface="Symbol" pitchFamily="18" charset="2"/>
            </a:endParaRPr>
          </a:p>
          <a:p>
            <a:pPr marL="246888" indent="-246888" eaLnBrk="1" fontAlgn="auto" hangingPunct="1">
              <a:spcAft>
                <a:spcPts val="0"/>
              </a:spcAft>
              <a:buFontTx/>
              <a:buNone/>
              <a:defRPr/>
            </a:pPr>
            <a:r>
              <a:rPr lang="en-US" b="1" dirty="0">
                <a:sym typeface="Times New Roman" pitchFamily="18" charset="0"/>
              </a:rPr>
              <a:t>	 </a:t>
            </a:r>
            <a:r>
              <a:rPr lang="en-US" b="1" dirty="0">
                <a:sym typeface="Symbol" pitchFamily="18" charset="2"/>
              </a:rPr>
              <a:t>V</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2 </a:t>
            </a:r>
            <a:r>
              <a:rPr lang="en-US" b="1" dirty="0">
                <a:sym typeface="Symbol" pitchFamily="18" charset="2"/>
              </a:rPr>
              <a:t>= T</a:t>
            </a:r>
            <a:r>
              <a:rPr lang="en-US" b="1" baseline="-25000" dirty="0">
                <a:sym typeface="Symbol" pitchFamily="18" charset="2"/>
              </a:rPr>
              <a:t>2</a:t>
            </a:r>
            <a:r>
              <a:rPr lang="en-US" b="1" dirty="0">
                <a:sym typeface="Symbol" pitchFamily="18" charset="2"/>
              </a:rPr>
              <a:t> - T</a:t>
            </a:r>
            <a:r>
              <a:rPr lang="en-US" b="1" baseline="-25000" dirty="0">
                <a:sym typeface="Symbol" pitchFamily="18" charset="2"/>
              </a:rPr>
              <a:t>1  </a:t>
            </a:r>
            <a:r>
              <a:rPr lang="en-US" dirty="0">
                <a:sym typeface="Symbol" pitchFamily="18" charset="2"/>
              </a:rPr>
              <a:t>or  </a:t>
            </a:r>
            <a:r>
              <a:rPr lang="en-US" b="1" dirty="0">
                <a:sym typeface="Symbol" pitchFamily="18" charset="2"/>
              </a:rPr>
              <a:t>T + V</a:t>
            </a:r>
            <a:r>
              <a:rPr lang="en-US" b="1" baseline="-25000" dirty="0">
                <a:sym typeface="Symbol" pitchFamily="18" charset="2"/>
              </a:rPr>
              <a:t> </a:t>
            </a:r>
            <a:r>
              <a:rPr lang="en-US" b="1" dirty="0">
                <a:sym typeface="Symbol" pitchFamily="18" charset="2"/>
              </a:rPr>
              <a:t>= 0</a:t>
            </a:r>
            <a:endParaRPr lang="en-US" dirty="0">
              <a:sym typeface="Symbol" pitchFamily="18" charset="2"/>
            </a:endParaRPr>
          </a:p>
          <a:p>
            <a:pPr marL="246888" indent="-246888" eaLnBrk="1" fontAlgn="auto" hangingPunct="1">
              <a:spcAft>
                <a:spcPts val="0"/>
              </a:spcAft>
              <a:buFontTx/>
              <a:buNone/>
              <a:defRPr/>
            </a:pP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or	</a:t>
            </a:r>
            <a:r>
              <a:rPr lang="en-US" b="1" dirty="0">
                <a:sym typeface="Symbol" pitchFamily="18" charset="2"/>
              </a:rPr>
              <a:t>		T</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1 </a:t>
            </a:r>
            <a:r>
              <a:rPr lang="en-US" b="1" dirty="0">
                <a:sym typeface="Symbol" pitchFamily="18" charset="2"/>
              </a:rPr>
              <a:t>= T</a:t>
            </a:r>
            <a:r>
              <a:rPr lang="en-US" b="1" baseline="-25000" dirty="0">
                <a:sym typeface="Symbol" pitchFamily="18" charset="2"/>
              </a:rPr>
              <a:t>2</a:t>
            </a:r>
            <a:r>
              <a:rPr lang="en-US" b="1" dirty="0">
                <a:sym typeface="Symbol" pitchFamily="18" charset="2"/>
              </a:rPr>
              <a:t> + V</a:t>
            </a:r>
            <a:r>
              <a:rPr lang="en-US" b="1" baseline="-25000" dirty="0">
                <a:sym typeface="Symbol" pitchFamily="18" charset="2"/>
              </a:rPr>
              <a:t>2</a:t>
            </a: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or </a:t>
            </a:r>
            <a:r>
              <a:rPr lang="en-US" b="1" dirty="0">
                <a:sym typeface="Symbol" pitchFamily="18" charset="2"/>
              </a:rPr>
              <a:t>		E = T + V = </a:t>
            </a:r>
            <a:r>
              <a:rPr lang="en-US" dirty="0">
                <a:sym typeface="Symbol" pitchFamily="18" charset="2"/>
              </a:rPr>
              <a:t>constant </a:t>
            </a:r>
          </a:p>
          <a:p>
            <a:pPr marL="246888" indent="-246888" eaLnBrk="1" fontAlgn="auto" hangingPunct="1">
              <a:spcAft>
                <a:spcPts val="0"/>
              </a:spcAft>
              <a:buFontTx/>
              <a:buNone/>
              <a:defRPr/>
            </a:pPr>
            <a:r>
              <a:rPr lang="en-US" dirty="0">
                <a:sym typeface="Symbol" pitchFamily="18" charset="2"/>
              </a:rPr>
              <a:t>		</a:t>
            </a:r>
            <a:r>
              <a:rPr lang="en-US" b="1" dirty="0">
                <a:sym typeface="Symbol" pitchFamily="18" charset="2"/>
              </a:rPr>
              <a:t>E = T + V </a:t>
            </a:r>
            <a:r>
              <a:rPr lang="en-US" dirty="0">
                <a:sym typeface="Symbol" pitchFamily="18" charset="2"/>
              </a:rPr>
              <a:t> </a:t>
            </a:r>
            <a:r>
              <a:rPr lang="en-US" b="1" u="sng" dirty="0">
                <a:solidFill>
                  <a:srgbClr val="9900FF"/>
                </a:solidFill>
                <a:sym typeface="Symbol" pitchFamily="18" charset="2"/>
              </a:rPr>
              <a:t>Total Mechanical Energy</a:t>
            </a:r>
            <a:r>
              <a:rPr lang="en-US" dirty="0">
                <a:sym typeface="Symbol" pitchFamily="18" charset="2"/>
              </a:rPr>
              <a:t> </a:t>
            </a:r>
          </a:p>
          <a:p>
            <a:pPr marL="246888" indent="-246888" eaLnBrk="1" fontAlgn="auto" hangingPunct="1">
              <a:spcAft>
                <a:spcPts val="0"/>
              </a:spcAft>
              <a:buFontTx/>
              <a:buNone/>
              <a:defRPr/>
            </a:pPr>
            <a:r>
              <a:rPr lang="en-US" dirty="0">
                <a:sym typeface="Symbol" pitchFamily="18" charset="2"/>
              </a:rPr>
              <a:t>			</a:t>
            </a:r>
            <a:r>
              <a:rPr lang="en-US" sz="2400" dirty="0">
                <a:sym typeface="Symbol" pitchFamily="18" charset="2"/>
              </a:rPr>
              <a:t>(or just Total Energy)</a:t>
            </a:r>
            <a:endParaRPr lang="en-US" sz="2400" b="1" dirty="0">
              <a:sym typeface="Symbol" pitchFamily="18" charset="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a:xfrm>
            <a:off x="1219200" y="457200"/>
            <a:ext cx="10360025" cy="5638800"/>
          </a:xfrm>
        </p:spPr>
        <p:txBody>
          <a:bodyPr rtlCol="0">
            <a:normAutofit fontScale="85000" lnSpcReduction="10000"/>
          </a:bodyPr>
          <a:lstStyle/>
          <a:p>
            <a:pPr marL="246888" indent="-246888" eaLnBrk="1" fontAlgn="auto" hangingPunct="1">
              <a:spcAft>
                <a:spcPts val="0"/>
              </a:spcAft>
              <a:defRPr/>
            </a:pPr>
            <a:r>
              <a:rPr lang="en-US" b="1" dirty="0">
                <a:solidFill>
                  <a:srgbClr val="0000FF"/>
                </a:solidFill>
                <a:sym typeface="Symbol" pitchFamily="18" charset="2"/>
              </a:rPr>
              <a:t>For conservative forces:</a:t>
            </a:r>
            <a:r>
              <a:rPr lang="en-US" dirty="0">
                <a:solidFill>
                  <a:srgbClr val="0000FF"/>
                </a:solidFill>
                <a:sym typeface="Symbol" pitchFamily="18" charset="2"/>
              </a:rPr>
              <a:t> </a:t>
            </a:r>
          </a:p>
          <a:p>
            <a:pPr marL="246888" indent="-246888" eaLnBrk="1" fontAlgn="auto" hangingPunct="1">
              <a:spcAft>
                <a:spcPts val="0"/>
              </a:spcAft>
              <a:buFontTx/>
              <a:buNone/>
              <a:defRPr/>
            </a:pPr>
            <a:r>
              <a:rPr lang="en-US" b="1" dirty="0">
                <a:sym typeface="Symbol" pitchFamily="18" charset="2"/>
              </a:rPr>
              <a:t>			T + V</a:t>
            </a:r>
            <a:r>
              <a:rPr lang="en-US" b="1" baseline="-25000" dirty="0">
                <a:sym typeface="Symbol" pitchFamily="18" charset="2"/>
              </a:rPr>
              <a:t> </a:t>
            </a:r>
            <a:r>
              <a:rPr lang="en-US" b="1" dirty="0">
                <a:sym typeface="Symbol" pitchFamily="18" charset="2"/>
              </a:rPr>
              <a:t>= 0</a:t>
            </a:r>
            <a:r>
              <a:rPr lang="en-US" dirty="0">
                <a:sym typeface="Symbol" pitchFamily="18" charset="2"/>
              </a:rPr>
              <a:t>  </a:t>
            </a:r>
          </a:p>
          <a:p>
            <a:pPr marL="246888" indent="-246888" eaLnBrk="1" fontAlgn="auto" hangingPunct="1">
              <a:spcAft>
                <a:spcPts val="0"/>
              </a:spcAft>
              <a:buFontTx/>
              <a:buNone/>
              <a:defRPr/>
            </a:pPr>
            <a:r>
              <a:rPr lang="en-US" dirty="0">
                <a:sym typeface="Symbol" pitchFamily="18" charset="2"/>
              </a:rPr>
              <a:t>	or	</a:t>
            </a:r>
            <a:r>
              <a:rPr lang="en-US" b="1" dirty="0">
                <a:sym typeface="Symbol" pitchFamily="18" charset="2"/>
              </a:rPr>
              <a:t>	T</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1 </a:t>
            </a:r>
            <a:r>
              <a:rPr lang="en-US" b="1" dirty="0">
                <a:sym typeface="Symbol" pitchFamily="18" charset="2"/>
              </a:rPr>
              <a:t>= T</a:t>
            </a:r>
            <a:r>
              <a:rPr lang="en-US" b="1" baseline="-25000" dirty="0">
                <a:sym typeface="Symbol" pitchFamily="18" charset="2"/>
              </a:rPr>
              <a:t>2</a:t>
            </a:r>
            <a:r>
              <a:rPr lang="en-US" b="1" dirty="0">
                <a:sym typeface="Symbol" pitchFamily="18" charset="2"/>
              </a:rPr>
              <a:t> + V</a:t>
            </a:r>
            <a:r>
              <a:rPr lang="en-US" b="1" baseline="-25000" dirty="0">
                <a:sym typeface="Symbol" pitchFamily="18" charset="2"/>
              </a:rPr>
              <a:t>2  </a:t>
            </a:r>
          </a:p>
          <a:p>
            <a:pPr marL="246888" indent="-246888" eaLnBrk="1" fontAlgn="auto" hangingPunct="1">
              <a:spcAft>
                <a:spcPts val="0"/>
              </a:spcAft>
              <a:buFontTx/>
              <a:buNone/>
              <a:defRPr/>
            </a:pPr>
            <a:r>
              <a:rPr lang="en-US" b="1" baseline="-25000" dirty="0">
                <a:sym typeface="Symbol" pitchFamily="18" charset="2"/>
              </a:rPr>
              <a:t>	</a:t>
            </a:r>
            <a:r>
              <a:rPr lang="en-US" dirty="0">
                <a:sym typeface="Symbol" pitchFamily="18" charset="2"/>
              </a:rPr>
              <a:t>or </a:t>
            </a:r>
            <a:r>
              <a:rPr lang="en-US" b="1" dirty="0">
                <a:sym typeface="Symbol" pitchFamily="18" charset="2"/>
              </a:rPr>
              <a:t>		E = T + V = </a:t>
            </a:r>
            <a:r>
              <a:rPr lang="en-US" dirty="0">
                <a:sym typeface="Symbol" pitchFamily="18" charset="2"/>
              </a:rPr>
              <a:t>constant (conserved)</a:t>
            </a:r>
          </a:p>
          <a:p>
            <a:pPr marL="246888" indent="-246888" eaLnBrk="1" fontAlgn="auto" hangingPunct="1">
              <a:spcAft>
                <a:spcPts val="0"/>
              </a:spcAft>
              <a:buFontTx/>
              <a:buNone/>
              <a:defRPr/>
            </a:pPr>
            <a:endParaRPr lang="en-US" b="1" u="sng" dirty="0">
              <a:sym typeface="Symbol" pitchFamily="18" charset="2"/>
            </a:endParaRPr>
          </a:p>
          <a:p>
            <a:pPr marL="246888" indent="-246888" eaLnBrk="1" fontAlgn="auto" hangingPunct="1">
              <a:spcAft>
                <a:spcPts val="0"/>
              </a:spcAft>
              <a:buFontTx/>
              <a:buNone/>
              <a:defRPr/>
            </a:pPr>
            <a:r>
              <a:rPr lang="en-US" b="1" dirty="0">
                <a:sym typeface="Symbol" pitchFamily="18" charset="2"/>
              </a:rPr>
              <a:t>	</a:t>
            </a:r>
            <a:r>
              <a:rPr lang="en-US" b="1" u="sng" dirty="0">
                <a:solidFill>
                  <a:srgbClr val="996600"/>
                </a:solidFill>
                <a:sym typeface="Symbol" pitchFamily="18" charset="2"/>
              </a:rPr>
              <a:t>Energy Conservation Theorem for a Particle:</a:t>
            </a:r>
            <a:r>
              <a:rPr lang="en-US" b="1" dirty="0">
                <a:sym typeface="Symbol" pitchFamily="18" charset="2"/>
              </a:rPr>
              <a:t> </a:t>
            </a:r>
          </a:p>
          <a:p>
            <a:pPr marL="246888" indent="-246888" eaLnBrk="1" fontAlgn="auto" hangingPunct="1">
              <a:lnSpc>
                <a:spcPct val="220000"/>
              </a:lnSpc>
              <a:spcAft>
                <a:spcPts val="0"/>
              </a:spcAft>
              <a:buFontTx/>
              <a:buNone/>
              <a:defRPr/>
            </a:pPr>
            <a:r>
              <a:rPr lang="en-US" b="1" dirty="0">
                <a:sym typeface="Symbol" pitchFamily="18" charset="2"/>
              </a:rPr>
              <a:t>	</a:t>
            </a:r>
            <a:r>
              <a:rPr lang="en-US" b="1" i="1" dirty="0">
                <a:solidFill>
                  <a:srgbClr val="FF3300"/>
                </a:solidFill>
                <a:sym typeface="Symbol" pitchFamily="18" charset="2"/>
              </a:rPr>
              <a:t>If only conservative forces are acting on a particle, then the total mechanical energy of the particle, </a:t>
            </a:r>
            <a:r>
              <a:rPr lang="en-US" b="1" dirty="0">
                <a:solidFill>
                  <a:srgbClr val="FF3300"/>
                </a:solidFill>
                <a:sym typeface="Symbol" pitchFamily="18" charset="2"/>
              </a:rPr>
              <a:t>E = T + V,</a:t>
            </a:r>
            <a:r>
              <a:rPr lang="en-US" b="1" i="1" dirty="0">
                <a:solidFill>
                  <a:srgbClr val="FF3300"/>
                </a:solidFill>
                <a:sym typeface="Symbol" pitchFamily="18" charset="2"/>
              </a:rPr>
              <a:t>  is conserved. </a:t>
            </a:r>
          </a:p>
          <a:p>
            <a:pPr marL="246888" indent="-246888" eaLnBrk="1" fontAlgn="auto" hangingPunct="1">
              <a:spcAft>
                <a:spcPts val="0"/>
              </a:spcAft>
              <a:buFontTx/>
              <a:buNone/>
              <a:defRPr/>
            </a:pPr>
            <a:r>
              <a:rPr lang="en-US" dirty="0">
                <a:solidFill>
                  <a:srgbClr val="FF3300"/>
                </a:solidFill>
                <a:sym typeface="Symbol" pitchFamily="18" charset="2"/>
              </a:rPr>
              <a:t> </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1219200" y="533400"/>
            <a:ext cx="10360025" cy="6324600"/>
          </a:xfrm>
        </p:spPr>
        <p:txBody>
          <a:bodyPr/>
          <a:lstStyle/>
          <a:p>
            <a:pPr eaLnBrk="1" hangingPunct="1"/>
            <a:r>
              <a:rPr lang="en-US" altLang="en-US" smtClean="0">
                <a:sym typeface="Symbol" panose="05050102010706020507" pitchFamily="18" charset="2"/>
              </a:rPr>
              <a:t>Consider a </a:t>
            </a:r>
            <a:r>
              <a:rPr lang="en-US" altLang="en-US" b="1" smtClean="0">
                <a:solidFill>
                  <a:srgbClr val="0000FF"/>
                </a:solidFill>
                <a:sym typeface="Symbol" panose="05050102010706020507" pitchFamily="18" charset="2"/>
              </a:rPr>
              <a:t>special case</a:t>
            </a:r>
            <a:r>
              <a:rPr lang="en-US" altLang="en-US" smtClean="0">
                <a:solidFill>
                  <a:srgbClr val="0000FF"/>
                </a:solidFill>
                <a:sym typeface="Symbol" panose="05050102010706020507" pitchFamily="18" charset="2"/>
              </a:rPr>
              <a:t> </a:t>
            </a:r>
            <a:r>
              <a:rPr lang="en-US" altLang="en-US" smtClean="0">
                <a:sym typeface="Symbol" panose="05050102010706020507" pitchFamily="18" charset="2"/>
              </a:rPr>
              <a:t>where </a:t>
            </a:r>
            <a:r>
              <a:rPr lang="en-US" altLang="en-US" b="1" smtClean="0">
                <a:sym typeface="Symbol" panose="05050102010706020507" pitchFamily="18" charset="2"/>
              </a:rPr>
              <a:t>F</a:t>
            </a:r>
            <a:r>
              <a:rPr lang="en-US" altLang="en-US" smtClean="0">
                <a:sym typeface="Symbol" panose="05050102010706020507" pitchFamily="18" charset="2"/>
              </a:rPr>
              <a:t> is a function of both position</a:t>
            </a:r>
            <a:r>
              <a:rPr lang="en-US" altLang="en-US" b="1" smtClean="0">
                <a:sym typeface="Symbol" panose="05050102010706020507" pitchFamily="18" charset="2"/>
              </a:rPr>
              <a:t> r </a:t>
            </a:r>
            <a:r>
              <a:rPr lang="en-US" altLang="en-US" smtClean="0">
                <a:sym typeface="Symbol" panose="05050102010706020507" pitchFamily="18" charset="2"/>
              </a:rPr>
              <a:t>&amp; time </a:t>
            </a:r>
            <a:r>
              <a:rPr lang="en-US" altLang="en-US" b="1" smtClean="0">
                <a:sym typeface="Symbol" panose="05050102010706020507" pitchFamily="18" charset="2"/>
              </a:rPr>
              <a:t>t</a:t>
            </a:r>
            <a:r>
              <a:rPr lang="en-US" altLang="en-US" smtClean="0">
                <a:sym typeface="Symbol" panose="05050102010706020507" pitchFamily="18" charset="2"/>
              </a:rPr>
              <a:t>:  </a:t>
            </a:r>
            <a:r>
              <a:rPr lang="en-US" altLang="en-US" b="1" smtClean="0">
                <a:sym typeface="Symbol" panose="05050102010706020507" pitchFamily="18" charset="2"/>
              </a:rPr>
              <a:t>F = F(r,t)</a:t>
            </a:r>
            <a:endParaRPr lang="en-US" altLang="en-US" smtClean="0">
              <a:sym typeface="Symbol" panose="05050102010706020507" pitchFamily="18" charset="2"/>
            </a:endParaRPr>
          </a:p>
          <a:p>
            <a:pPr eaLnBrk="1" hangingPunct="1"/>
            <a:r>
              <a:rPr lang="en-US" altLang="en-US" smtClean="0">
                <a:sym typeface="Symbol" panose="05050102010706020507" pitchFamily="18" charset="2"/>
              </a:rPr>
              <a:t>Further, suppose we can define a function </a:t>
            </a:r>
            <a:r>
              <a:rPr lang="en-US" altLang="en-US" b="1" smtClean="0">
                <a:sym typeface="Symbol" panose="05050102010706020507" pitchFamily="18" charset="2"/>
              </a:rPr>
              <a:t>V(r,t)</a:t>
            </a:r>
            <a:r>
              <a:rPr lang="en-US" altLang="en-US" smtClean="0">
                <a:sym typeface="Symbol" panose="05050102010706020507" pitchFamily="18" charset="2"/>
              </a:rPr>
              <a:t> such that: </a:t>
            </a:r>
            <a:r>
              <a:rPr lang="en-US" altLang="en-US" b="1" smtClean="0">
                <a:sym typeface="Symbol" panose="05050102010706020507" pitchFamily="18" charset="2"/>
              </a:rPr>
              <a:t>F = - (</a:t>
            </a:r>
            <a:r>
              <a:rPr lang="en-US" altLang="en-US" b="1" smtClean="0">
                <a:sym typeface="Times New Roman" panose="02020603050405020304" pitchFamily="18" charset="0"/>
              </a:rPr>
              <a:t>V/</a:t>
            </a:r>
            <a:r>
              <a:rPr lang="en-US" altLang="en-US" b="1" smtClean="0">
                <a:sym typeface="Symbol" panose="05050102010706020507" pitchFamily="18" charset="2"/>
              </a:rPr>
              <a:t></a:t>
            </a:r>
            <a:r>
              <a:rPr lang="en-US" altLang="en-US" b="1" smtClean="0">
                <a:sym typeface="Times New Roman" panose="02020603050405020304" pitchFamily="18" charset="0"/>
              </a:rPr>
              <a:t>s)</a:t>
            </a:r>
          </a:p>
          <a:p>
            <a:pPr eaLnBrk="1" hangingPunct="1">
              <a:buFontTx/>
              <a:buNone/>
            </a:pPr>
            <a:r>
              <a:rPr lang="en-US" altLang="en-US" smtClean="0">
                <a:sym typeface="Symbol" panose="05050102010706020507" pitchFamily="18" charset="2"/>
              </a:rPr>
              <a:t> Work done on particle in differential distance </a:t>
            </a:r>
            <a:r>
              <a:rPr lang="en-US" altLang="en-US" b="1" smtClean="0">
                <a:sym typeface="Symbol" panose="05050102010706020507" pitchFamily="18" charset="2"/>
              </a:rPr>
              <a:t>ds </a:t>
            </a:r>
            <a:r>
              <a:rPr lang="en-US" altLang="en-US" smtClean="0">
                <a:sym typeface="Symbol" panose="05050102010706020507" pitchFamily="18" charset="2"/>
              </a:rPr>
              <a:t>is still  </a:t>
            </a:r>
            <a:r>
              <a:rPr lang="en-US" altLang="en-US" b="1" smtClean="0">
                <a:sym typeface="Times New Roman" panose="02020603050405020304" pitchFamily="18" charset="0"/>
              </a:rPr>
              <a:t>F</a:t>
            </a:r>
            <a:r>
              <a:rPr lang="en-US" altLang="en-US" b="1" smtClean="0">
                <a:sym typeface="Symbol" panose="05050102010706020507" pitchFamily="18" charset="2"/>
              </a:rPr>
              <a:t>ds = - (</a:t>
            </a:r>
            <a:r>
              <a:rPr lang="en-US" altLang="en-US" b="1" smtClean="0">
                <a:sym typeface="Times New Roman" panose="02020603050405020304" pitchFamily="18" charset="0"/>
              </a:rPr>
              <a:t>V/</a:t>
            </a:r>
            <a:r>
              <a:rPr lang="en-US" altLang="en-US" b="1" smtClean="0">
                <a:sym typeface="Symbol" panose="05050102010706020507" pitchFamily="18" charset="2"/>
              </a:rPr>
              <a:t></a:t>
            </a:r>
            <a:r>
              <a:rPr lang="en-US" altLang="en-US" b="1" smtClean="0">
                <a:sym typeface="Times New Roman" panose="02020603050405020304" pitchFamily="18" charset="0"/>
              </a:rPr>
              <a:t>s)ds</a:t>
            </a:r>
            <a:endParaRPr lang="en-US" altLang="en-US" smtClean="0">
              <a:sym typeface="Symbol" panose="05050102010706020507" pitchFamily="18" charset="2"/>
            </a:endParaRPr>
          </a:p>
          <a:p>
            <a:pPr eaLnBrk="1" hangingPunct="1">
              <a:buFontTx/>
              <a:buNone/>
            </a:pPr>
            <a:r>
              <a:rPr lang="en-US" altLang="en-US" smtClean="0">
                <a:sym typeface="Symbol" panose="05050102010706020507" pitchFamily="18" charset="2"/>
              </a:rPr>
              <a:t>	However, in this case,</a:t>
            </a:r>
            <a:r>
              <a:rPr lang="en-US" altLang="en-US" b="1" i="1" smtClean="0">
                <a:sym typeface="Symbol" panose="05050102010706020507" pitchFamily="18" charset="2"/>
              </a:rPr>
              <a:t> cannot</a:t>
            </a:r>
            <a:r>
              <a:rPr lang="en-US" altLang="en-US" smtClean="0">
                <a:sym typeface="Symbol" panose="05050102010706020507" pitchFamily="18" charset="2"/>
              </a:rPr>
              <a:t> write </a:t>
            </a:r>
            <a:r>
              <a:rPr lang="en-US" altLang="en-US" b="1" smtClean="0">
                <a:sym typeface="Times New Roman" panose="02020603050405020304" pitchFamily="18" charset="0"/>
              </a:rPr>
              <a:t>F</a:t>
            </a:r>
            <a:r>
              <a:rPr lang="en-US" altLang="en-US" b="1" smtClean="0">
                <a:sym typeface="Symbol" panose="05050102010706020507" pitchFamily="18" charset="2"/>
              </a:rPr>
              <a:t>ds = -dV</a:t>
            </a:r>
            <a:r>
              <a:rPr lang="en-US" altLang="en-US" smtClean="0">
                <a:sym typeface="Symbol" panose="05050102010706020507" pitchFamily="18" charset="2"/>
              </a:rPr>
              <a:t> since </a:t>
            </a:r>
            <a:r>
              <a:rPr lang="en-US" altLang="en-US" b="1" smtClean="0">
                <a:sym typeface="Symbol" panose="05050102010706020507" pitchFamily="18" charset="2"/>
              </a:rPr>
              <a:t>V</a:t>
            </a:r>
            <a:r>
              <a:rPr lang="en-US" altLang="en-US" smtClean="0">
                <a:sym typeface="Symbol" panose="05050102010706020507" pitchFamily="18" charset="2"/>
              </a:rPr>
              <a:t> is a function of </a:t>
            </a:r>
            <a:r>
              <a:rPr lang="en-US" altLang="en-US" b="1" i="1" smtClean="0">
                <a:solidFill>
                  <a:srgbClr val="FF3300"/>
                </a:solidFill>
                <a:sym typeface="Symbol" panose="05050102010706020507" pitchFamily="18" charset="2"/>
              </a:rPr>
              <a:t>both time &amp; space.</a:t>
            </a:r>
            <a:r>
              <a:rPr lang="en-US" altLang="en-US" smtClean="0">
                <a:sym typeface="Symbol" panose="05050102010706020507" pitchFamily="18" charset="2"/>
              </a:rPr>
              <a:t> May still define a total mechanical energy </a:t>
            </a:r>
            <a:r>
              <a:rPr lang="en-US" altLang="en-US" b="1" smtClean="0">
                <a:sym typeface="Symbol" panose="05050102010706020507" pitchFamily="18" charset="2"/>
              </a:rPr>
              <a:t>E = T + V</a:t>
            </a:r>
            <a:r>
              <a:rPr lang="en-US" altLang="en-US" smtClean="0">
                <a:sym typeface="Symbol" panose="05050102010706020507" pitchFamily="18" charset="2"/>
              </a:rPr>
              <a:t>. However, </a:t>
            </a:r>
            <a:r>
              <a:rPr lang="en-US" altLang="en-US" b="1" smtClean="0">
                <a:sym typeface="Symbol" panose="05050102010706020507" pitchFamily="18" charset="2"/>
              </a:rPr>
              <a:t>E</a:t>
            </a:r>
            <a:r>
              <a:rPr lang="en-US" altLang="en-US" smtClean="0">
                <a:sym typeface="Symbol" panose="05050102010706020507" pitchFamily="18" charset="2"/>
              </a:rPr>
              <a:t> </a:t>
            </a:r>
            <a:r>
              <a:rPr lang="en-US" altLang="en-US" b="1" i="1" smtClean="0">
                <a:solidFill>
                  <a:srgbClr val="0000FF"/>
                </a:solidFill>
                <a:sym typeface="Symbol" panose="05050102010706020507" pitchFamily="18" charset="2"/>
              </a:rPr>
              <a:t>is no longer conserved</a:t>
            </a:r>
            <a:r>
              <a:rPr lang="en-US" altLang="en-US" smtClean="0">
                <a:solidFill>
                  <a:srgbClr val="0000FF"/>
                </a:solidFill>
                <a:sym typeface="Symbol" panose="05050102010706020507" pitchFamily="18" charset="2"/>
              </a:rPr>
              <a:t>! </a:t>
            </a:r>
            <a:r>
              <a:rPr lang="en-US" altLang="en-US" b="1" smtClean="0">
                <a:sym typeface="Symbol" panose="05050102010706020507" pitchFamily="18" charset="2"/>
              </a:rPr>
              <a:t>E = E(t)</a:t>
            </a:r>
            <a:r>
              <a:rPr lang="en-US" altLang="en-US" smtClean="0">
                <a:sym typeface="Symbol" panose="05050102010706020507" pitchFamily="18" charset="2"/>
              </a:rPr>
              <a:t>!!</a:t>
            </a:r>
          </a:p>
          <a:p>
            <a:pPr eaLnBrk="1" hangingPunct="1">
              <a:buFontTx/>
              <a:buNone/>
            </a:pPr>
            <a:r>
              <a:rPr lang="en-US" altLang="en-US" smtClean="0">
                <a:sym typeface="Symbol" panose="05050102010706020507" pitchFamily="18" charset="2"/>
              </a:rPr>
              <a:t>			</a:t>
            </a:r>
            <a:r>
              <a:rPr lang="en-US" altLang="en-US" sz="2400" smtClean="0">
                <a:sym typeface="Symbol" panose="05050102010706020507" pitchFamily="18" charset="2"/>
              </a:rPr>
              <a:t>(Conserved </a:t>
            </a:r>
            <a:r>
              <a:rPr lang="en-US" altLang="en-US" sz="2400" b="1" smtClean="0">
                <a:sym typeface="Symbol" panose="05050102010706020507" pitchFamily="18" charset="2"/>
              </a:rPr>
              <a:t> dE/dt = 0</a:t>
            </a:r>
            <a:r>
              <a:rPr lang="en-US" altLang="en-US" sz="2400" smtClean="0">
                <a:sym typeface="Symbol" panose="05050102010706020507" pitchFamily="18" charset="2"/>
              </a:rPr>
              <a:t> )</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1522413" y="1981200"/>
            <a:ext cx="9782175" cy="1905000"/>
          </a:xfrm>
        </p:spPr>
        <p:txBody>
          <a:bodyPr/>
          <a:lstStyle/>
          <a:p>
            <a:pPr eaLnBrk="1" hangingPunct="1"/>
            <a:r>
              <a:rPr lang="en-US" altLang="en-US" sz="6000" b="1" smtClean="0">
                <a:solidFill>
                  <a:srgbClr val="C00000"/>
                </a:solidFill>
                <a:sym typeface="Times New Roman" panose="02020603050405020304" pitchFamily="18" charset="0"/>
              </a:rPr>
              <a:t>Mechanics of a System of Particles</a:t>
            </a:r>
            <a:endParaRPr lang="en-US" altLang="en-US" sz="6000" smtClean="0">
              <a:solidFill>
                <a:srgbClr val="C00000"/>
              </a:solidFill>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22413" y="0"/>
            <a:ext cx="10433050" cy="895350"/>
          </a:xfrm>
        </p:spPr>
        <p:txBody>
          <a:bodyPr/>
          <a:lstStyle/>
          <a:p>
            <a:pPr eaLnBrk="1" hangingPunct="1"/>
            <a:r>
              <a:rPr lang="en-US" altLang="en-US" b="1" smtClean="0">
                <a:solidFill>
                  <a:srgbClr val="0000FF"/>
                </a:solidFill>
                <a:sym typeface="Times New Roman" panose="02020603050405020304" pitchFamily="18" charset="0"/>
              </a:rPr>
              <a:t>Mechanics of a System of Particles</a:t>
            </a:r>
          </a:p>
        </p:txBody>
      </p:sp>
      <p:sp>
        <p:nvSpPr>
          <p:cNvPr id="70659" name="Rectangle 3"/>
          <p:cNvSpPr>
            <a:spLocks noGrp="1" noChangeArrowheads="1"/>
          </p:cNvSpPr>
          <p:nvPr>
            <p:ph type="body" idx="1"/>
          </p:nvPr>
        </p:nvSpPr>
        <p:spPr>
          <a:xfrm>
            <a:off x="1219200" y="1447800"/>
            <a:ext cx="10360025" cy="5029200"/>
          </a:xfrm>
        </p:spPr>
        <p:txBody>
          <a:bodyPr/>
          <a:lstStyle/>
          <a:p>
            <a:pPr eaLnBrk="1" hangingPunct="1"/>
            <a:r>
              <a:rPr lang="en-US" altLang="en-US" smtClean="0">
                <a:sym typeface="Symbol" panose="05050102010706020507" pitchFamily="18" charset="2"/>
              </a:rPr>
              <a:t>Generalization to </a:t>
            </a:r>
            <a:r>
              <a:rPr lang="en-US" altLang="en-US" b="1" i="1" smtClean="0">
                <a:solidFill>
                  <a:srgbClr val="FF0000"/>
                </a:solidFill>
                <a:sym typeface="Symbol" panose="05050102010706020507" pitchFamily="18" charset="2"/>
              </a:rPr>
              <a:t>many</a:t>
            </a:r>
            <a:r>
              <a:rPr lang="en-US" altLang="en-US" smtClean="0">
                <a:sym typeface="Symbol" panose="05050102010706020507" pitchFamily="18" charset="2"/>
              </a:rPr>
              <a:t> (</a:t>
            </a:r>
            <a:r>
              <a:rPr lang="en-US" altLang="en-US" b="1" smtClean="0">
                <a:sym typeface="Symbol" panose="05050102010706020507" pitchFamily="18" charset="2"/>
              </a:rPr>
              <a:t>N</a:t>
            </a:r>
            <a:r>
              <a:rPr lang="en-US" altLang="en-US" smtClean="0">
                <a:sym typeface="Symbol" panose="05050102010706020507" pitchFamily="18" charset="2"/>
              </a:rPr>
              <a:t>) particle system:</a:t>
            </a:r>
          </a:p>
          <a:p>
            <a:pPr lvl="1" eaLnBrk="1" hangingPunct="1"/>
            <a:r>
              <a:rPr lang="en-US" altLang="en-US" smtClean="0">
                <a:sym typeface="Symbol" panose="05050102010706020507" pitchFamily="18" charset="2"/>
              </a:rPr>
              <a:t>Distinguish External &amp; Internal Forces. </a:t>
            </a:r>
          </a:p>
          <a:p>
            <a:pPr lvl="1" eaLnBrk="1" hangingPunct="1"/>
            <a:endParaRPr lang="en-US" altLang="en-US" smtClean="0">
              <a:sym typeface="Symbol" panose="05050102010706020507" pitchFamily="18" charset="2"/>
            </a:endParaRPr>
          </a:p>
          <a:p>
            <a:pPr lvl="1" eaLnBrk="1" hangingPunct="1"/>
            <a:r>
              <a:rPr lang="en-US" altLang="en-US" b="1" smtClean="0">
                <a:solidFill>
                  <a:srgbClr val="0000FF"/>
                </a:solidFill>
                <a:sym typeface="Symbol" panose="05050102010706020507" pitchFamily="18" charset="2"/>
              </a:rPr>
              <a:t>Newton’s 2</a:t>
            </a:r>
            <a:r>
              <a:rPr lang="en-US" altLang="en-US" b="1" baseline="30000" smtClean="0">
                <a:solidFill>
                  <a:srgbClr val="0000FF"/>
                </a:solidFill>
                <a:sym typeface="Symbol" panose="05050102010706020507" pitchFamily="18" charset="2"/>
              </a:rPr>
              <a:t>nd</a:t>
            </a:r>
            <a:r>
              <a:rPr lang="en-US" altLang="en-US" b="1" smtClean="0">
                <a:solidFill>
                  <a:srgbClr val="0000FF"/>
                </a:solidFill>
                <a:sym typeface="Symbol" panose="05050102010706020507" pitchFamily="18" charset="2"/>
              </a:rPr>
              <a:t> Law</a:t>
            </a:r>
            <a:r>
              <a:rPr lang="en-US" altLang="en-US" smtClean="0">
                <a:solidFill>
                  <a:srgbClr val="0000FF"/>
                </a:solidFill>
                <a:sym typeface="Symbol" panose="05050102010706020507" pitchFamily="18" charset="2"/>
              </a:rPr>
              <a:t> </a:t>
            </a:r>
            <a:r>
              <a:rPr lang="en-US" altLang="en-US" smtClean="0">
                <a:sym typeface="Symbol" panose="05050102010706020507" pitchFamily="18" charset="2"/>
              </a:rPr>
              <a:t>(eqtn. of motion), particle </a:t>
            </a:r>
            <a:r>
              <a:rPr lang="en-US" altLang="en-US" b="1" i="1" smtClean="0">
                <a:sym typeface="Symbol" panose="05050102010706020507" pitchFamily="18" charset="2"/>
              </a:rPr>
              <a:t>i</a:t>
            </a:r>
            <a:r>
              <a:rPr lang="en-US" altLang="en-US" smtClean="0">
                <a:sym typeface="Symbol" panose="05050102010706020507" pitchFamily="18" charset="2"/>
              </a:rPr>
              <a:t>:</a:t>
            </a:r>
          </a:p>
          <a:p>
            <a:pPr eaLnBrk="1" hangingPunct="1">
              <a:buFontTx/>
              <a:buNone/>
            </a:pPr>
            <a:r>
              <a:rPr lang="en-US" altLang="en-US" smtClean="0">
                <a:sym typeface="Times New Roman" panose="02020603050405020304" pitchFamily="18" charset="0"/>
              </a:rPr>
              <a:t>			</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p>
          <a:p>
            <a:pPr lvl="1" eaLnBrk="1" hangingPunct="1">
              <a:buFontTx/>
              <a:buNone/>
            </a:pPr>
            <a:endParaRPr lang="en-US" altLang="en-US" b="1" smtClean="0">
              <a:sym typeface="Times New Roman" panose="02020603050405020304" pitchFamily="18" charset="0"/>
            </a:endParaRPr>
          </a:p>
          <a:p>
            <a:pPr lvl="1" eaLnBrk="1" hangingPunct="1">
              <a:buFontTx/>
              <a:buNone/>
            </a:pP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Symbol" panose="05050102010706020507" pitchFamily="18" charset="2"/>
              </a:rPr>
              <a:t> </a:t>
            </a:r>
            <a:r>
              <a:rPr lang="en-US" altLang="en-US" smtClean="0">
                <a:sym typeface="Symbol" panose="05050102010706020507" pitchFamily="18" charset="2"/>
              </a:rPr>
              <a:t>Total external force on the </a:t>
            </a:r>
            <a:r>
              <a:rPr lang="en-US" altLang="en-US" b="1" i="1" smtClean="0">
                <a:sym typeface="Symbol" panose="05050102010706020507" pitchFamily="18" charset="2"/>
              </a:rPr>
              <a:t>i</a:t>
            </a:r>
            <a:r>
              <a:rPr lang="en-US" altLang="en-US" b="1" i="1" baseline="30000" smtClean="0">
                <a:sym typeface="Symbol" panose="05050102010706020507" pitchFamily="18" charset="2"/>
              </a:rPr>
              <a:t>th</a:t>
            </a:r>
            <a:r>
              <a:rPr lang="en-US" altLang="en-US" b="1" i="1" smtClean="0">
                <a:sym typeface="Symbol" panose="05050102010706020507" pitchFamily="18" charset="2"/>
              </a:rPr>
              <a:t> </a:t>
            </a:r>
            <a:r>
              <a:rPr lang="en-US" altLang="en-US" smtClean="0">
                <a:sym typeface="Symbol" panose="05050102010706020507" pitchFamily="18" charset="2"/>
              </a:rPr>
              <a:t>particle.</a:t>
            </a:r>
          </a:p>
          <a:p>
            <a:pPr lvl="1" eaLnBrk="1" hangingPunct="1">
              <a:buFontTx/>
              <a:buNone/>
            </a:pP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smtClean="0">
                <a:sym typeface="Symbol" panose="05050102010706020507" pitchFamily="18" charset="2"/>
              </a:rPr>
              <a:t>Total (internal) force on the </a:t>
            </a:r>
            <a:r>
              <a:rPr lang="en-US" altLang="en-US" b="1" i="1" smtClean="0">
                <a:sym typeface="Symbol" panose="05050102010706020507" pitchFamily="18" charset="2"/>
              </a:rPr>
              <a:t>i</a:t>
            </a:r>
            <a:r>
              <a:rPr lang="en-US" altLang="en-US" b="1" i="1" baseline="30000" smtClean="0">
                <a:sym typeface="Symbol" panose="05050102010706020507" pitchFamily="18" charset="2"/>
              </a:rPr>
              <a:t>th</a:t>
            </a:r>
            <a:r>
              <a:rPr lang="en-US" altLang="en-US" b="1" i="1" baseline="-25000" smtClean="0">
                <a:sym typeface="Symbol" panose="05050102010706020507" pitchFamily="18" charset="2"/>
              </a:rPr>
              <a:t> </a:t>
            </a:r>
            <a:r>
              <a:rPr lang="en-US" altLang="en-US" smtClean="0">
                <a:sym typeface="Symbol" panose="05050102010706020507" pitchFamily="18" charset="2"/>
              </a:rPr>
              <a:t>particle due to the </a:t>
            </a:r>
            <a:r>
              <a:rPr lang="en-US" altLang="en-US" b="1" i="1" smtClean="0">
                <a:sym typeface="Symbol" panose="05050102010706020507" pitchFamily="18" charset="2"/>
              </a:rPr>
              <a:t>j</a:t>
            </a:r>
            <a:r>
              <a:rPr lang="en-US" altLang="en-US" b="1" i="1" baseline="30000" smtClean="0">
                <a:sym typeface="Symbol" panose="05050102010706020507" pitchFamily="18" charset="2"/>
              </a:rPr>
              <a:t>th</a:t>
            </a:r>
            <a:r>
              <a:rPr lang="en-US" altLang="en-US" b="1" i="1" smtClean="0">
                <a:sym typeface="Symbol" panose="05050102010706020507" pitchFamily="18" charset="2"/>
              </a:rPr>
              <a:t> </a:t>
            </a:r>
            <a:r>
              <a:rPr lang="en-US" altLang="en-US" smtClean="0">
                <a:sym typeface="Symbol" panose="05050102010706020507" pitchFamily="18" charset="2"/>
              </a:rPr>
              <a:t>particle.</a:t>
            </a:r>
          </a:p>
          <a:p>
            <a:pPr lvl="2" eaLnBrk="1" hangingPunct="1"/>
            <a:r>
              <a:rPr lang="en-US" altLang="en-US" b="1" smtClean="0">
                <a:sym typeface="Symbol" panose="05050102010706020507" pitchFamily="18" charset="2"/>
              </a:rPr>
              <a:t>Fjj = 0</a:t>
            </a:r>
            <a:r>
              <a:rPr lang="en-US" altLang="en-US" smtClean="0">
                <a:sym typeface="Symbol" panose="05050102010706020507" pitchFamily="18" charset="2"/>
              </a:rPr>
              <a:t> of course!! </a:t>
            </a:r>
            <a:endParaRPr lang="en-US" altLang="en-US" b="1" smtClean="0">
              <a:sym typeface="Symbol" panose="05050102010706020507" pitchFamily="18" charset="2"/>
            </a:endParaRPr>
          </a:p>
        </p:txBody>
      </p:sp>
      <p:pic>
        <p:nvPicPr>
          <p:cNvPr id="70660" name="Picture 4"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213" y="3273425"/>
            <a:ext cx="169862"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1446213" y="304800"/>
            <a:ext cx="10128250" cy="6248400"/>
          </a:xfrm>
        </p:spPr>
        <p:txBody>
          <a:bodyPr/>
          <a:lstStyle/>
          <a:p>
            <a:pPr eaLnBrk="1" hangingPunct="1">
              <a:buFontTx/>
              <a:buNone/>
            </a:pPr>
            <a:r>
              <a:rPr lang="en-US" altLang="en-US" b="1" smtClean="0">
                <a:sym typeface="Times New Roman" panose="02020603050405020304" pitchFamily="18" charset="0"/>
              </a:rPr>
              <a:t>		 </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(1)</a:t>
            </a:r>
          </a:p>
          <a:p>
            <a:pPr eaLnBrk="1" hangingPunct="1"/>
            <a:r>
              <a:rPr lang="en-US" altLang="en-US" sz="3600" b="1" i="1" smtClean="0">
                <a:solidFill>
                  <a:srgbClr val="0000FF"/>
                </a:solidFill>
                <a:sym typeface="Times New Roman" panose="02020603050405020304" pitchFamily="18" charset="0"/>
              </a:rPr>
              <a:t>Assumption:</a:t>
            </a:r>
            <a:r>
              <a:rPr lang="en-US" altLang="en-US" sz="3600" b="1" smtClean="0">
                <a:solidFill>
                  <a:srgbClr val="0000FF"/>
                </a:solidFill>
                <a:sym typeface="Times New Roman" panose="02020603050405020304" pitchFamily="18" charset="0"/>
              </a:rPr>
              <a:t> </a:t>
            </a:r>
            <a:r>
              <a:rPr lang="en-US" altLang="en-US" sz="3600" smtClean="0">
                <a:sym typeface="Times New Roman" panose="02020603050405020304" pitchFamily="18" charset="0"/>
              </a:rPr>
              <a:t>Internal forces </a:t>
            </a:r>
            <a:r>
              <a:rPr lang="en-US" altLang="en-US" sz="3600" b="1" smtClean="0">
                <a:sym typeface="Times New Roman" panose="02020603050405020304" pitchFamily="18" charset="0"/>
              </a:rPr>
              <a:t>F</a:t>
            </a:r>
            <a:r>
              <a:rPr lang="en-US" altLang="en-US" sz="3600" b="1" baseline="-25000" smtClean="0">
                <a:sym typeface="Times New Roman" panose="02020603050405020304" pitchFamily="18" charset="0"/>
              </a:rPr>
              <a:t>ji</a:t>
            </a:r>
            <a:r>
              <a:rPr lang="en-US" altLang="en-US" sz="3600" b="1" smtClean="0">
                <a:sym typeface="Times New Roman" panose="02020603050405020304" pitchFamily="18" charset="0"/>
              </a:rPr>
              <a:t> </a:t>
            </a:r>
            <a:r>
              <a:rPr lang="en-US" altLang="en-US" sz="3600" smtClean="0">
                <a:sym typeface="Times New Roman" panose="02020603050405020304" pitchFamily="18" charset="0"/>
              </a:rPr>
              <a:t>obey </a:t>
            </a:r>
            <a:r>
              <a:rPr lang="en-US" altLang="en-US" sz="3600" b="1" smtClean="0">
                <a:solidFill>
                  <a:srgbClr val="FF0000"/>
                </a:solidFill>
                <a:sym typeface="Times New Roman" panose="02020603050405020304" pitchFamily="18" charset="0"/>
              </a:rPr>
              <a:t>Newton’s 3</a:t>
            </a:r>
            <a:r>
              <a:rPr lang="en-US" altLang="en-US" sz="3600" b="1" baseline="30000" smtClean="0">
                <a:solidFill>
                  <a:srgbClr val="FF0000"/>
                </a:solidFill>
                <a:sym typeface="Times New Roman" panose="02020603050405020304" pitchFamily="18" charset="0"/>
              </a:rPr>
              <a:t>rd </a:t>
            </a:r>
            <a:r>
              <a:rPr lang="en-US" altLang="en-US" sz="3600" b="1" smtClean="0">
                <a:solidFill>
                  <a:srgbClr val="FF0000"/>
                </a:solidFill>
                <a:sym typeface="Times New Roman" panose="02020603050405020304" pitchFamily="18" charset="0"/>
              </a:rPr>
              <a:t>Law:</a:t>
            </a:r>
            <a:r>
              <a:rPr lang="en-US" altLang="en-US" sz="3600" smtClean="0">
                <a:sym typeface="Times New Roman" panose="02020603050405020304" pitchFamily="18" charset="0"/>
              </a:rPr>
              <a:t> </a:t>
            </a:r>
            <a:r>
              <a:rPr lang="en-US" altLang="en-US" sz="3600" b="1" smtClean="0">
                <a:sym typeface="Times New Roman" panose="02020603050405020304" pitchFamily="18" charset="0"/>
              </a:rPr>
              <a:t>F</a:t>
            </a:r>
            <a:r>
              <a:rPr lang="en-US" altLang="en-US" sz="3600" b="1" baseline="-25000" smtClean="0">
                <a:sym typeface="Times New Roman" panose="02020603050405020304" pitchFamily="18" charset="0"/>
              </a:rPr>
              <a:t>ji</a:t>
            </a:r>
            <a:r>
              <a:rPr lang="en-US" altLang="en-US" sz="3600" b="1" smtClean="0">
                <a:sym typeface="Times New Roman" panose="02020603050405020304" pitchFamily="18" charset="0"/>
              </a:rPr>
              <a:t> = - F</a:t>
            </a:r>
            <a:r>
              <a:rPr lang="en-US" altLang="en-US" sz="3600" b="1" baseline="-25000" smtClean="0">
                <a:sym typeface="Times New Roman" panose="02020603050405020304" pitchFamily="18" charset="0"/>
              </a:rPr>
              <a:t>ij</a:t>
            </a:r>
            <a:r>
              <a:rPr lang="en-US" altLang="en-US" sz="3600" b="1" smtClean="0">
                <a:sym typeface="Times New Roman" panose="02020603050405020304" pitchFamily="18" charset="0"/>
              </a:rPr>
              <a:t> </a:t>
            </a:r>
            <a:r>
              <a:rPr lang="en-US" altLang="en-US" sz="3600" smtClean="0">
                <a:sym typeface="Times New Roman" panose="02020603050405020304" pitchFamily="18" charset="0"/>
              </a:rPr>
              <a:t> </a:t>
            </a:r>
          </a:p>
          <a:p>
            <a:pPr lvl="1" eaLnBrk="1" hangingPunct="1">
              <a:buFontTx/>
              <a:buNone/>
            </a:pPr>
            <a:r>
              <a:rPr lang="en-US" altLang="en-US" sz="3200" smtClean="0">
                <a:sym typeface="Symbol" panose="05050102010706020507" pitchFamily="18" charset="2"/>
              </a:rPr>
              <a:t> The </a:t>
            </a:r>
            <a:r>
              <a:rPr lang="en-US" altLang="en-US" sz="3200" b="1" i="1" u="sng" smtClean="0">
                <a:solidFill>
                  <a:srgbClr val="9900CC"/>
                </a:solidFill>
                <a:sym typeface="Symbol" panose="05050102010706020507" pitchFamily="18" charset="2"/>
              </a:rPr>
              <a:t>“Weak” Law of Action and Reaction</a:t>
            </a:r>
            <a:endParaRPr lang="en-US" altLang="en-US" sz="3200" i="1" smtClean="0">
              <a:sym typeface="Symbol" panose="05050102010706020507" pitchFamily="18" charset="2"/>
            </a:endParaRPr>
          </a:p>
          <a:p>
            <a:pPr lvl="1" eaLnBrk="1" hangingPunct="1"/>
            <a:r>
              <a:rPr lang="en-US" altLang="en-US" sz="3200" smtClean="0">
                <a:sym typeface="Symbol" panose="05050102010706020507" pitchFamily="18" charset="2"/>
              </a:rPr>
              <a:t>Original form of the 3</a:t>
            </a:r>
            <a:r>
              <a:rPr lang="en-US" altLang="en-US" sz="3200" baseline="30000" smtClean="0">
                <a:sym typeface="Symbol" panose="05050102010706020507" pitchFamily="18" charset="2"/>
              </a:rPr>
              <a:t>rd</a:t>
            </a:r>
            <a:r>
              <a:rPr lang="en-US" altLang="en-US" sz="3200" smtClean="0">
                <a:sym typeface="Symbol" panose="05050102010706020507" pitchFamily="18" charset="2"/>
              </a:rPr>
              <a:t> Law, but is not satisfied by all forces!</a:t>
            </a:r>
          </a:p>
          <a:p>
            <a:pPr lvl="1" eaLnBrk="1" hangingPunct="1">
              <a:buFontTx/>
              <a:buNone/>
            </a:pPr>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Sum </a:t>
            </a:r>
            <a:r>
              <a:rPr lang="en-US" altLang="en-US" b="1" smtClean="0">
                <a:sym typeface="Times New Roman" panose="02020603050405020304" pitchFamily="18" charset="0"/>
              </a:rPr>
              <a:t>(1)</a:t>
            </a:r>
            <a:r>
              <a:rPr lang="en-US" altLang="en-US" smtClean="0">
                <a:sym typeface="Times New Roman" panose="02020603050405020304" pitchFamily="18" charset="0"/>
              </a:rPr>
              <a:t> over all particles in the system:</a:t>
            </a:r>
          </a:p>
          <a:p>
            <a:pPr eaLnBrk="1" hangingPunct="1">
              <a:buFontTx/>
              <a:buNone/>
            </a:pP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 </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p>
          <a:p>
            <a:pPr eaLnBrk="1" hangingPunct="1">
              <a:buFontTx/>
              <a:buNone/>
            </a:pPr>
            <a:r>
              <a:rPr lang="en-US" altLang="en-US" b="1" smtClean="0">
                <a:sym typeface="Times New Roman" panose="02020603050405020304" pitchFamily="18" charset="0"/>
              </a:rPr>
              <a:t>			     = d(</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d</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a:t>
            </a:r>
            <a:r>
              <a:rPr lang="en-US" altLang="en-US"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a:t>
            </a:r>
            <a:r>
              <a:rPr lang="en-US" altLang="en-US" b="1" baseline="30000" smtClean="0">
                <a:sym typeface="Times New Roman" panose="02020603050405020304" pitchFamily="18" charset="0"/>
              </a:rPr>
              <a:t>2 </a:t>
            </a:r>
          </a:p>
          <a:p>
            <a:pPr eaLnBrk="1" hangingPunct="1">
              <a:buFontTx/>
              <a:buNone/>
            </a:pPr>
            <a:endParaRPr lang="en-US" altLang="en-US" b="1" baseline="30000" smtClean="0">
              <a:sym typeface="Times New Roman" panose="02020603050405020304" pitchFamily="18" charset="0"/>
            </a:endParaRPr>
          </a:p>
        </p:txBody>
      </p:sp>
      <p:pic>
        <p:nvPicPr>
          <p:cNvPr id="71683"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813" y="304800"/>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293813" y="0"/>
            <a:ext cx="10360025" cy="990600"/>
          </a:xfrm>
        </p:spPr>
        <p:txBody>
          <a:bodyPr/>
          <a:lstStyle/>
          <a:p>
            <a:pPr eaLnBrk="1" hangingPunct="1"/>
            <a:r>
              <a:rPr lang="en-US" altLang="en-US" sz="3000" b="1" smtClean="0">
                <a:solidFill>
                  <a:srgbClr val="0000FF"/>
                </a:solidFill>
                <a:sym typeface="Times New Roman" panose="02020603050405020304" pitchFamily="18" charset="0"/>
              </a:rPr>
              <a:t>Newton’s 2</a:t>
            </a:r>
            <a:r>
              <a:rPr lang="en-US" altLang="en-US" sz="3000" b="1" baseline="30000" smtClean="0">
                <a:solidFill>
                  <a:srgbClr val="0000FF"/>
                </a:solidFill>
                <a:sym typeface="Times New Roman" panose="02020603050405020304" pitchFamily="18" charset="0"/>
              </a:rPr>
              <a:t>nd</a:t>
            </a:r>
            <a:r>
              <a:rPr lang="en-US" altLang="en-US" sz="3000" b="1" smtClean="0">
                <a:solidFill>
                  <a:srgbClr val="0000FF"/>
                </a:solidFill>
                <a:sym typeface="Times New Roman" panose="02020603050405020304" pitchFamily="18" charset="0"/>
              </a:rPr>
              <a:t> Law for Many Particle Systems</a:t>
            </a:r>
            <a:endParaRPr lang="en-US" altLang="en-US" b="1" smtClean="0">
              <a:solidFill>
                <a:srgbClr val="0000FF"/>
              </a:solidFill>
              <a:sym typeface="Times New Roman" panose="02020603050405020304" pitchFamily="18" charset="0"/>
            </a:endParaRPr>
          </a:p>
        </p:txBody>
      </p:sp>
      <p:sp>
        <p:nvSpPr>
          <p:cNvPr id="72707" name="Rectangle 3"/>
          <p:cNvSpPr>
            <a:spLocks noGrp="1" noChangeArrowheads="1"/>
          </p:cNvSpPr>
          <p:nvPr>
            <p:ph type="body" idx="1"/>
          </p:nvPr>
        </p:nvSpPr>
        <p:spPr>
          <a:xfrm>
            <a:off x="1293813" y="914400"/>
            <a:ext cx="10360025" cy="5943600"/>
          </a:xfrm>
        </p:spPr>
        <p:txBody>
          <a:bodyPr/>
          <a:lstStyle/>
          <a:p>
            <a:pPr eaLnBrk="1" hangingPunct="1"/>
            <a:r>
              <a:rPr lang="en-US" altLang="en-US" sz="3000" smtClean="0">
                <a:sym typeface="Times New Roman" panose="02020603050405020304" pitchFamily="18" charset="0"/>
              </a:rPr>
              <a:t>Rewrite as:</a:t>
            </a:r>
          </a:p>
          <a:p>
            <a:pPr eaLnBrk="1" hangingPunct="1">
              <a:buFontTx/>
              <a:buNone/>
            </a:pPr>
            <a:r>
              <a:rPr lang="en-US" altLang="en-US" sz="3000" b="1" smtClean="0">
                <a:sym typeface="Times New Roman" panose="02020603050405020304" pitchFamily="18" charset="0"/>
              </a:rPr>
              <a:t>	     d</a:t>
            </a:r>
            <a:r>
              <a:rPr lang="en-US" altLang="en-US" sz="3000" b="1" baseline="30000" smtClean="0">
                <a:sym typeface="Times New Roman" panose="02020603050405020304" pitchFamily="18" charset="0"/>
              </a:rPr>
              <a:t>2</a:t>
            </a:r>
            <a:r>
              <a:rPr lang="en-US" altLang="en-US" sz="3000" b="1" smtClean="0">
                <a:sym typeface="Times New Roman" panose="02020603050405020304" pitchFamily="18" charset="0"/>
              </a:rPr>
              <a:t>(</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m</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r</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)/dt</a:t>
            </a:r>
            <a:r>
              <a:rPr lang="en-US" altLang="en-US" sz="3000" b="1" baseline="30000" smtClean="0">
                <a:sym typeface="Times New Roman" panose="02020603050405020304" pitchFamily="18" charset="0"/>
              </a:rPr>
              <a:t>2 </a:t>
            </a:r>
            <a:r>
              <a:rPr lang="en-US" altLang="en-US" sz="3000" b="1" smtClean="0">
                <a:sym typeface="Times New Roman" panose="02020603050405020304" pitchFamily="18" charset="0"/>
              </a:rPr>
              <a:t>=</a:t>
            </a:r>
            <a:r>
              <a:rPr lang="en-US" altLang="en-US" sz="3000" b="1" baseline="30000" smtClean="0">
                <a:sym typeface="Times New Roman" panose="02020603050405020304" pitchFamily="18" charset="0"/>
              </a:rPr>
              <a:t> </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 F</a:t>
            </a:r>
            <a:r>
              <a:rPr lang="en-US" altLang="en-US" sz="3000" b="1" baseline="-25000" smtClean="0">
                <a:sym typeface="Times New Roman" panose="02020603050405020304" pitchFamily="18" charset="0"/>
              </a:rPr>
              <a:t>i</a:t>
            </a:r>
            <a:r>
              <a:rPr lang="en-US" altLang="en-US" sz="3000" b="1" baseline="30000" smtClean="0">
                <a:sym typeface="Times New Roman" panose="02020603050405020304" pitchFamily="18" charset="0"/>
              </a:rPr>
              <a:t>(e)</a:t>
            </a:r>
            <a:r>
              <a:rPr lang="en-US" altLang="en-US" sz="3000" b="1" baseline="-25000" smtClean="0">
                <a:sym typeface="Times New Roman" panose="02020603050405020304" pitchFamily="18" charset="0"/>
              </a:rPr>
              <a:t> </a:t>
            </a:r>
            <a:r>
              <a:rPr lang="en-US" altLang="en-US" sz="3000" b="1" smtClean="0">
                <a:sym typeface="Times New Roman" panose="02020603050405020304" pitchFamily="18" charset="0"/>
              </a:rPr>
              <a:t>+</a:t>
            </a:r>
            <a:r>
              <a:rPr lang="en-US" altLang="en-US" sz="3000" b="1" baseline="-25000" smtClean="0">
                <a:sym typeface="Times New Roman" panose="02020603050405020304" pitchFamily="18" charset="0"/>
              </a:rPr>
              <a:t> </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i,j(</a:t>
            </a:r>
            <a:r>
              <a:rPr lang="en-US" altLang="en-US" sz="3000" b="1" baseline="-25000" smtClean="0">
                <a:sym typeface="Symbol" panose="05050102010706020507" pitchFamily="18" charset="2"/>
              </a:rPr>
              <a:t>i)</a:t>
            </a:r>
            <a:r>
              <a:rPr lang="en-US" altLang="en-US" sz="3000" b="1" smtClean="0">
                <a:sym typeface="Times New Roman" panose="02020603050405020304" pitchFamily="18" charset="0"/>
              </a:rPr>
              <a:t>F</a:t>
            </a:r>
            <a:r>
              <a:rPr lang="en-US" altLang="en-US" sz="3000" b="1" baseline="-25000" smtClean="0">
                <a:sym typeface="Times New Roman" panose="02020603050405020304" pitchFamily="18" charset="0"/>
              </a:rPr>
              <a:t>ji      	           </a:t>
            </a:r>
            <a:r>
              <a:rPr lang="en-US" altLang="en-US" sz="3000" b="1" smtClean="0">
                <a:sym typeface="Times New Roman" panose="02020603050405020304" pitchFamily="18" charset="0"/>
              </a:rPr>
              <a:t>(2)</a:t>
            </a:r>
          </a:p>
          <a:p>
            <a:pPr eaLnBrk="1" hangingPunct="1">
              <a:buFontTx/>
              <a:buNone/>
            </a:pPr>
            <a:r>
              <a:rPr lang="en-US" altLang="en-US" sz="3000" b="1" smtClean="0">
                <a:sym typeface="Times New Roman" panose="02020603050405020304" pitchFamily="18" charset="0"/>
              </a:rPr>
              <a:t>      </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 F</a:t>
            </a:r>
            <a:r>
              <a:rPr lang="en-US" altLang="en-US" sz="3000" b="1" baseline="-25000" smtClean="0">
                <a:sym typeface="Times New Roman" panose="02020603050405020304" pitchFamily="18" charset="0"/>
              </a:rPr>
              <a:t>i</a:t>
            </a:r>
            <a:r>
              <a:rPr lang="en-US" altLang="en-US" sz="3000" b="1" baseline="30000" smtClean="0">
                <a:sym typeface="Times New Roman" panose="02020603050405020304" pitchFamily="18" charset="0"/>
              </a:rPr>
              <a:t>(e)</a:t>
            </a:r>
            <a:r>
              <a:rPr lang="en-US" altLang="en-US" sz="3000" b="1" baseline="-25000" smtClean="0">
                <a:sym typeface="Times New Roman" panose="02020603050405020304" pitchFamily="18" charset="0"/>
              </a:rPr>
              <a:t> </a:t>
            </a:r>
            <a:r>
              <a:rPr lang="en-US" altLang="en-US" sz="3000" b="1" smtClean="0">
                <a:sym typeface="Symbol" panose="05050102010706020507" pitchFamily="18" charset="2"/>
              </a:rPr>
              <a:t> </a:t>
            </a:r>
            <a:r>
              <a:rPr lang="en-US" altLang="en-US" sz="3000" smtClean="0">
                <a:sym typeface="Symbol" panose="05050102010706020507" pitchFamily="18" charset="2"/>
              </a:rPr>
              <a:t>total external force on system </a:t>
            </a:r>
            <a:r>
              <a:rPr lang="en-US" altLang="en-US" sz="3000" b="1" baseline="-25000" smtClean="0">
                <a:sym typeface="Times New Roman" panose="02020603050405020304" pitchFamily="18" charset="0"/>
              </a:rPr>
              <a:t> </a:t>
            </a:r>
            <a:r>
              <a:rPr lang="en-US" altLang="en-US" sz="3000" b="1" smtClean="0">
                <a:sym typeface="Symbol" panose="05050102010706020507" pitchFamily="18" charset="2"/>
              </a:rPr>
              <a:t> </a:t>
            </a:r>
            <a:r>
              <a:rPr lang="en-US" altLang="en-US" sz="3000" b="1" smtClean="0">
                <a:sym typeface="Times New Roman" panose="02020603050405020304" pitchFamily="18" charset="0"/>
              </a:rPr>
              <a:t>F</a:t>
            </a:r>
            <a:r>
              <a:rPr lang="en-US" altLang="en-US" sz="3000" b="1" baseline="30000" smtClean="0">
                <a:sym typeface="Times New Roman" panose="02020603050405020304" pitchFamily="18" charset="0"/>
              </a:rPr>
              <a:t>(e)</a:t>
            </a:r>
          </a:p>
          <a:p>
            <a:pPr eaLnBrk="1" hangingPunct="1">
              <a:buFontTx/>
              <a:buNone/>
            </a:pPr>
            <a:r>
              <a:rPr lang="en-US" altLang="en-US" sz="3000" b="1" baseline="-25000" smtClean="0">
                <a:sym typeface="Times New Roman" panose="02020603050405020304" pitchFamily="18" charset="0"/>
              </a:rPr>
              <a:t>	    </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i,j(</a:t>
            </a:r>
            <a:r>
              <a:rPr lang="en-US" altLang="en-US" sz="3000" b="1" baseline="-25000" smtClean="0">
                <a:sym typeface="Symbol" panose="05050102010706020507" pitchFamily="18" charset="2"/>
              </a:rPr>
              <a:t>i)</a:t>
            </a:r>
            <a:r>
              <a:rPr lang="en-US" altLang="en-US" sz="3000" b="1" smtClean="0">
                <a:sym typeface="Times New Roman" panose="02020603050405020304" pitchFamily="18" charset="0"/>
              </a:rPr>
              <a:t>F</a:t>
            </a:r>
            <a:r>
              <a:rPr lang="en-US" altLang="en-US" sz="3000" b="1" baseline="-25000" smtClean="0">
                <a:sym typeface="Times New Roman" panose="02020603050405020304" pitchFamily="18" charset="0"/>
              </a:rPr>
              <a:t>ji  </a:t>
            </a:r>
            <a:r>
              <a:rPr lang="en-US" altLang="en-US" sz="3000" b="1" smtClean="0">
                <a:sym typeface="Symbol" panose="05050102010706020507" pitchFamily="18" charset="2"/>
              </a:rPr>
              <a:t>  0.  </a:t>
            </a:r>
            <a:r>
              <a:rPr lang="en-US" altLang="en-US" sz="3000" smtClean="0">
                <a:sym typeface="Symbol" panose="05050102010706020507" pitchFamily="18" charset="2"/>
              </a:rPr>
              <a:t> By </a:t>
            </a:r>
            <a:r>
              <a:rPr lang="en-US" altLang="en-US" sz="3000" b="1" smtClean="0">
                <a:sym typeface="Times New Roman" panose="02020603050405020304" pitchFamily="18" charset="0"/>
              </a:rPr>
              <a:t>Newton’s 3</a:t>
            </a:r>
            <a:r>
              <a:rPr lang="en-US" altLang="en-US" sz="3000" b="1" baseline="30000" smtClean="0">
                <a:sym typeface="Times New Roman" panose="02020603050405020304" pitchFamily="18" charset="0"/>
              </a:rPr>
              <a:t>rd </a:t>
            </a:r>
            <a:r>
              <a:rPr lang="en-US" altLang="en-US" sz="3000" b="1" smtClean="0">
                <a:sym typeface="Times New Roman" panose="02020603050405020304" pitchFamily="18" charset="0"/>
              </a:rPr>
              <a:t>Law:</a:t>
            </a:r>
            <a:r>
              <a:rPr lang="en-US" altLang="en-US" sz="3000" smtClean="0">
                <a:sym typeface="Times New Roman" panose="02020603050405020304" pitchFamily="18" charset="0"/>
              </a:rPr>
              <a:t> </a:t>
            </a:r>
          </a:p>
          <a:p>
            <a:pPr eaLnBrk="1" hangingPunct="1">
              <a:buFontTx/>
              <a:buNone/>
            </a:pPr>
            <a:r>
              <a:rPr lang="en-US" altLang="en-US" sz="3000" smtClean="0">
                <a:sym typeface="Times New Roman" panose="02020603050405020304" pitchFamily="18" charset="0"/>
              </a:rPr>
              <a:t>	</a:t>
            </a:r>
            <a:r>
              <a:rPr lang="en-US" altLang="en-US" sz="3000" b="1" smtClean="0">
                <a:sym typeface="Times New Roman" panose="02020603050405020304" pitchFamily="18" charset="0"/>
              </a:rPr>
              <a:t>F</a:t>
            </a:r>
            <a:r>
              <a:rPr lang="en-US" altLang="en-US" sz="3000" b="1" baseline="-25000" smtClean="0">
                <a:sym typeface="Times New Roman" panose="02020603050405020304" pitchFamily="18" charset="0"/>
              </a:rPr>
              <a:t>ji</a:t>
            </a:r>
            <a:r>
              <a:rPr lang="en-US" altLang="en-US" sz="3000" b="1" smtClean="0">
                <a:sym typeface="Times New Roman" panose="02020603050405020304" pitchFamily="18" charset="0"/>
              </a:rPr>
              <a:t> = - F</a:t>
            </a:r>
            <a:r>
              <a:rPr lang="en-US" altLang="en-US" sz="3000" b="1" baseline="-25000" smtClean="0">
                <a:sym typeface="Times New Roman" panose="02020603050405020304" pitchFamily="18" charset="0"/>
              </a:rPr>
              <a:t>ij</a:t>
            </a:r>
            <a:r>
              <a:rPr lang="en-US" altLang="en-US" sz="3000" b="1" smtClean="0">
                <a:sym typeface="Times New Roman" panose="02020603050405020304" pitchFamily="18" charset="0"/>
              </a:rPr>
              <a:t>  </a:t>
            </a:r>
            <a:r>
              <a:rPr lang="en-US" altLang="en-US" sz="3000" b="1" smtClean="0">
                <a:sym typeface="Symbol" panose="05050102010706020507" pitchFamily="18" charset="2"/>
              </a:rPr>
              <a:t> </a:t>
            </a:r>
            <a:r>
              <a:rPr lang="en-US" altLang="en-US" sz="3000" b="1" smtClean="0">
                <a:sym typeface="Times New Roman" panose="02020603050405020304" pitchFamily="18" charset="0"/>
              </a:rPr>
              <a:t>F</a:t>
            </a:r>
            <a:r>
              <a:rPr lang="en-US" altLang="en-US" sz="3000" b="1" baseline="-25000" smtClean="0">
                <a:sym typeface="Times New Roman" panose="02020603050405020304" pitchFamily="18" charset="0"/>
              </a:rPr>
              <a:t>ji</a:t>
            </a:r>
            <a:r>
              <a:rPr lang="en-US" altLang="en-US" sz="3000" b="1" smtClean="0">
                <a:sym typeface="Times New Roman" panose="02020603050405020304" pitchFamily="18" charset="0"/>
              </a:rPr>
              <a:t> + F</a:t>
            </a:r>
            <a:r>
              <a:rPr lang="en-US" altLang="en-US" sz="3000" b="1" baseline="-25000" smtClean="0">
                <a:sym typeface="Times New Roman" panose="02020603050405020304" pitchFamily="18" charset="0"/>
              </a:rPr>
              <a:t>ij</a:t>
            </a:r>
            <a:r>
              <a:rPr lang="en-US" altLang="en-US" sz="3000" b="1" smtClean="0">
                <a:sym typeface="Times New Roman" panose="02020603050405020304" pitchFamily="18" charset="0"/>
              </a:rPr>
              <a:t> = 0 </a:t>
            </a:r>
            <a:r>
              <a:rPr lang="en-US" altLang="en-US" sz="3000" smtClean="0">
                <a:sym typeface="Times New Roman" panose="02020603050405020304" pitchFamily="18" charset="0"/>
              </a:rPr>
              <a:t> (</a:t>
            </a:r>
            <a:r>
              <a:rPr lang="en-US" altLang="en-US" sz="3000" b="1" i="1" smtClean="0">
                <a:solidFill>
                  <a:srgbClr val="9900CC"/>
                </a:solidFill>
                <a:sym typeface="Times New Roman" panose="02020603050405020304" pitchFamily="18" charset="0"/>
              </a:rPr>
              <a:t>cancel pairwise </a:t>
            </a:r>
            <a:r>
              <a:rPr lang="en-US" altLang="en-US" sz="3000" smtClean="0">
                <a:sym typeface="Times New Roman" panose="02020603050405020304" pitchFamily="18" charset="0"/>
              </a:rPr>
              <a:t>!)</a:t>
            </a:r>
          </a:p>
          <a:p>
            <a:pPr eaLnBrk="1" hangingPunct="1"/>
            <a:endParaRPr lang="en-US" altLang="en-US" sz="3000" smtClean="0">
              <a:sym typeface="Times New Roman" panose="02020603050405020304" pitchFamily="18" charset="0"/>
            </a:endParaRPr>
          </a:p>
          <a:p>
            <a:pPr eaLnBrk="1" hangingPunct="1"/>
            <a:r>
              <a:rPr lang="en-US" altLang="en-US" sz="3000" smtClean="0">
                <a:sym typeface="Times New Roman" panose="02020603050405020304" pitchFamily="18" charset="0"/>
              </a:rPr>
              <a:t>So, </a:t>
            </a:r>
            <a:r>
              <a:rPr lang="en-US" altLang="en-US" sz="3000" b="1" smtClean="0">
                <a:sym typeface="Times New Roman" panose="02020603050405020304" pitchFamily="18" charset="0"/>
              </a:rPr>
              <a:t>(2)</a:t>
            </a:r>
            <a:r>
              <a:rPr lang="en-US" altLang="en-US" sz="3000" smtClean="0">
                <a:sym typeface="Times New Roman" panose="02020603050405020304" pitchFamily="18" charset="0"/>
              </a:rPr>
              <a:t> becomes (</a:t>
            </a:r>
            <a:r>
              <a:rPr lang="en-US" altLang="en-US" sz="3000" b="1" smtClean="0">
                <a:sym typeface="Times New Roman" panose="02020603050405020304" pitchFamily="18" charset="0"/>
              </a:rPr>
              <a:t>r</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 </a:t>
            </a:r>
            <a:r>
              <a:rPr lang="en-US" altLang="en-US" sz="3000" b="1" smtClean="0">
                <a:sym typeface="Symbol" panose="05050102010706020507" pitchFamily="18" charset="2"/>
              </a:rPr>
              <a:t></a:t>
            </a:r>
            <a:r>
              <a:rPr lang="en-US" altLang="en-US" sz="3000" b="1" smtClean="0">
                <a:sym typeface="Times New Roman" panose="02020603050405020304" pitchFamily="18" charset="0"/>
              </a:rPr>
              <a:t> </a:t>
            </a:r>
            <a:r>
              <a:rPr lang="en-US" altLang="en-US" sz="3000" smtClean="0">
                <a:sym typeface="Times New Roman" panose="02020603050405020304" pitchFamily="18" charset="0"/>
              </a:rPr>
              <a:t>position vector of </a:t>
            </a:r>
            <a:r>
              <a:rPr lang="en-US" altLang="en-US" sz="3000" b="1" smtClean="0">
                <a:sym typeface="Times New Roman" panose="02020603050405020304" pitchFamily="18" charset="0"/>
              </a:rPr>
              <a:t>m</a:t>
            </a:r>
            <a:r>
              <a:rPr lang="en-US" altLang="en-US" sz="3000" b="1" baseline="-25000" smtClean="0">
                <a:sym typeface="Times New Roman" panose="02020603050405020304" pitchFamily="18" charset="0"/>
              </a:rPr>
              <a:t>i</a:t>
            </a:r>
            <a:r>
              <a:rPr lang="en-US" altLang="en-US" sz="3000" smtClean="0">
                <a:sym typeface="Times New Roman" panose="02020603050405020304" pitchFamily="18" charset="0"/>
              </a:rPr>
              <a:t>):</a:t>
            </a:r>
          </a:p>
          <a:p>
            <a:pPr eaLnBrk="1" hangingPunct="1">
              <a:buFontTx/>
              <a:buNone/>
            </a:pPr>
            <a:r>
              <a:rPr lang="en-US" altLang="en-US" sz="3000" smtClean="0">
                <a:sym typeface="Times New Roman" panose="02020603050405020304" pitchFamily="18" charset="0"/>
              </a:rPr>
              <a:t> 			</a:t>
            </a:r>
            <a:r>
              <a:rPr lang="en-US" altLang="en-US" sz="3000" b="1" smtClean="0">
                <a:sym typeface="Times New Roman" panose="02020603050405020304" pitchFamily="18" charset="0"/>
              </a:rPr>
              <a:t>d</a:t>
            </a:r>
            <a:r>
              <a:rPr lang="en-US" altLang="en-US" sz="3000" b="1" baseline="30000" smtClean="0">
                <a:sym typeface="Times New Roman" panose="02020603050405020304" pitchFamily="18" charset="0"/>
              </a:rPr>
              <a:t>2</a:t>
            </a:r>
            <a:r>
              <a:rPr lang="en-US" altLang="en-US" sz="3000" b="1" smtClean="0">
                <a:sym typeface="Times New Roman" panose="02020603050405020304" pitchFamily="18" charset="0"/>
              </a:rPr>
              <a:t>(</a:t>
            </a:r>
            <a:r>
              <a:rPr lang="en-US" altLang="en-US" sz="3000" b="1" smtClean="0">
                <a:cs typeface="Times New Roman" panose="02020603050405020304" pitchFamily="18" charset="0"/>
                <a:sym typeface="Times New Roman" panose="02020603050405020304" pitchFamily="18" charset="0"/>
              </a:rPr>
              <a:t>∑</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m</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r</a:t>
            </a:r>
            <a:r>
              <a:rPr lang="en-US" altLang="en-US" sz="3000" b="1" baseline="-25000" smtClean="0">
                <a:sym typeface="Times New Roman" panose="02020603050405020304" pitchFamily="18" charset="0"/>
              </a:rPr>
              <a:t>i</a:t>
            </a:r>
            <a:r>
              <a:rPr lang="en-US" altLang="en-US" sz="3000" b="1" smtClean="0">
                <a:sym typeface="Times New Roman" panose="02020603050405020304" pitchFamily="18" charset="0"/>
              </a:rPr>
              <a:t>)/dt</a:t>
            </a:r>
            <a:r>
              <a:rPr lang="en-US" altLang="en-US" sz="3000" b="1" baseline="30000" smtClean="0">
                <a:sym typeface="Times New Roman" panose="02020603050405020304" pitchFamily="18" charset="0"/>
              </a:rPr>
              <a:t>2 </a:t>
            </a:r>
            <a:r>
              <a:rPr lang="en-US" altLang="en-US" sz="3000" b="1" smtClean="0">
                <a:sym typeface="Times New Roman" panose="02020603050405020304" pitchFamily="18" charset="0"/>
              </a:rPr>
              <a:t>=</a:t>
            </a:r>
            <a:r>
              <a:rPr lang="en-US" altLang="en-US" sz="3000" b="1" baseline="30000" smtClean="0">
                <a:sym typeface="Times New Roman" panose="02020603050405020304" pitchFamily="18" charset="0"/>
              </a:rPr>
              <a:t> </a:t>
            </a:r>
            <a:r>
              <a:rPr lang="en-US" altLang="en-US" sz="3000" b="1" smtClean="0">
                <a:sym typeface="Times New Roman" panose="02020603050405020304" pitchFamily="18" charset="0"/>
              </a:rPr>
              <a:t>F</a:t>
            </a:r>
            <a:r>
              <a:rPr lang="en-US" altLang="en-US" sz="3000" b="1" baseline="30000" smtClean="0">
                <a:sym typeface="Times New Roman" panose="02020603050405020304" pitchFamily="18" charset="0"/>
              </a:rPr>
              <a:t>(e)                                    </a:t>
            </a:r>
            <a:r>
              <a:rPr lang="en-US" altLang="en-US" sz="3000" b="1" smtClean="0">
                <a:sym typeface="Times New Roman" panose="02020603050405020304" pitchFamily="18" charset="0"/>
              </a:rPr>
              <a:t>(3)</a:t>
            </a:r>
          </a:p>
          <a:p>
            <a:pPr eaLnBrk="1" hangingPunct="1">
              <a:buFontTx/>
              <a:buNone/>
            </a:pPr>
            <a:r>
              <a:rPr lang="en-US" altLang="en-US" sz="3000" smtClean="0">
                <a:sym typeface="Symbol" panose="05050102010706020507" pitchFamily="18" charset="2"/>
              </a:rPr>
              <a:t> </a:t>
            </a:r>
            <a:r>
              <a:rPr lang="en-US" altLang="en-US" sz="3000" b="1" smtClean="0">
                <a:solidFill>
                  <a:srgbClr val="FF0000"/>
                </a:solidFill>
                <a:sym typeface="Symbol" panose="05050102010706020507" pitchFamily="18" charset="2"/>
              </a:rPr>
              <a:t>Only </a:t>
            </a:r>
            <a:r>
              <a:rPr lang="en-US" altLang="en-US" sz="3000" b="1" i="1" u="sng" smtClean="0">
                <a:solidFill>
                  <a:srgbClr val="FF0000"/>
                </a:solidFill>
                <a:sym typeface="Symbol" panose="05050102010706020507" pitchFamily="18" charset="2"/>
              </a:rPr>
              <a:t>external </a:t>
            </a:r>
            <a:r>
              <a:rPr lang="en-US" altLang="en-US" sz="3000" b="1" i="1" smtClean="0">
                <a:solidFill>
                  <a:srgbClr val="FF0000"/>
                </a:solidFill>
                <a:sym typeface="Symbol" panose="05050102010706020507" pitchFamily="18" charset="2"/>
              </a:rPr>
              <a:t> </a:t>
            </a:r>
            <a:r>
              <a:rPr lang="en-US" altLang="en-US" sz="3000" b="1" smtClean="0">
                <a:solidFill>
                  <a:srgbClr val="FF0000"/>
                </a:solidFill>
                <a:sym typeface="Symbol" panose="05050102010706020507" pitchFamily="18" charset="2"/>
              </a:rPr>
              <a:t>forces enter Newton’s 2</a:t>
            </a:r>
            <a:r>
              <a:rPr lang="en-US" altLang="en-US" sz="3000" b="1" baseline="30000" smtClean="0">
                <a:solidFill>
                  <a:srgbClr val="FF0000"/>
                </a:solidFill>
                <a:sym typeface="Symbol" panose="05050102010706020507" pitchFamily="18" charset="2"/>
              </a:rPr>
              <a:t>nd </a:t>
            </a:r>
            <a:r>
              <a:rPr lang="en-US" altLang="en-US" sz="3000" b="1" smtClean="0">
                <a:solidFill>
                  <a:srgbClr val="FF0000"/>
                </a:solidFill>
                <a:sym typeface="Symbol" panose="05050102010706020507" pitchFamily="18" charset="2"/>
              </a:rPr>
              <a:t>Law to get the equation of motion of a many particle system!!</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body" idx="1"/>
          </p:nvPr>
        </p:nvSpPr>
        <p:spPr>
          <a:xfrm>
            <a:off x="1217613" y="304800"/>
            <a:ext cx="10744200" cy="6096000"/>
          </a:xfrm>
        </p:spPr>
        <p:txBody>
          <a:bodyPr/>
          <a:lstStyle/>
          <a:p>
            <a:pPr eaLnBrk="1" hangingPunct="1">
              <a:buFontTx/>
              <a:buNone/>
            </a:pPr>
            <a:r>
              <a:rPr lang="en-US" altLang="en-US" sz="3000" smtClean="0">
                <a:sym typeface="Times New Roman" panose="02020603050405020304" pitchFamily="18" charset="0"/>
              </a:rPr>
              <a:t> 	</a:t>
            </a:r>
            <a:r>
              <a:rPr lang="en-US" altLang="en-US" smtClean="0">
                <a:sym typeface="Times New Roman" panose="02020603050405020304" pitchFamily="18" charset="0"/>
              </a:rPr>
              <a:t>	      </a:t>
            </a:r>
            <a:r>
              <a:rPr lang="en-US" altLang="en-US" b="1" smtClean="0">
                <a:sym typeface="Times New Roman" panose="02020603050405020304" pitchFamily="18" charset="0"/>
              </a:rPr>
              <a:t>d</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a:t>
            </a:r>
            <a:r>
              <a:rPr lang="en-US" altLang="en-US" sz="30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a:t>
            </a:r>
            <a:r>
              <a:rPr lang="en-US" altLang="en-US" b="1" baseline="30000" smtClean="0">
                <a:sym typeface="Times New Roman" panose="02020603050405020304" pitchFamily="18" charset="0"/>
              </a:rPr>
              <a:t>2 </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 </a:t>
            </a:r>
            <a:r>
              <a:rPr lang="en-US" altLang="en-US" b="1" smtClean="0">
                <a:sym typeface="Times New Roman" panose="02020603050405020304" pitchFamily="18" charset="0"/>
              </a:rPr>
              <a:t>F</a:t>
            </a:r>
            <a:r>
              <a:rPr lang="en-US" altLang="en-US" b="1" baseline="30000" smtClean="0">
                <a:sym typeface="Times New Roman" panose="02020603050405020304" pitchFamily="18" charset="0"/>
              </a:rPr>
              <a:t>(e)                                    </a:t>
            </a:r>
            <a:r>
              <a:rPr lang="en-US" altLang="en-US" b="1" smtClean="0">
                <a:sym typeface="Times New Roman" panose="02020603050405020304" pitchFamily="18" charset="0"/>
              </a:rPr>
              <a:t>(3)</a:t>
            </a:r>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Modify </a:t>
            </a:r>
            <a:r>
              <a:rPr lang="en-US" altLang="en-US" b="1" smtClean="0">
                <a:sym typeface="Times New Roman" panose="02020603050405020304" pitchFamily="18" charset="0"/>
              </a:rPr>
              <a:t>(3)</a:t>
            </a:r>
            <a:r>
              <a:rPr lang="en-US" altLang="en-US" smtClean="0">
                <a:sym typeface="Times New Roman" panose="02020603050405020304" pitchFamily="18" charset="0"/>
              </a:rPr>
              <a:t> by defining </a:t>
            </a:r>
            <a:r>
              <a:rPr lang="en-US" altLang="en-US" b="1" smtClean="0">
                <a:sym typeface="Times New Roman" panose="02020603050405020304" pitchFamily="18" charset="0"/>
              </a:rPr>
              <a:t>R </a:t>
            </a:r>
            <a:r>
              <a:rPr lang="en-US" altLang="en-US" b="1" smtClean="0">
                <a:sym typeface="Symbol" panose="05050102010706020507" pitchFamily="18" charset="2"/>
              </a:rPr>
              <a:t></a:t>
            </a:r>
            <a:r>
              <a:rPr lang="en-US" altLang="en-US" smtClean="0">
                <a:sym typeface="Times New Roman" panose="02020603050405020304" pitchFamily="18" charset="0"/>
              </a:rPr>
              <a:t> mass weighted average of position vectors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a:t>
            </a:r>
          </a:p>
          <a:p>
            <a:pPr eaLnBrk="1" hangingPunct="1">
              <a:buFontTx/>
              <a:buNone/>
            </a:pPr>
            <a:r>
              <a:rPr lang="en-US" altLang="en-US" sz="1000" b="1" smtClean="0">
                <a:sym typeface="Times New Roman" panose="02020603050405020304" pitchFamily="18" charset="0"/>
              </a:rPr>
              <a:t>	</a:t>
            </a:r>
          </a:p>
          <a:p>
            <a:pPr eaLnBrk="1" hangingPunct="1">
              <a:buFontTx/>
              <a:buNone/>
            </a:pPr>
            <a:r>
              <a:rPr lang="en-US" altLang="en-US" b="1" smtClean="0">
                <a:sym typeface="Times New Roman" panose="02020603050405020304" pitchFamily="18" charset="0"/>
              </a:rPr>
              <a:t>R </a:t>
            </a:r>
            <a:r>
              <a:rPr lang="en-US" altLang="en-US" b="1" smtClean="0">
                <a:sym typeface="Symbol" panose="05050102010706020507" pitchFamily="18" charset="2"/>
              </a:rPr>
              <a:t> </a:t>
            </a:r>
            <a:r>
              <a:rPr lang="en-US" altLang="en-US" b="1" smtClean="0">
                <a:sym typeface="Times New Roman" panose="02020603050405020304" pitchFamily="18" charset="0"/>
              </a:rPr>
              <a:t>(</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a:t>
            </a:r>
            <a:r>
              <a:rPr lang="en-US" altLang="en-US" smtClean="0">
                <a:sym typeface="Times New Roman" panose="02020603050405020304" pitchFamily="18" charset="0"/>
              </a:rPr>
              <a:t> </a:t>
            </a:r>
            <a:r>
              <a:rPr lang="en-US" altLang="en-US" b="1" smtClean="0">
                <a:sym typeface="Times New Roman" panose="02020603050405020304" pitchFamily="18" charset="0"/>
              </a:rPr>
              <a:t>(</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p>
          <a:p>
            <a:pPr lvl="1" eaLnBrk="1" hangingPunct="1">
              <a:buFontTx/>
              <a:buNone/>
            </a:pPr>
            <a:r>
              <a:rPr lang="en-US" altLang="en-US" b="1" smtClean="0">
                <a:sym typeface="Times New Roman" panose="02020603050405020304" pitchFamily="18" charset="0"/>
              </a:rPr>
              <a:t>	M </a:t>
            </a:r>
            <a:r>
              <a:rPr lang="en-US" altLang="en-US" b="1" smtClean="0">
                <a:sym typeface="Symbol" panose="05050102010706020507" pitchFamily="18" charset="2"/>
              </a:rPr>
              <a:t> </a:t>
            </a: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(total mass of</a:t>
            </a:r>
          </a:p>
          <a:p>
            <a:pPr lvl="1" eaLnBrk="1" hangingPunct="1">
              <a:buFontTx/>
              <a:buNone/>
            </a:pPr>
            <a:r>
              <a:rPr lang="en-US" altLang="en-US" smtClean="0">
                <a:sym typeface="Times New Roman" panose="02020603050405020304" pitchFamily="18" charset="0"/>
              </a:rPr>
              <a:t>	               particles in system)</a:t>
            </a:r>
          </a:p>
          <a:p>
            <a:pPr lvl="1" eaLnBrk="1" hangingPunct="1">
              <a:buFontTx/>
              <a:buNone/>
            </a:pPr>
            <a:r>
              <a:rPr lang="en-US" altLang="en-US" b="1" smtClean="0">
                <a:sym typeface="Times New Roman" panose="02020603050405020304" pitchFamily="18" charset="0"/>
              </a:rPr>
              <a:t>	R </a:t>
            </a:r>
            <a:r>
              <a:rPr lang="en-US" altLang="en-US" b="1" smtClean="0">
                <a:sym typeface="Symbol" panose="05050102010706020507" pitchFamily="18" charset="2"/>
              </a:rPr>
              <a:t> </a:t>
            </a:r>
            <a:r>
              <a:rPr lang="en-US" altLang="en-US" b="1" i="1" smtClean="0">
                <a:sym typeface="Symbol" panose="05050102010706020507" pitchFamily="18" charset="2"/>
              </a:rPr>
              <a:t>Center of mass</a:t>
            </a:r>
            <a:r>
              <a:rPr lang="en-US" altLang="en-US" b="1" smtClean="0">
                <a:sym typeface="Symbol" panose="05050102010706020507" pitchFamily="18" charset="2"/>
              </a:rPr>
              <a:t> </a:t>
            </a:r>
            <a:r>
              <a:rPr lang="en-US" altLang="en-US" smtClean="0">
                <a:sym typeface="Symbol" panose="05050102010706020507" pitchFamily="18" charset="2"/>
              </a:rPr>
              <a:t>of the </a:t>
            </a:r>
          </a:p>
          <a:p>
            <a:pPr lvl="1" eaLnBrk="1" hangingPunct="1">
              <a:buFontTx/>
              <a:buNone/>
            </a:pPr>
            <a:r>
              <a:rPr lang="en-US" altLang="en-US" smtClean="0">
                <a:sym typeface="Symbol" panose="05050102010706020507" pitchFamily="18" charset="2"/>
              </a:rPr>
              <a:t>	system (schematic in Figure)</a:t>
            </a:r>
          </a:p>
          <a:p>
            <a:pPr lvl="1" eaLnBrk="1" hangingPunct="1">
              <a:buFontTx/>
              <a:buNone/>
            </a:pPr>
            <a:endParaRPr lang="en-US" altLang="en-US" b="1" smtClean="0">
              <a:sym typeface="Symbol" panose="05050102010706020507" pitchFamily="18" charset="2"/>
            </a:endParaRPr>
          </a:p>
          <a:p>
            <a:pPr lvl="1" eaLnBrk="1" hangingPunct="1">
              <a:buFontTx/>
              <a:buNone/>
            </a:pPr>
            <a:r>
              <a:rPr lang="en-US" altLang="en-US" b="1" smtClean="0">
                <a:sym typeface="Symbol" panose="05050102010706020507" pitchFamily="18" charset="2"/>
              </a:rPr>
              <a:t>  </a:t>
            </a:r>
            <a:r>
              <a:rPr lang="en-US" altLang="en-US" b="1" smtClean="0">
                <a:sym typeface="Times New Roman" panose="02020603050405020304" pitchFamily="18" charset="0"/>
              </a:rPr>
              <a:t>(3)</a:t>
            </a:r>
            <a:r>
              <a:rPr lang="en-US" altLang="en-US" smtClean="0">
                <a:sym typeface="Times New Roman" panose="02020603050405020304" pitchFamily="18" charset="0"/>
              </a:rPr>
              <a:t> becomes:</a:t>
            </a:r>
          </a:p>
          <a:p>
            <a:pPr lvl="1" eaLnBrk="1" hangingPunct="1">
              <a:buFont typeface="Symbol" panose="05050102010706020507" pitchFamily="18" charset="2"/>
              <a:buNone/>
            </a:pPr>
            <a:endParaRPr lang="en-US" altLang="en-US" sz="2600" b="1" smtClean="0">
              <a:sym typeface="Times New Roman" panose="02020603050405020304" pitchFamily="18" charset="0"/>
            </a:endParaRPr>
          </a:p>
          <a:p>
            <a:pPr lvl="1" eaLnBrk="1" hangingPunct="1">
              <a:buFont typeface="Symbol" panose="05050102010706020507" pitchFamily="18" charset="2"/>
              <a:buNone/>
            </a:pPr>
            <a:r>
              <a:rPr lang="en-US" altLang="en-US" sz="2600" b="1" smtClean="0">
                <a:sym typeface="Times New Roman" panose="02020603050405020304" pitchFamily="18" charset="0"/>
              </a:rPr>
              <a:t>M(d</a:t>
            </a:r>
            <a:r>
              <a:rPr lang="en-US" altLang="en-US" sz="2600" b="1" baseline="30000" smtClean="0">
                <a:sym typeface="Times New Roman" panose="02020603050405020304" pitchFamily="18" charset="0"/>
              </a:rPr>
              <a:t>2</a:t>
            </a:r>
            <a:r>
              <a:rPr lang="en-US" altLang="en-US" sz="2600" b="1" smtClean="0">
                <a:sym typeface="Times New Roman" panose="02020603050405020304" pitchFamily="18" charset="0"/>
              </a:rPr>
              <a:t>R/dt</a:t>
            </a:r>
            <a:r>
              <a:rPr lang="en-US" altLang="en-US" sz="2600" b="1" baseline="30000" smtClean="0">
                <a:sym typeface="Times New Roman" panose="02020603050405020304" pitchFamily="18" charset="0"/>
              </a:rPr>
              <a:t>2</a:t>
            </a:r>
            <a:r>
              <a:rPr lang="en-US" altLang="en-US" sz="2600" b="1" smtClean="0">
                <a:sym typeface="Times New Roman" panose="02020603050405020304" pitchFamily="18" charset="0"/>
              </a:rPr>
              <a:t>) = MA = M(dV/dt) = (dP/dt) = F</a:t>
            </a:r>
            <a:r>
              <a:rPr lang="en-US" altLang="en-US" sz="2600" b="1" baseline="30000" smtClean="0">
                <a:sym typeface="Times New Roman" panose="02020603050405020304" pitchFamily="18" charset="0"/>
              </a:rPr>
              <a:t>(e)</a:t>
            </a:r>
            <a:r>
              <a:rPr lang="en-US" altLang="en-US" b="1" baseline="30000" smtClean="0">
                <a:sym typeface="Times New Roman" panose="02020603050405020304" pitchFamily="18" charset="0"/>
              </a:rPr>
              <a:t>  </a:t>
            </a:r>
            <a:r>
              <a:rPr lang="en-US" altLang="en-US" sz="2000" b="1" smtClean="0">
                <a:sym typeface="Times New Roman" panose="02020603050405020304" pitchFamily="18" charset="0"/>
              </a:rPr>
              <a:t>(4)</a:t>
            </a:r>
          </a:p>
          <a:p>
            <a:pPr lvl="1" eaLnBrk="1" hangingPunct="1">
              <a:buFontTx/>
              <a:buNone/>
            </a:pPr>
            <a:r>
              <a:rPr lang="en-US" altLang="en-US" b="1" smtClean="0">
                <a:solidFill>
                  <a:srgbClr val="FF0000"/>
                </a:solidFill>
                <a:sym typeface="Times New Roman" panose="02020603050405020304" pitchFamily="18" charset="0"/>
              </a:rPr>
              <a:t>	</a:t>
            </a:r>
          </a:p>
          <a:p>
            <a:pPr lvl="1" eaLnBrk="1" hangingPunct="1">
              <a:buFontTx/>
              <a:buNone/>
            </a:pPr>
            <a:r>
              <a:rPr lang="en-US" altLang="en-US" b="1" smtClean="0">
                <a:solidFill>
                  <a:srgbClr val="FF0000"/>
                </a:solidFill>
                <a:sym typeface="Times New Roman" panose="02020603050405020304" pitchFamily="18" charset="0"/>
              </a:rPr>
              <a:t>Just like the eqtn of motion for mass M at position R under the force F</a:t>
            </a:r>
            <a:r>
              <a:rPr lang="en-US" altLang="en-US" b="1" baseline="30000" smtClean="0">
                <a:solidFill>
                  <a:srgbClr val="FF0000"/>
                </a:solidFill>
                <a:sym typeface="Times New Roman" panose="02020603050405020304" pitchFamily="18" charset="0"/>
              </a:rPr>
              <a:t>(e) </a:t>
            </a:r>
            <a:r>
              <a:rPr lang="en-US" altLang="en-US" b="1" smtClean="0">
                <a:solidFill>
                  <a:srgbClr val="FF0000"/>
                </a:solidFill>
                <a:sym typeface="Times New Roman" panose="02020603050405020304" pitchFamily="18" charset="0"/>
              </a:rPr>
              <a:t>!</a:t>
            </a:r>
          </a:p>
        </p:txBody>
      </p:sp>
      <p:pic>
        <p:nvPicPr>
          <p:cNvPr id="73731" name="Picture 6" descr="Ch1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3" y="2209800"/>
            <a:ext cx="449580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522413" y="152400"/>
            <a:ext cx="9752012" cy="822325"/>
          </a:xfrm>
        </p:spPr>
        <p:txBody>
          <a:bodyPr/>
          <a:lstStyle/>
          <a:p>
            <a:pPr eaLnBrk="1" hangingPunct="1"/>
            <a:r>
              <a:rPr lang="en-US" altLang="en-US" sz="4000" b="1" smtClean="0">
                <a:solidFill>
                  <a:srgbClr val="3801A7"/>
                </a:solidFill>
                <a:sym typeface="Times New Roman" panose="02020603050405020304" pitchFamily="18" charset="0"/>
              </a:rPr>
              <a:t>Theory</a:t>
            </a:r>
          </a:p>
        </p:txBody>
      </p:sp>
      <p:sp>
        <p:nvSpPr>
          <p:cNvPr id="34819" name="Rectangle 3"/>
          <p:cNvSpPr>
            <a:spLocks noGrp="1" noChangeArrowheads="1"/>
          </p:cNvSpPr>
          <p:nvPr>
            <p:ph type="body" idx="1"/>
          </p:nvPr>
        </p:nvSpPr>
        <p:spPr>
          <a:xfrm>
            <a:off x="1446213" y="1524000"/>
            <a:ext cx="10058400" cy="4267200"/>
          </a:xfrm>
        </p:spPr>
        <p:txBody>
          <a:bodyPr/>
          <a:lstStyle/>
          <a:p>
            <a:pPr algn="just" eaLnBrk="1" hangingPunct="1"/>
            <a:r>
              <a:rPr lang="en-US" altLang="en-US" b="1" i="1" smtClean="0">
                <a:solidFill>
                  <a:srgbClr val="333399"/>
                </a:solidFill>
                <a:sym typeface="Times New Roman" panose="02020603050405020304" pitchFamily="18" charset="0"/>
              </a:rPr>
              <a:t>Quantitative </a:t>
            </a:r>
            <a:r>
              <a:rPr lang="en-US" altLang="en-US" sz="2400" b="1" smtClean="0">
                <a:solidFill>
                  <a:srgbClr val="333399"/>
                </a:solidFill>
                <a:sym typeface="Times New Roman" panose="02020603050405020304" pitchFamily="18" charset="0"/>
              </a:rPr>
              <a:t>(</a:t>
            </a:r>
            <a:r>
              <a:rPr lang="en-US" altLang="en-US" sz="2400" b="1" u="sng" smtClean="0">
                <a:solidFill>
                  <a:srgbClr val="333399"/>
                </a:solidFill>
                <a:sym typeface="Times New Roman" panose="02020603050405020304" pitchFamily="18" charset="0"/>
              </a:rPr>
              <a:t>mathematical</a:t>
            </a:r>
            <a:r>
              <a:rPr lang="en-US" altLang="en-US" sz="2400" b="1" smtClean="0">
                <a:solidFill>
                  <a:srgbClr val="333399"/>
                </a:solidFill>
                <a:sym typeface="Times New Roman" panose="02020603050405020304" pitchFamily="18" charset="0"/>
              </a:rPr>
              <a:t>)</a:t>
            </a:r>
            <a:r>
              <a:rPr lang="en-US" altLang="en-US" b="1" i="1" smtClean="0">
                <a:solidFill>
                  <a:srgbClr val="333399"/>
                </a:solidFill>
                <a:sym typeface="Times New Roman" panose="02020603050405020304" pitchFamily="18" charset="0"/>
              </a:rPr>
              <a:t> description</a:t>
            </a:r>
            <a:r>
              <a:rPr lang="en-US" altLang="en-US" smtClean="0">
                <a:sym typeface="Times New Roman" panose="02020603050405020304" pitchFamily="18" charset="0"/>
              </a:rPr>
              <a:t> </a:t>
            </a:r>
            <a:r>
              <a:rPr lang="en-US" altLang="en-US" sz="2400" smtClean="0">
                <a:sym typeface="Times New Roman" panose="02020603050405020304" pitchFamily="18" charset="0"/>
              </a:rPr>
              <a:t>of experimental observations.</a:t>
            </a:r>
          </a:p>
          <a:p>
            <a:pPr algn="just" eaLnBrk="1" hangingPunct="1"/>
            <a:r>
              <a:rPr lang="en-US" altLang="en-US" smtClean="0">
                <a:sym typeface="Times New Roman" panose="02020603050405020304" pitchFamily="18" charset="0"/>
              </a:rPr>
              <a:t>Not just </a:t>
            </a:r>
            <a:r>
              <a:rPr lang="en-US" altLang="en-US" b="1" i="1" u="sng" smtClean="0">
                <a:solidFill>
                  <a:srgbClr val="FF3300"/>
                </a:solidFill>
                <a:sym typeface="Times New Roman" panose="02020603050405020304" pitchFamily="18" charset="0"/>
              </a:rPr>
              <a:t>WHAT</a:t>
            </a:r>
            <a:r>
              <a:rPr lang="en-US" altLang="en-US" smtClean="0">
                <a:sym typeface="Times New Roman" panose="02020603050405020304" pitchFamily="18" charset="0"/>
              </a:rPr>
              <a:t> is observed but </a:t>
            </a:r>
            <a:r>
              <a:rPr lang="en-US" altLang="en-US" b="1" i="1" u="sng" smtClean="0">
                <a:solidFill>
                  <a:srgbClr val="FF3300"/>
                </a:solidFill>
                <a:sym typeface="Times New Roman" panose="02020603050405020304" pitchFamily="18" charset="0"/>
              </a:rPr>
              <a:t>WHY</a:t>
            </a:r>
            <a:r>
              <a:rPr lang="en-US" altLang="en-US" smtClean="0">
                <a:sym typeface="Times New Roman" panose="02020603050405020304" pitchFamily="18" charset="0"/>
              </a:rPr>
              <a:t> it is observed as it is and </a:t>
            </a:r>
            <a:r>
              <a:rPr lang="en-US" altLang="en-US" b="1" i="1" u="sng" smtClean="0">
                <a:solidFill>
                  <a:srgbClr val="FF3300"/>
                </a:solidFill>
                <a:sym typeface="Times New Roman" panose="02020603050405020304" pitchFamily="18" charset="0"/>
              </a:rPr>
              <a:t>HOW</a:t>
            </a:r>
            <a:r>
              <a:rPr lang="en-US" altLang="en-US" smtClean="0">
                <a:sym typeface="Times New Roman" panose="02020603050405020304" pitchFamily="18" charset="0"/>
              </a:rPr>
              <a:t> it works the way it does.</a:t>
            </a:r>
            <a:endParaRPr lang="en-US" altLang="en-US" b="1" u="sng" smtClean="0">
              <a:solidFill>
                <a:srgbClr val="663300"/>
              </a:solidFill>
              <a:sym typeface="Times New Roman" panose="02020603050405020304" pitchFamily="18" charset="0"/>
            </a:endParaRPr>
          </a:p>
          <a:p>
            <a:pPr algn="just" eaLnBrk="1" hangingPunct="1"/>
            <a:r>
              <a:rPr lang="en-US" altLang="en-US" b="1" u="sng" smtClean="0">
                <a:solidFill>
                  <a:srgbClr val="663300"/>
                </a:solidFill>
                <a:sym typeface="Times New Roman" panose="02020603050405020304" pitchFamily="18" charset="0"/>
              </a:rPr>
              <a:t>Tests of theories</a:t>
            </a:r>
            <a:r>
              <a:rPr lang="en-US" altLang="en-US" b="1" smtClean="0">
                <a:solidFill>
                  <a:srgbClr val="663300"/>
                </a:solidFill>
                <a:sym typeface="Times New Roman" panose="02020603050405020304" pitchFamily="18" charset="0"/>
              </a:rPr>
              <a:t>:</a:t>
            </a:r>
            <a:r>
              <a:rPr lang="en-US" altLang="en-US" smtClean="0">
                <a:sym typeface="Times New Roman" panose="02020603050405020304" pitchFamily="18" charset="0"/>
              </a:rPr>
              <a:t> </a:t>
            </a:r>
          </a:p>
          <a:p>
            <a:pPr lvl="1" algn="just" eaLnBrk="1" hangingPunct="1"/>
            <a:r>
              <a:rPr lang="en-US" altLang="en-US" b="1" u="sng" smtClean="0">
                <a:solidFill>
                  <a:srgbClr val="333399"/>
                </a:solidFill>
                <a:sym typeface="Times New Roman" panose="02020603050405020304" pitchFamily="18" charset="0"/>
              </a:rPr>
              <a:t>Experimental observations</a:t>
            </a:r>
            <a:r>
              <a:rPr lang="en-US" altLang="en-US" smtClean="0">
                <a:sym typeface="Times New Roman" panose="02020603050405020304" pitchFamily="18" charset="0"/>
              </a:rPr>
              <a:t>: </a:t>
            </a:r>
          </a:p>
          <a:p>
            <a:pPr lvl="1" algn="just" eaLnBrk="1" hangingPunct="1">
              <a:buFontTx/>
              <a:buNone/>
            </a:pPr>
            <a:r>
              <a:rPr lang="en-US" altLang="en-US" smtClean="0">
                <a:sym typeface="Times New Roman" panose="02020603050405020304" pitchFamily="18" charset="0"/>
              </a:rPr>
              <a:t>	More experiments, more observation.</a:t>
            </a:r>
          </a:p>
          <a:p>
            <a:pPr lvl="1" algn="just" eaLnBrk="1" hangingPunct="1"/>
            <a:r>
              <a:rPr lang="en-US" altLang="en-US" b="1" u="sng" smtClean="0">
                <a:solidFill>
                  <a:srgbClr val="333399"/>
                </a:solidFill>
                <a:sym typeface="Times New Roman" panose="02020603050405020304" pitchFamily="18" charset="0"/>
              </a:rPr>
              <a:t>Predictions</a:t>
            </a:r>
            <a:r>
              <a:rPr lang="en-US" altLang="en-US" smtClean="0">
                <a:sym typeface="Times New Roman" panose="02020603050405020304" pitchFamily="18" charset="0"/>
              </a:rPr>
              <a:t>: </a:t>
            </a:r>
          </a:p>
          <a:p>
            <a:pPr lvl="1" algn="just" eaLnBrk="1" hangingPunct="1">
              <a:buFontTx/>
              <a:buNone/>
            </a:pPr>
            <a:r>
              <a:rPr lang="en-US" altLang="en-US" smtClean="0">
                <a:sym typeface="Times New Roman" panose="02020603050405020304" pitchFamily="18" charset="0"/>
              </a:rPr>
              <a:t>	Made before observations &amp; experiments.</a:t>
            </a: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1446213" y="304800"/>
            <a:ext cx="9828212" cy="5943600"/>
          </a:xfrm>
        </p:spPr>
        <p:txBody>
          <a:bodyPr rtlCol="0">
            <a:normAutofit/>
          </a:bodyPr>
          <a:lstStyle/>
          <a:p>
            <a:pPr marL="246888" indent="-246888" eaLnBrk="1" fontAlgn="auto" hangingPunct="1">
              <a:spcAft>
                <a:spcPts val="0"/>
              </a:spcAft>
              <a:buFontTx/>
              <a:buNone/>
              <a:defRPr/>
            </a:pPr>
            <a:r>
              <a:rPr lang="en-US" sz="3000" dirty="0">
                <a:sym typeface="Times New Roman" pitchFamily="18" charset="0"/>
              </a:rPr>
              <a:t> 	</a:t>
            </a:r>
            <a:r>
              <a:rPr lang="en-US" dirty="0">
                <a:sym typeface="Times New Roman" pitchFamily="18" charset="0"/>
              </a:rPr>
              <a:t>	</a:t>
            </a:r>
            <a:r>
              <a:rPr lang="en-US" sz="3600" b="1" dirty="0">
                <a:sym typeface="Times New Roman" pitchFamily="18" charset="0"/>
              </a:rPr>
              <a:t>M(d</a:t>
            </a:r>
            <a:r>
              <a:rPr lang="en-US" sz="3600" b="1" baseline="30000" dirty="0">
                <a:sym typeface="Times New Roman" pitchFamily="18" charset="0"/>
              </a:rPr>
              <a:t>2</a:t>
            </a:r>
            <a:r>
              <a:rPr lang="en-US" sz="3600" b="1" dirty="0">
                <a:sym typeface="Times New Roman" pitchFamily="18" charset="0"/>
              </a:rPr>
              <a:t>R/dt</a:t>
            </a:r>
            <a:r>
              <a:rPr lang="en-US" sz="3600" b="1" baseline="30000" dirty="0">
                <a:sym typeface="Times New Roman" pitchFamily="18" charset="0"/>
              </a:rPr>
              <a:t>2</a:t>
            </a:r>
            <a:r>
              <a:rPr lang="en-US" sz="3600" b="1" dirty="0">
                <a:sym typeface="Times New Roman" pitchFamily="18" charset="0"/>
              </a:rPr>
              <a:t>) = </a:t>
            </a:r>
            <a:r>
              <a:rPr lang="en-US" sz="3600" b="1" baseline="30000" dirty="0">
                <a:sym typeface="Times New Roman" pitchFamily="18" charset="0"/>
              </a:rPr>
              <a:t> </a:t>
            </a:r>
            <a:r>
              <a:rPr lang="en-US" sz="3600" b="1" dirty="0">
                <a:sym typeface="Times New Roman" pitchFamily="18" charset="0"/>
              </a:rPr>
              <a:t>F</a:t>
            </a:r>
            <a:r>
              <a:rPr lang="en-US" sz="3600" b="1" baseline="30000" dirty="0">
                <a:sym typeface="Times New Roman" pitchFamily="18" charset="0"/>
              </a:rPr>
              <a:t>(e)                          </a:t>
            </a:r>
            <a:r>
              <a:rPr lang="en-US" sz="3600" b="1" dirty="0">
                <a:sym typeface="Times New Roman" pitchFamily="18" charset="0"/>
              </a:rPr>
              <a:t>(4)</a:t>
            </a:r>
          </a:p>
          <a:p>
            <a:pPr marL="246888" indent="-246888" eaLnBrk="1" fontAlgn="auto" hangingPunct="1">
              <a:lnSpc>
                <a:spcPct val="200000"/>
              </a:lnSpc>
              <a:spcAft>
                <a:spcPts val="0"/>
              </a:spcAft>
              <a:buFontTx/>
              <a:buNone/>
              <a:defRPr/>
            </a:pPr>
            <a:r>
              <a:rPr lang="en-US" b="1" dirty="0" smtClean="0">
                <a:sym typeface="Symbol" pitchFamily="18" charset="2"/>
              </a:rPr>
              <a:t> </a:t>
            </a:r>
            <a:r>
              <a:rPr lang="en-US" b="1" u="sng" dirty="0" smtClean="0">
                <a:solidFill>
                  <a:srgbClr val="A50021"/>
                </a:solidFill>
                <a:sym typeface="Symbol" pitchFamily="18" charset="2"/>
              </a:rPr>
              <a:t>Newton’s </a:t>
            </a:r>
            <a:r>
              <a:rPr lang="en-US" b="1" u="sng" dirty="0">
                <a:solidFill>
                  <a:srgbClr val="A50021"/>
                </a:solidFill>
                <a:sym typeface="Symbol" pitchFamily="18" charset="2"/>
              </a:rPr>
              <a:t>2</a:t>
            </a:r>
            <a:r>
              <a:rPr lang="en-US" b="1" u="sng" baseline="30000" dirty="0">
                <a:solidFill>
                  <a:srgbClr val="A50021"/>
                </a:solidFill>
                <a:sym typeface="Symbol" pitchFamily="18" charset="2"/>
              </a:rPr>
              <a:t>nd</a:t>
            </a:r>
            <a:r>
              <a:rPr lang="en-US" b="1" u="sng" dirty="0">
                <a:solidFill>
                  <a:srgbClr val="A50021"/>
                </a:solidFill>
                <a:sym typeface="Symbol" pitchFamily="18" charset="2"/>
              </a:rPr>
              <a:t> Law for a many particle   </a:t>
            </a:r>
            <a:r>
              <a:rPr lang="en-US" b="1" u="sng" dirty="0" smtClean="0">
                <a:solidFill>
                  <a:srgbClr val="A50021"/>
                </a:solidFill>
                <a:sym typeface="Symbol" pitchFamily="18" charset="2"/>
              </a:rPr>
              <a:t>                 </a:t>
            </a:r>
            <a:r>
              <a:rPr lang="en-US" b="1" u="sng" dirty="0">
                <a:solidFill>
                  <a:srgbClr val="A50021"/>
                </a:solidFill>
                <a:sym typeface="Symbol" pitchFamily="18" charset="2"/>
              </a:rPr>
              <a:t>system:</a:t>
            </a:r>
            <a:r>
              <a:rPr lang="en-US" b="1" dirty="0">
                <a:sym typeface="Symbol" pitchFamily="18" charset="2"/>
              </a:rPr>
              <a:t> </a:t>
            </a:r>
            <a:r>
              <a:rPr lang="en-US" b="1" i="1" dirty="0">
                <a:solidFill>
                  <a:srgbClr val="0000FF"/>
                </a:solidFill>
                <a:sym typeface="Symbol" pitchFamily="18" charset="2"/>
              </a:rPr>
              <a:t>The Center of Mass moves as if the total external force were acting on the entire mass of the system concentrated at the Center of Mass!</a:t>
            </a:r>
            <a:r>
              <a:rPr lang="en-US" b="1" dirty="0">
                <a:solidFill>
                  <a:srgbClr val="0000FF"/>
                </a:solidFill>
                <a:sym typeface="Symbol" pitchFamily="18" charset="2"/>
              </a:rPr>
              <a:t> </a:t>
            </a:r>
          </a:p>
          <a:p>
            <a:pPr marL="612648" lvl="1" indent="-246888" eaLnBrk="1" fontAlgn="auto" hangingPunct="1">
              <a:lnSpc>
                <a:spcPct val="200000"/>
              </a:lnSpc>
              <a:spcAft>
                <a:spcPts val="0"/>
              </a:spcAft>
              <a:defRPr/>
            </a:pPr>
            <a:r>
              <a:rPr lang="en-US" b="1" dirty="0">
                <a:solidFill>
                  <a:srgbClr val="FF0000"/>
                </a:solidFill>
                <a:sym typeface="Times New Roman" pitchFamily="18" charset="0"/>
              </a:rPr>
              <a:t>Corollary:</a:t>
            </a:r>
            <a:r>
              <a:rPr lang="en-US" dirty="0">
                <a:sym typeface="Times New Roman" pitchFamily="18" charset="0"/>
              </a:rPr>
              <a:t> Purely </a:t>
            </a:r>
            <a:r>
              <a:rPr lang="en-US" b="1" i="1" u="sng" dirty="0">
                <a:solidFill>
                  <a:srgbClr val="9900CC"/>
                </a:solidFill>
                <a:sym typeface="Times New Roman" pitchFamily="18" charset="0"/>
              </a:rPr>
              <a:t>internal</a:t>
            </a:r>
            <a:r>
              <a:rPr lang="en-US" b="1" dirty="0">
                <a:sym typeface="Times New Roman" pitchFamily="18" charset="0"/>
              </a:rPr>
              <a:t> </a:t>
            </a:r>
            <a:r>
              <a:rPr lang="en-US" dirty="0">
                <a:sym typeface="Times New Roman" pitchFamily="18" charset="0"/>
              </a:rPr>
              <a:t>forces (assuming they obey Newton’s 3</a:t>
            </a:r>
            <a:r>
              <a:rPr lang="en-US" baseline="30000" dirty="0">
                <a:sym typeface="Times New Roman" pitchFamily="18" charset="0"/>
              </a:rPr>
              <a:t>rd</a:t>
            </a:r>
            <a:r>
              <a:rPr lang="en-US" dirty="0">
                <a:sym typeface="Times New Roman" pitchFamily="18" charset="0"/>
              </a:rPr>
              <a:t> Law) have no effect on the motion of the Center of Mass (CM</a:t>
            </a:r>
            <a:r>
              <a:rPr lang="en-US" dirty="0" smtClean="0">
                <a:sym typeface="Times New Roman" pitchFamily="18" charset="0"/>
              </a:rPr>
              <a:t>).</a:t>
            </a:r>
            <a:endParaRPr lang="en-US" dirty="0">
              <a:sym typeface="Times New Roman" pitchFamily="18" charset="0"/>
            </a:endParaRPr>
          </a:p>
        </p:txBody>
      </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20800" y="0"/>
            <a:ext cx="10360025" cy="914400"/>
          </a:xfrm>
        </p:spPr>
        <p:txBody>
          <a:bodyPr/>
          <a:lstStyle/>
          <a:p>
            <a:pPr eaLnBrk="1" hangingPunct="1"/>
            <a:r>
              <a:rPr lang="en-US" altLang="en-US" b="1" smtClean="0">
                <a:solidFill>
                  <a:srgbClr val="0000FF"/>
                </a:solidFill>
                <a:sym typeface="Times New Roman" panose="02020603050405020304" pitchFamily="18" charset="0"/>
              </a:rPr>
              <a:t>Momentum Conservation</a:t>
            </a:r>
          </a:p>
        </p:txBody>
      </p:sp>
      <p:sp>
        <p:nvSpPr>
          <p:cNvPr id="314371" name="Rectangle 3"/>
          <p:cNvSpPr>
            <a:spLocks noGrp="1" noChangeArrowheads="1"/>
          </p:cNvSpPr>
          <p:nvPr>
            <p:ph type="body" idx="1"/>
          </p:nvPr>
        </p:nvSpPr>
        <p:spPr>
          <a:xfrm>
            <a:off x="1217613" y="1143000"/>
            <a:ext cx="10534650" cy="5334000"/>
          </a:xfrm>
        </p:spPr>
        <p:txBody>
          <a:bodyPr rtlCol="0">
            <a:normAutofit fontScale="92500" lnSpcReduction="10000"/>
          </a:bodyPr>
          <a:lstStyle/>
          <a:p>
            <a:pPr marL="246888" indent="-246888" eaLnBrk="1" fontAlgn="auto" hangingPunct="1">
              <a:spcAft>
                <a:spcPts val="0"/>
              </a:spcAft>
              <a:defRPr/>
            </a:pPr>
            <a:r>
              <a:rPr lang="en-US" b="1" dirty="0">
                <a:sym typeface="Times New Roman" pitchFamily="18" charset="0"/>
              </a:rPr>
              <a:t>MR </a:t>
            </a:r>
            <a:r>
              <a:rPr lang="en-US" b="1" dirty="0">
                <a:sym typeface="Symbol" pitchFamily="18" charset="2"/>
              </a:rPr>
              <a:t>=</a:t>
            </a:r>
            <a:r>
              <a:rPr lang="en-US" dirty="0">
                <a:sym typeface="Times New Roman" pitchFamily="18" charset="0"/>
              </a:rPr>
              <a:t> </a:t>
            </a:r>
            <a:r>
              <a:rPr lang="en-US" b="1" dirty="0">
                <a:sym typeface="Times New Roman" pitchFamily="18" charset="0"/>
              </a:rPr>
              <a:t>(</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m</a:t>
            </a:r>
            <a:r>
              <a:rPr lang="en-US" b="1" baseline="-25000" dirty="0" err="1">
                <a:sym typeface="Times New Roman" pitchFamily="18" charset="0"/>
              </a:rPr>
              <a:t>i</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a:t>
            </a:r>
            <a:r>
              <a:rPr lang="en-US" dirty="0">
                <a:sym typeface="Times New Roman" pitchFamily="18" charset="0"/>
              </a:rPr>
              <a:t>Consider:</a:t>
            </a:r>
            <a:r>
              <a:rPr lang="en-US" b="1" dirty="0">
                <a:sym typeface="Times New Roman" pitchFamily="18" charset="0"/>
              </a:rPr>
              <a:t> </a:t>
            </a:r>
            <a:r>
              <a:rPr lang="en-US" dirty="0">
                <a:sym typeface="Times New Roman" pitchFamily="18" charset="0"/>
              </a:rPr>
              <a:t>Time derivative (const</a:t>
            </a:r>
            <a:r>
              <a:rPr lang="en-US" b="1" dirty="0">
                <a:sym typeface="Times New Roman" pitchFamily="18" charset="0"/>
              </a:rPr>
              <a:t> M</a:t>
            </a:r>
            <a:r>
              <a:rPr lang="en-US" dirty="0">
                <a:sym typeface="Times New Roman" pitchFamily="18" charset="0"/>
              </a:rPr>
              <a:t>):</a:t>
            </a:r>
          </a:p>
          <a:p>
            <a:pPr marL="246888" indent="-246888" eaLnBrk="1" fontAlgn="auto" hangingPunct="1">
              <a:spcAft>
                <a:spcPts val="0"/>
              </a:spcAft>
              <a:buFontTx/>
              <a:buNone/>
              <a:defRPr/>
            </a:pPr>
            <a:r>
              <a:rPr lang="en-US" b="1" dirty="0">
                <a:sym typeface="Times New Roman" pitchFamily="18" charset="0"/>
              </a:rPr>
              <a:t>	M(</a:t>
            </a:r>
            <a:r>
              <a:rPr lang="en-US" b="1" dirty="0" err="1">
                <a:sym typeface="Times New Roman" pitchFamily="18" charset="0"/>
              </a:rPr>
              <a:t>dR</a:t>
            </a:r>
            <a:r>
              <a:rPr lang="en-US" b="1" dirty="0">
                <a:sym typeface="Times New Roman" pitchFamily="18" charset="0"/>
              </a:rPr>
              <a:t>/</a:t>
            </a:r>
            <a:r>
              <a:rPr lang="en-US" b="1" dirty="0" err="1">
                <a:sym typeface="Times New Roman" pitchFamily="18" charset="0"/>
              </a:rPr>
              <a:t>dt</a:t>
            </a:r>
            <a:r>
              <a:rPr lang="en-US" b="1" dirty="0">
                <a:sym typeface="Times New Roman" pitchFamily="18" charset="0"/>
              </a:rPr>
              <a:t>) = MV=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m</a:t>
            </a:r>
            <a:r>
              <a:rPr lang="en-US" b="1" baseline="-25000" dirty="0" err="1">
                <a:sym typeface="Times New Roman" pitchFamily="18" charset="0"/>
              </a:rPr>
              <a:t>i</a:t>
            </a:r>
            <a:r>
              <a:rPr lang="en-US" b="1" dirty="0">
                <a:sym typeface="Times New Roman" pitchFamily="18" charset="0"/>
              </a:rPr>
              <a:t>[(</a:t>
            </a:r>
            <a:r>
              <a:rPr lang="en-US" b="1" dirty="0" err="1">
                <a:sym typeface="Times New Roman" pitchFamily="18" charset="0"/>
              </a:rPr>
              <a:t>dr</a:t>
            </a:r>
            <a:r>
              <a:rPr lang="en-US" b="1" baseline="-25000" dirty="0" err="1">
                <a:sym typeface="Times New Roman" pitchFamily="18" charset="0"/>
              </a:rPr>
              <a:t>i</a:t>
            </a:r>
            <a:r>
              <a:rPr lang="en-US" b="1" dirty="0">
                <a:sym typeface="Times New Roman" pitchFamily="18" charset="0"/>
              </a:rPr>
              <a:t>)/</a:t>
            </a:r>
            <a:r>
              <a:rPr lang="en-US" b="1" dirty="0" err="1">
                <a:sym typeface="Times New Roman" pitchFamily="18" charset="0"/>
              </a:rPr>
              <a:t>dt</a:t>
            </a:r>
            <a:r>
              <a:rPr lang="en-US" b="1" dirty="0">
                <a:sym typeface="Times New Roman" pitchFamily="18" charset="0"/>
              </a:rPr>
              <a:t>] </a:t>
            </a:r>
            <a:r>
              <a:rPr lang="en-US" b="1" dirty="0">
                <a:sym typeface="Symbol" pitchFamily="18" charset="2"/>
              </a:rPr>
              <a:t></a:t>
            </a:r>
            <a:r>
              <a:rPr lang="en-US" b="1" dirty="0">
                <a:sym typeface="Times New Roman" pitchFamily="18" charset="0"/>
              </a:rPr>
              <a:t>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m</a:t>
            </a:r>
            <a:r>
              <a:rPr lang="en-US" b="1" baseline="-25000" dirty="0" err="1">
                <a:sym typeface="Times New Roman" pitchFamily="18" charset="0"/>
              </a:rPr>
              <a:t>i</a:t>
            </a:r>
            <a:r>
              <a:rPr lang="en-US" b="1" dirty="0" err="1">
                <a:sym typeface="Times New Roman" pitchFamily="18" charset="0"/>
              </a:rPr>
              <a:t>v</a:t>
            </a:r>
            <a:r>
              <a:rPr lang="en-US" b="1" baseline="-25000" dirty="0" err="1">
                <a:sym typeface="Times New Roman" pitchFamily="18" charset="0"/>
              </a:rPr>
              <a:t>i</a:t>
            </a:r>
            <a:r>
              <a:rPr lang="en-US" b="1" dirty="0">
                <a:sym typeface="Times New Roman" pitchFamily="18" charset="0"/>
              </a:rPr>
              <a:t> </a:t>
            </a:r>
            <a:r>
              <a:rPr lang="en-US" b="1" dirty="0">
                <a:sym typeface="Symbol" pitchFamily="18" charset="2"/>
              </a:rPr>
              <a:t>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p</a:t>
            </a:r>
            <a:r>
              <a:rPr lang="en-US" b="1" baseline="-25000" dirty="0" err="1">
                <a:sym typeface="Times New Roman" pitchFamily="18" charset="0"/>
              </a:rPr>
              <a:t>i</a:t>
            </a:r>
            <a:r>
              <a:rPr lang="en-US" dirty="0">
                <a:sym typeface="Times New Roman" pitchFamily="18" charset="0"/>
              </a:rPr>
              <a:t> </a:t>
            </a:r>
            <a:r>
              <a:rPr lang="en-US" b="1" dirty="0">
                <a:sym typeface="Symbol" pitchFamily="18" charset="2"/>
              </a:rPr>
              <a:t> P  </a:t>
            </a:r>
          </a:p>
          <a:p>
            <a:pPr marL="246888" indent="-246888" eaLnBrk="1" fontAlgn="auto" hangingPunct="1">
              <a:spcAft>
                <a:spcPts val="0"/>
              </a:spcAft>
              <a:buFontTx/>
              <a:buNone/>
              <a:defRPr/>
            </a:pPr>
            <a:r>
              <a:rPr lang="en-US" b="1" dirty="0">
                <a:sym typeface="Symbol" pitchFamily="18" charset="2"/>
              </a:rPr>
              <a:t>		</a:t>
            </a:r>
            <a:r>
              <a:rPr lang="en-US" sz="2400" dirty="0">
                <a:sym typeface="Symbol" pitchFamily="18" charset="2"/>
              </a:rPr>
              <a:t>(total momentum = momentum of CM)</a:t>
            </a:r>
            <a:endParaRPr lang="en-US" b="1" dirty="0">
              <a:sym typeface="Symbol" pitchFamily="18" charset="2"/>
            </a:endParaRPr>
          </a:p>
          <a:p>
            <a:pPr marL="246888" indent="-246888" eaLnBrk="1" fontAlgn="auto" hangingPunct="1">
              <a:spcAft>
                <a:spcPts val="0"/>
              </a:spcAft>
              <a:buFontTx/>
              <a:buNone/>
              <a:defRPr/>
            </a:pPr>
            <a:r>
              <a:rPr lang="en-US" b="1" dirty="0">
                <a:sym typeface="Symbol" pitchFamily="18" charset="2"/>
              </a:rPr>
              <a:t>    </a:t>
            </a:r>
            <a:r>
              <a:rPr lang="en-US" dirty="0">
                <a:sym typeface="Symbol" pitchFamily="18" charset="2"/>
              </a:rPr>
              <a:t>Using the definition of</a:t>
            </a:r>
            <a:r>
              <a:rPr lang="en-US" b="1" dirty="0">
                <a:sym typeface="Symbol" pitchFamily="18" charset="2"/>
              </a:rPr>
              <a:t> P</a:t>
            </a:r>
            <a:r>
              <a:rPr lang="en-US" dirty="0">
                <a:sym typeface="Symbol" pitchFamily="18" charset="2"/>
              </a:rPr>
              <a:t>, </a:t>
            </a:r>
            <a:r>
              <a:rPr lang="en-US" b="1" dirty="0">
                <a:solidFill>
                  <a:srgbClr val="FF0000"/>
                </a:solidFill>
                <a:sym typeface="Symbol" pitchFamily="18" charset="2"/>
              </a:rPr>
              <a:t>Newton’s 2</a:t>
            </a:r>
            <a:r>
              <a:rPr lang="en-US" b="1" baseline="30000" dirty="0">
                <a:solidFill>
                  <a:srgbClr val="FF0000"/>
                </a:solidFill>
                <a:sym typeface="Symbol" pitchFamily="18" charset="2"/>
              </a:rPr>
              <a:t>nd</a:t>
            </a:r>
            <a:r>
              <a:rPr lang="en-US" b="1" dirty="0">
                <a:solidFill>
                  <a:srgbClr val="FF0000"/>
                </a:solidFill>
                <a:sym typeface="Symbol" pitchFamily="18" charset="2"/>
              </a:rPr>
              <a:t> Law</a:t>
            </a:r>
            <a:r>
              <a:rPr lang="en-US" dirty="0">
                <a:sym typeface="Symbol" pitchFamily="18" charset="2"/>
              </a:rPr>
              <a:t> is:</a:t>
            </a:r>
            <a:r>
              <a:rPr lang="en-US" b="1" dirty="0">
                <a:sym typeface="Symbol" pitchFamily="18" charset="2"/>
              </a:rPr>
              <a:t> </a:t>
            </a:r>
          </a:p>
          <a:p>
            <a:pPr marL="246888" indent="-246888" eaLnBrk="1" fontAlgn="auto" hangingPunct="1">
              <a:spcAft>
                <a:spcPts val="0"/>
              </a:spcAft>
              <a:buFontTx/>
              <a:buNone/>
              <a:defRPr/>
            </a:pPr>
            <a:r>
              <a:rPr lang="en-US" b="1" dirty="0">
                <a:sym typeface="Times New Roman" pitchFamily="18" charset="0"/>
              </a:rPr>
              <a:t>			       (</a:t>
            </a:r>
            <a:r>
              <a:rPr lang="en-US" b="1" dirty="0" err="1">
                <a:sym typeface="Times New Roman" pitchFamily="18" charset="0"/>
              </a:rPr>
              <a:t>dP</a:t>
            </a:r>
            <a:r>
              <a:rPr lang="en-US" b="1" dirty="0">
                <a:sym typeface="Times New Roman" pitchFamily="18" charset="0"/>
              </a:rPr>
              <a:t>/</a:t>
            </a:r>
            <a:r>
              <a:rPr lang="en-US" b="1" dirty="0" err="1">
                <a:sym typeface="Times New Roman" pitchFamily="18" charset="0"/>
              </a:rPr>
              <a:t>dt</a:t>
            </a:r>
            <a:r>
              <a:rPr lang="en-US" b="1" dirty="0">
                <a:sym typeface="Times New Roman" pitchFamily="18" charset="0"/>
              </a:rPr>
              <a:t>) = </a:t>
            </a:r>
            <a:r>
              <a:rPr lang="en-US" b="1" baseline="30000" dirty="0">
                <a:sym typeface="Times New Roman" pitchFamily="18" charset="0"/>
              </a:rPr>
              <a:t> </a:t>
            </a:r>
            <a:r>
              <a:rPr lang="en-US" b="1" dirty="0">
                <a:sym typeface="Times New Roman" pitchFamily="18" charset="0"/>
              </a:rPr>
              <a:t>F</a:t>
            </a:r>
            <a:r>
              <a:rPr lang="en-US" b="1" baseline="30000" dirty="0">
                <a:sym typeface="Times New Roman" pitchFamily="18" charset="0"/>
              </a:rPr>
              <a:t>(e)                                               </a:t>
            </a:r>
            <a:r>
              <a:rPr lang="en-US" b="1" dirty="0">
                <a:sym typeface="Times New Roman" pitchFamily="18" charset="0"/>
              </a:rPr>
              <a:t>(4´)</a:t>
            </a:r>
          </a:p>
          <a:p>
            <a:pPr marL="246888" indent="-246888" eaLnBrk="1" fontAlgn="auto" hangingPunct="1">
              <a:spcAft>
                <a:spcPts val="0"/>
              </a:spcAft>
              <a:defRPr/>
            </a:pPr>
            <a:r>
              <a:rPr lang="en-US" dirty="0">
                <a:sym typeface="Symbol" pitchFamily="18" charset="2"/>
              </a:rPr>
              <a:t>Suppose </a:t>
            </a:r>
            <a:r>
              <a:rPr lang="en-US" b="1" dirty="0">
                <a:sym typeface="Times New Roman" pitchFamily="18" charset="0"/>
              </a:rPr>
              <a:t>F</a:t>
            </a:r>
            <a:r>
              <a:rPr lang="en-US" b="1" baseline="30000" dirty="0">
                <a:sym typeface="Times New Roman" pitchFamily="18" charset="0"/>
              </a:rPr>
              <a:t>(e) </a:t>
            </a:r>
            <a:r>
              <a:rPr lang="en-US" b="1" dirty="0">
                <a:sym typeface="Symbol" pitchFamily="18" charset="2"/>
              </a:rPr>
              <a:t>= 0:  (</a:t>
            </a:r>
            <a:r>
              <a:rPr lang="en-US" b="1" dirty="0" err="1">
                <a:sym typeface="Symbol" pitchFamily="18" charset="2"/>
              </a:rPr>
              <a:t>dP</a:t>
            </a:r>
            <a:r>
              <a:rPr lang="en-US" b="1" dirty="0">
                <a:sym typeface="Symbol" pitchFamily="18" charset="2"/>
              </a:rPr>
              <a:t>/</a:t>
            </a:r>
            <a:r>
              <a:rPr lang="en-US" b="1" dirty="0" err="1">
                <a:sym typeface="Symbol" pitchFamily="18" charset="2"/>
              </a:rPr>
              <a:t>dt</a:t>
            </a:r>
            <a:r>
              <a:rPr lang="en-US" b="1" dirty="0">
                <a:sym typeface="Symbol" pitchFamily="18" charset="2"/>
              </a:rPr>
              <a:t>) = P = 0</a:t>
            </a:r>
          </a:p>
          <a:p>
            <a:pPr marL="246888" indent="-246888" eaLnBrk="1" fontAlgn="auto" hangingPunct="1">
              <a:spcAft>
                <a:spcPts val="0"/>
              </a:spcAft>
              <a:buFontTx/>
              <a:buNone/>
              <a:defRPr/>
            </a:pPr>
            <a:r>
              <a:rPr lang="en-US" b="1" dirty="0">
                <a:sym typeface="Symbol" pitchFamily="18" charset="2"/>
              </a:rPr>
              <a:t> 			 	P = constant 	</a:t>
            </a:r>
            <a:r>
              <a:rPr lang="en-US" dirty="0">
                <a:sym typeface="Symbol" pitchFamily="18" charset="2"/>
              </a:rPr>
              <a:t>(conserved)</a:t>
            </a:r>
          </a:p>
          <a:p>
            <a:pPr marL="246888" indent="-246888" eaLnBrk="1" fontAlgn="auto" hangingPunct="1">
              <a:spcAft>
                <a:spcPts val="0"/>
              </a:spcAft>
              <a:buFontTx/>
              <a:buNone/>
              <a:defRPr/>
            </a:pPr>
            <a:r>
              <a:rPr lang="en-US" dirty="0">
                <a:sym typeface="Symbol" pitchFamily="18" charset="2"/>
              </a:rPr>
              <a:t>		</a:t>
            </a:r>
            <a:r>
              <a:rPr lang="en-US" b="1" u="sng" dirty="0">
                <a:solidFill>
                  <a:srgbClr val="A50021"/>
                </a:solidFill>
                <a:sym typeface="Symbol" pitchFamily="18" charset="2"/>
              </a:rPr>
              <a:t>Conservation Theorem for the Linear </a:t>
            </a:r>
            <a:r>
              <a:rPr lang="en-US" b="1" u="sng" dirty="0" smtClean="0">
                <a:solidFill>
                  <a:srgbClr val="A50021"/>
                </a:solidFill>
                <a:sym typeface="Symbol" pitchFamily="18" charset="2"/>
              </a:rPr>
              <a:t> Momentum </a:t>
            </a:r>
            <a:r>
              <a:rPr lang="en-US" b="1" u="sng" dirty="0">
                <a:solidFill>
                  <a:srgbClr val="A50021"/>
                </a:solidFill>
                <a:sym typeface="Symbol" pitchFamily="18" charset="2"/>
              </a:rPr>
              <a:t>of a System of Particles:</a:t>
            </a:r>
          </a:p>
          <a:p>
            <a:pPr marL="246888" indent="-246888" eaLnBrk="1" fontAlgn="auto" hangingPunct="1">
              <a:spcAft>
                <a:spcPts val="0"/>
              </a:spcAft>
              <a:buFontTx/>
              <a:buNone/>
              <a:defRPr/>
            </a:pPr>
            <a:r>
              <a:rPr lang="en-US" dirty="0">
                <a:sym typeface="Symbol" pitchFamily="18" charset="2"/>
              </a:rPr>
              <a:t>	</a:t>
            </a:r>
            <a:r>
              <a:rPr lang="en-US" b="1" i="1" dirty="0">
                <a:solidFill>
                  <a:srgbClr val="FF0000"/>
                </a:solidFill>
                <a:sym typeface="Symbol" pitchFamily="18" charset="2"/>
              </a:rPr>
              <a:t>If the total external force, </a:t>
            </a:r>
            <a:r>
              <a:rPr lang="en-US" b="1" dirty="0">
                <a:solidFill>
                  <a:srgbClr val="FF0000"/>
                </a:solidFill>
                <a:sym typeface="Times New Roman" pitchFamily="18" charset="0"/>
              </a:rPr>
              <a:t>F</a:t>
            </a:r>
            <a:r>
              <a:rPr lang="en-US" b="1" baseline="30000" dirty="0">
                <a:solidFill>
                  <a:srgbClr val="FF0000"/>
                </a:solidFill>
                <a:sym typeface="Times New Roman" pitchFamily="18" charset="0"/>
              </a:rPr>
              <a:t>(e)</a:t>
            </a:r>
            <a:r>
              <a:rPr lang="en-US" b="1" i="1" dirty="0">
                <a:solidFill>
                  <a:srgbClr val="FF0000"/>
                </a:solidFill>
                <a:sym typeface="Symbol" pitchFamily="18" charset="2"/>
              </a:rPr>
              <a:t>, is zero, the total linear momentum, </a:t>
            </a:r>
            <a:r>
              <a:rPr lang="en-US" b="1" dirty="0">
                <a:solidFill>
                  <a:srgbClr val="FF0000"/>
                </a:solidFill>
                <a:sym typeface="Symbol" pitchFamily="18" charset="2"/>
              </a:rPr>
              <a:t>P</a:t>
            </a:r>
            <a:r>
              <a:rPr lang="en-US" b="1" i="1" dirty="0">
                <a:solidFill>
                  <a:srgbClr val="FF0000"/>
                </a:solidFill>
                <a:sym typeface="Symbol" pitchFamily="18" charset="2"/>
              </a:rPr>
              <a:t>, is conserved. </a:t>
            </a:r>
          </a:p>
        </p:txBody>
      </p:sp>
      <p:pic>
        <p:nvPicPr>
          <p:cNvPr id="75780"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3" y="3810000"/>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563" y="1524000"/>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563" y="1600200"/>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217613" y="0"/>
            <a:ext cx="10360025" cy="914400"/>
          </a:xfrm>
        </p:spPr>
        <p:txBody>
          <a:bodyPr/>
          <a:lstStyle/>
          <a:p>
            <a:pPr eaLnBrk="1" hangingPunct="1"/>
            <a:r>
              <a:rPr lang="en-US" altLang="en-US" b="1" smtClean="0">
                <a:solidFill>
                  <a:srgbClr val="0000FF"/>
                </a:solidFill>
                <a:sym typeface="Times New Roman" panose="02020603050405020304" pitchFamily="18" charset="0"/>
              </a:rPr>
              <a:t>Angular Momentum</a:t>
            </a:r>
          </a:p>
        </p:txBody>
      </p:sp>
      <p:sp>
        <p:nvSpPr>
          <p:cNvPr id="76803" name="Rectangle 3"/>
          <p:cNvSpPr>
            <a:spLocks noGrp="1" noChangeArrowheads="1"/>
          </p:cNvSpPr>
          <p:nvPr>
            <p:ph type="body" idx="1"/>
          </p:nvPr>
        </p:nvSpPr>
        <p:spPr>
          <a:xfrm>
            <a:off x="1293813" y="990600"/>
            <a:ext cx="10668000" cy="5562600"/>
          </a:xfrm>
        </p:spPr>
        <p:txBody>
          <a:bodyPr/>
          <a:lstStyle/>
          <a:p>
            <a:pPr eaLnBrk="1" hangingPunct="1"/>
            <a:r>
              <a:rPr lang="en-US" altLang="en-US" sz="2600" smtClean="0">
                <a:sym typeface="Times New Roman" panose="02020603050405020304" pitchFamily="18" charset="0"/>
              </a:rPr>
              <a:t>Angular momentum </a:t>
            </a:r>
            <a:r>
              <a:rPr lang="en-US" altLang="en-US" sz="2600" b="1" smtClean="0">
                <a:sym typeface="Times New Roman" panose="02020603050405020304" pitchFamily="18" charset="0"/>
              </a:rPr>
              <a:t>L </a:t>
            </a:r>
            <a:r>
              <a:rPr lang="en-US" altLang="en-US" sz="2600" smtClean="0">
                <a:sym typeface="Times New Roman" panose="02020603050405020304" pitchFamily="18" charset="0"/>
              </a:rPr>
              <a:t>of a many particle system (sum of angular momenta of each particle): </a:t>
            </a:r>
            <a:r>
              <a:rPr lang="en-US" altLang="en-US" sz="2600" b="1" smtClean="0">
                <a:sym typeface="Times New Roman" panose="02020603050405020304" pitchFamily="18" charset="0"/>
              </a:rPr>
              <a:t>L </a:t>
            </a:r>
            <a:r>
              <a:rPr lang="en-US" altLang="en-US" sz="2600" b="1" smtClean="0">
                <a:sym typeface="Symbol" panose="05050102010706020507" pitchFamily="18" charset="2"/>
              </a:rPr>
              <a:t></a:t>
            </a:r>
            <a:r>
              <a:rPr lang="en-US" altLang="en-US" sz="2600" b="1" smtClean="0">
                <a:sym typeface="Times New Roman" panose="02020603050405020304" pitchFamily="18" charset="0"/>
              </a:rPr>
              <a:t> </a:t>
            </a:r>
            <a:r>
              <a:rPr lang="en-US" altLang="en-US" sz="2600" b="1" smtClean="0">
                <a:cs typeface="Times New Roman" panose="02020603050405020304" pitchFamily="18" charset="0"/>
                <a:sym typeface="Times New Roman" panose="02020603050405020304" pitchFamily="18" charset="0"/>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[r</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 </a:t>
            </a:r>
            <a:r>
              <a:rPr lang="en-US" altLang="en-US" sz="2600" b="1" smtClean="0">
                <a:sym typeface="Symbol" panose="05050102010706020507" pitchFamily="18" charset="2"/>
              </a:rPr>
              <a:t> </a:t>
            </a:r>
            <a:r>
              <a:rPr lang="en-US" altLang="en-US" sz="2600" b="1" smtClean="0">
                <a:sym typeface="Times New Roman" panose="02020603050405020304" pitchFamily="18" charset="0"/>
              </a:rPr>
              <a:t>p</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a:t>
            </a:r>
            <a:r>
              <a:rPr lang="en-US" altLang="en-US" b="1" smtClean="0">
                <a:sym typeface="Times New Roman" panose="02020603050405020304" pitchFamily="18" charset="0"/>
              </a:rPr>
              <a:t> </a:t>
            </a:r>
            <a:r>
              <a:rPr lang="en-US" altLang="en-US" smtClean="0">
                <a:sym typeface="Times New Roman" panose="02020603050405020304" pitchFamily="18" charset="0"/>
              </a:rPr>
              <a:t> </a:t>
            </a:r>
            <a:r>
              <a:rPr lang="en-US" altLang="en-US" b="1" smtClean="0">
                <a:sym typeface="Symbol" panose="05050102010706020507" pitchFamily="18" charset="2"/>
              </a:rPr>
              <a:t> </a:t>
            </a:r>
          </a:p>
          <a:p>
            <a:pPr eaLnBrk="1" hangingPunct="1"/>
            <a:r>
              <a:rPr lang="en-US" altLang="en-US" b="1" smtClean="0">
                <a:solidFill>
                  <a:srgbClr val="FF0000"/>
                </a:solidFill>
                <a:sym typeface="Symbol" panose="05050102010706020507" pitchFamily="18" charset="2"/>
              </a:rPr>
              <a:t>Time derivative:</a:t>
            </a:r>
            <a:r>
              <a:rPr lang="en-US" altLang="en-US" smtClean="0">
                <a:sym typeface="Symbol" panose="05050102010706020507" pitchFamily="18" charset="2"/>
              </a:rPr>
              <a:t>  </a:t>
            </a:r>
            <a:r>
              <a:rPr lang="en-US" altLang="en-US" b="1" smtClean="0">
                <a:sym typeface="Symbol" panose="05050102010706020507" pitchFamily="18" charset="2"/>
              </a:rPr>
              <a:t>L = (dL/dt)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p>
          <a:p>
            <a:pPr eaLnBrk="1" hangingPunct="1">
              <a:buFontTx/>
              <a:buNone/>
            </a:pPr>
            <a:r>
              <a:rPr lang="en-US" altLang="en-US" b="1" smtClean="0">
                <a:sym typeface="Times New Roman" panose="02020603050405020304" pitchFamily="18" charset="0"/>
              </a:rPr>
              <a: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r>
              <a:rPr lang="en-US" altLang="en-US" b="1" smtClean="0">
                <a:sym typeface="Symbol" panose="05050102010706020507" pitchFamily="18" charset="2"/>
              </a:rPr>
              <a:t> </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(d</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p>
          <a:p>
            <a:pPr lvl="1" eaLnBrk="1" hangingPunct="1">
              <a:buFontTx/>
              <a:buNone/>
            </a:pPr>
            <a:r>
              <a:rPr lang="en-US" altLang="en-US" b="1" smtClean="0">
                <a:sym typeface="Times New Roman" panose="02020603050405020304" pitchFamily="18" charset="0"/>
              </a:rPr>
              <a:t>		(dr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r>
              <a:rPr lang="en-US" altLang="en-US" b="1" smtClean="0">
                <a:sym typeface="Symbol" panose="05050102010706020507" pitchFamily="18" charset="2"/>
              </a:rPr>
              <a:t> </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0</a:t>
            </a:r>
          </a:p>
          <a:p>
            <a:pPr eaLnBrk="1" hangingPunct="1">
              <a:buFontTx/>
              <a:buNone/>
            </a:pPr>
            <a:r>
              <a:rPr lang="en-US" altLang="en-US" b="1" smtClean="0">
                <a:sym typeface="Symbol" panose="05050102010706020507" pitchFamily="18" charset="2"/>
              </a:rPr>
              <a:t>	 	(dL/dt)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(d</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p>
          <a:p>
            <a:pPr lvl="1" eaLnBrk="1" hangingPunct="1"/>
            <a:r>
              <a:rPr lang="en-US" altLang="en-US" b="1" smtClean="0">
                <a:solidFill>
                  <a:srgbClr val="FF0000"/>
                </a:solidFill>
                <a:sym typeface="Times New Roman" panose="02020603050405020304" pitchFamily="18" charset="0"/>
              </a:rPr>
              <a:t>Newton’s 2</a:t>
            </a:r>
            <a:r>
              <a:rPr lang="en-US" altLang="en-US" b="1" baseline="30000" smtClean="0">
                <a:solidFill>
                  <a:srgbClr val="FF0000"/>
                </a:solidFill>
                <a:sym typeface="Times New Roman" panose="02020603050405020304" pitchFamily="18" charset="0"/>
              </a:rPr>
              <a:t>nd</a:t>
            </a:r>
            <a:r>
              <a:rPr lang="en-US" altLang="en-US" b="1" smtClean="0">
                <a:solidFill>
                  <a:srgbClr val="FF0000"/>
                </a:solidFill>
                <a:sym typeface="Times New Roman" panose="02020603050405020304" pitchFamily="18" charset="0"/>
              </a:rPr>
              <a:t> Law:</a:t>
            </a:r>
            <a:r>
              <a:rPr lang="en-US" altLang="en-US" smtClean="0">
                <a:sym typeface="Times New Roman" panose="02020603050405020304" pitchFamily="18" charset="0"/>
              </a:rPr>
              <a:t> </a:t>
            </a:r>
            <a:r>
              <a:rPr lang="en-US" altLang="en-US" b="1" smtClean="0">
                <a:sym typeface="Symbol" panose="05050102010706020507" pitchFamily="18" charset="2"/>
              </a:rPr>
              <a:t>(d</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a:t>
            </a:r>
            <a:r>
              <a:rPr lang="en-US" altLang="en-US" b="1" baseline="-25000" smtClean="0">
                <a:sym typeface="Times New Roman" panose="02020603050405020304" pitchFamily="18" charset="0"/>
              </a:rPr>
              <a:t> </a:t>
            </a:r>
            <a:r>
              <a:rPr lang="en-US" altLang="en-US" sz="21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 </a:t>
            </a:r>
          </a:p>
          <a:p>
            <a:pPr lvl="1" eaLnBrk="1" hangingPunct="1">
              <a:buFontTx/>
              <a:buNone/>
            </a:pP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smtClean="0">
                <a:sym typeface="Times New Roman" panose="02020603050405020304" pitchFamily="18" charset="0"/>
              </a:rPr>
              <a:t>Total external force on the </a:t>
            </a:r>
            <a:r>
              <a:rPr lang="en-US" altLang="en-US" b="1" i="1" smtClean="0">
                <a:sym typeface="Times New Roman" panose="02020603050405020304" pitchFamily="18" charset="0"/>
              </a:rPr>
              <a:t>i </a:t>
            </a:r>
            <a:r>
              <a:rPr lang="en-US" altLang="en-US" b="1" i="1" baseline="30000" smtClean="0">
                <a:sym typeface="Times New Roman" panose="02020603050405020304" pitchFamily="18" charset="0"/>
              </a:rPr>
              <a:t>th</a:t>
            </a:r>
            <a:r>
              <a:rPr lang="en-US" altLang="en-US" smtClean="0">
                <a:sym typeface="Times New Roman" panose="02020603050405020304" pitchFamily="18" charset="0"/>
              </a:rPr>
              <a:t> particle</a:t>
            </a:r>
          </a:p>
          <a:p>
            <a:pPr lvl="1" eaLnBrk="1" hangingPunct="1">
              <a:buFontTx/>
              <a:buNone/>
            </a:pP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 </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smtClean="0">
                <a:sym typeface="Times New Roman" panose="02020603050405020304" pitchFamily="18" charset="0"/>
              </a:rPr>
              <a:t>Total internal force on the </a:t>
            </a:r>
            <a:r>
              <a:rPr lang="en-US" altLang="en-US" b="1" i="1" smtClean="0">
                <a:sym typeface="Times New Roman" panose="02020603050405020304" pitchFamily="18" charset="0"/>
              </a:rPr>
              <a:t>i </a:t>
            </a:r>
            <a:r>
              <a:rPr lang="en-US" altLang="en-US" b="1" i="1" baseline="30000" smtClean="0">
                <a:sym typeface="Times New Roman" panose="02020603050405020304" pitchFamily="18" charset="0"/>
              </a:rPr>
              <a:t>th</a:t>
            </a:r>
            <a:r>
              <a:rPr lang="en-US" altLang="en-US" smtClean="0">
                <a:sym typeface="Times New Roman" panose="02020603050405020304" pitchFamily="18" charset="0"/>
              </a:rPr>
              <a:t> particle due to interactions with all other particles (</a:t>
            </a:r>
            <a:r>
              <a:rPr lang="en-US" altLang="en-US" b="1" i="1" smtClean="0">
                <a:sym typeface="Times New Roman" panose="02020603050405020304" pitchFamily="18" charset="0"/>
              </a:rPr>
              <a:t>j</a:t>
            </a:r>
            <a:r>
              <a:rPr lang="en-US" altLang="en-US" smtClean="0">
                <a:sym typeface="Times New Roman" panose="02020603050405020304" pitchFamily="18" charset="0"/>
              </a:rPr>
              <a:t>) in the system</a:t>
            </a:r>
            <a:endParaRPr lang="en-US" altLang="en-US" smtClean="0">
              <a:sym typeface="Symbol" panose="05050102010706020507" pitchFamily="18" charset="2"/>
            </a:endParaRPr>
          </a:p>
          <a:p>
            <a:pPr eaLnBrk="1" hangingPunct="1">
              <a:buFontTx/>
              <a:buNone/>
            </a:pPr>
            <a:r>
              <a:rPr lang="en-US" altLang="en-US" b="1" smtClean="0">
                <a:sym typeface="Symbol" panose="05050102010706020507" pitchFamily="18" charset="2"/>
              </a:rPr>
              <a:t>	 (dL/dt)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smtClean="0">
                <a:sym typeface="Times New Roman" panose="02020603050405020304" pitchFamily="18" charset="0"/>
              </a:rPr>
              <a:t>]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a:t>
            </a:r>
            <a:r>
              <a:rPr lang="en-US" altLang="en-US" b="1" baseline="-25000" smtClean="0">
                <a:sym typeface="Times New Roman" panose="02020603050405020304" pitchFamily="18" charset="0"/>
              </a:rPr>
              <a:t> </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1446213" y="457200"/>
            <a:ext cx="9828212" cy="4400550"/>
          </a:xfrm>
        </p:spPr>
        <p:txBody>
          <a:bodyPr/>
          <a:lstStyle/>
          <a:p>
            <a:pPr eaLnBrk="1" hangingPunct="1">
              <a:buFontTx/>
              <a:buNone/>
            </a:pPr>
            <a:r>
              <a:rPr lang="en-US" altLang="en-US" b="1" smtClean="0">
                <a:sym typeface="Symbol" panose="05050102010706020507" pitchFamily="18" charset="2"/>
              </a:rPr>
              <a:t> (dL/dt) =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smtClean="0">
                <a:sym typeface="Times New Roman" panose="02020603050405020304" pitchFamily="18" charset="0"/>
              </a:rPr>
              <a:t>] +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(1)</a:t>
            </a:r>
            <a:endParaRPr lang="en-US" altLang="en-US" b="1" baseline="-25000" smtClean="0">
              <a:sym typeface="Times New Roman" panose="02020603050405020304" pitchFamily="18" charset="0"/>
            </a:endParaRPr>
          </a:p>
          <a:p>
            <a:pPr eaLnBrk="1" hangingPunct="1"/>
            <a:r>
              <a:rPr lang="en-US" altLang="en-US" smtClean="0">
                <a:sym typeface="Times New Roman" panose="02020603050405020304" pitchFamily="18" charset="0"/>
              </a:rPr>
              <a:t>Consider the 2nd sum &amp; look at </a:t>
            </a:r>
            <a:r>
              <a:rPr lang="en-US" altLang="en-US" b="1" i="1" smtClean="0">
                <a:solidFill>
                  <a:srgbClr val="A50021"/>
                </a:solidFill>
                <a:sym typeface="Times New Roman" panose="02020603050405020304" pitchFamily="18" charset="0"/>
              </a:rPr>
              <a:t>each particle pair</a:t>
            </a:r>
            <a:r>
              <a:rPr lang="en-US" altLang="en-US" smtClean="0">
                <a:sym typeface="Times New Roman" panose="02020603050405020304" pitchFamily="18" charset="0"/>
              </a:rPr>
              <a:t> (</a:t>
            </a:r>
            <a:r>
              <a:rPr lang="en-US" altLang="en-US" b="1" i="1" smtClean="0">
                <a:sym typeface="Times New Roman" panose="02020603050405020304" pitchFamily="18" charset="0"/>
              </a:rPr>
              <a:t>i,j</a:t>
            </a:r>
            <a:r>
              <a:rPr lang="en-US" altLang="en-US" smtClean="0">
                <a:sym typeface="Times New Roman" panose="02020603050405020304" pitchFamily="18" charset="0"/>
              </a:rPr>
              <a:t>).  Each term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 </a:t>
            </a:r>
            <a:r>
              <a:rPr lang="en-US" altLang="en-US" smtClean="0">
                <a:sym typeface="Times New Roman" panose="02020603050405020304" pitchFamily="18" charset="0"/>
              </a:rPr>
              <a:t>has a corresponding  term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ij</a:t>
            </a:r>
            <a:r>
              <a:rPr lang="en-US" altLang="en-US" smtClean="0">
                <a:sym typeface="Times New Roman" panose="02020603050405020304" pitchFamily="18" charset="0"/>
              </a:rPr>
              <a:t>. Take together &amp; use Newton’s 3rd Law:</a:t>
            </a:r>
            <a:endParaRPr lang="en-US" altLang="en-US" b="1" baseline="-25000" smtClean="0">
              <a:sym typeface="Times New Roman" panose="02020603050405020304" pitchFamily="18" charset="0"/>
            </a:endParaRPr>
          </a:p>
          <a:p>
            <a:pPr eaLnBrk="1" hangingPunct="1">
              <a:buFontTx/>
              <a:buNone/>
            </a:pPr>
            <a:r>
              <a:rPr lang="en-US" altLang="en-US" b="1" smtClean="0">
                <a:sym typeface="Symbol" panose="05050102010706020507" pitchFamily="18" charset="2"/>
              </a:rPr>
              <a:t></a:t>
            </a:r>
            <a:r>
              <a:rPr lang="en-US" altLang="en-US" smtClean="0">
                <a:sym typeface="Symbol" panose="05050102010706020507" pitchFamily="18" charset="2"/>
              </a:rPr>
              <a:t> </a:t>
            </a:r>
            <a:r>
              <a:rPr lang="en-US" altLang="en-US" sz="2600" b="1" smtClean="0">
                <a:sym typeface="Symbol" panose="05050102010706020507" pitchFamily="18" charset="2"/>
              </a:rPr>
              <a:t>[</a:t>
            </a:r>
            <a:r>
              <a:rPr lang="en-US" altLang="en-US" sz="2600" b="1" smtClean="0">
                <a:sym typeface="Times New Roman" panose="02020603050405020304" pitchFamily="18" charset="0"/>
              </a:rPr>
              <a:t>r</a:t>
            </a:r>
            <a:r>
              <a:rPr lang="en-US" altLang="en-US" sz="2600" b="1" baseline="-25000" smtClean="0">
                <a:sym typeface="Times New Roman" panose="02020603050405020304" pitchFamily="18" charset="0"/>
              </a:rPr>
              <a:t>i</a:t>
            </a:r>
            <a:r>
              <a:rPr lang="en-US" altLang="en-US" sz="2600" b="1" smtClean="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 </a:t>
            </a:r>
            <a:r>
              <a:rPr lang="en-US" altLang="en-US" sz="2600" b="1" smtClean="0">
                <a:sym typeface="Times New Roman" panose="02020603050405020304" pitchFamily="18" charset="0"/>
              </a:rPr>
              <a:t>+ r</a:t>
            </a:r>
            <a:r>
              <a:rPr lang="en-US" altLang="en-US" sz="2600" b="1" baseline="-25000" smtClean="0">
                <a:sym typeface="Times New Roman" panose="02020603050405020304" pitchFamily="18" charset="0"/>
              </a:rPr>
              <a:t>j</a:t>
            </a:r>
            <a:r>
              <a:rPr lang="en-US" altLang="en-US" sz="2600" b="1" smtClean="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ij</a:t>
            </a:r>
            <a:r>
              <a:rPr lang="en-US" altLang="en-US" sz="2600" b="1" smtClean="0">
                <a:sym typeface="Times New Roman" panose="02020603050405020304" pitchFamily="18" charset="0"/>
              </a:rPr>
              <a:t>] = </a:t>
            </a:r>
            <a:r>
              <a:rPr lang="en-US" altLang="en-US" sz="2600" b="1" smtClean="0">
                <a:sym typeface="Symbol" panose="05050102010706020507" pitchFamily="18" charset="2"/>
              </a:rPr>
              <a:t>[</a:t>
            </a:r>
            <a:r>
              <a:rPr lang="en-US" altLang="en-US" sz="2600" b="1" smtClean="0">
                <a:sym typeface="Times New Roman" panose="02020603050405020304" pitchFamily="18" charset="0"/>
              </a:rPr>
              <a:t>r</a:t>
            </a:r>
            <a:r>
              <a:rPr lang="en-US" altLang="en-US" sz="2600" b="1" baseline="-25000" smtClean="0">
                <a:sym typeface="Times New Roman" panose="02020603050405020304" pitchFamily="18" charset="0"/>
              </a:rPr>
              <a:t>i </a:t>
            </a:r>
            <a:r>
              <a:rPr lang="en-US" altLang="en-US" sz="2600" b="1" smtClean="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 </a:t>
            </a:r>
            <a:r>
              <a:rPr lang="en-US" altLang="en-US" sz="2600" b="1" smtClean="0">
                <a:sym typeface="Times New Roman" panose="02020603050405020304" pitchFamily="18" charset="0"/>
              </a:rPr>
              <a:t>+ r</a:t>
            </a:r>
            <a:r>
              <a:rPr lang="en-US" altLang="en-US" sz="2600" b="1" baseline="-25000" smtClean="0">
                <a:sym typeface="Times New Roman" panose="02020603050405020304" pitchFamily="18" charset="0"/>
              </a:rPr>
              <a:t>j </a:t>
            </a:r>
            <a:r>
              <a:rPr lang="en-US" altLang="en-US" sz="2600" b="1" smtClean="0">
                <a:sym typeface="Symbol" panose="05050102010706020507" pitchFamily="18" charset="2"/>
              </a:rPr>
              <a:t> (-</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a:t>
            </a:r>
            <a:r>
              <a:rPr lang="en-US" altLang="en-US" sz="2600" b="1" smtClean="0">
                <a:sym typeface="Times New Roman" panose="02020603050405020304" pitchFamily="18" charset="0"/>
              </a:rPr>
              <a:t>)] =  </a:t>
            </a:r>
            <a:r>
              <a:rPr lang="en-US" altLang="en-US" sz="2600" b="1" smtClean="0">
                <a:sym typeface="Symbol" panose="05050102010706020507" pitchFamily="18" charset="2"/>
              </a:rPr>
              <a:t>[(</a:t>
            </a:r>
            <a:r>
              <a:rPr lang="en-US" altLang="en-US" sz="2600" b="1" smtClean="0">
                <a:sym typeface="Times New Roman" panose="02020603050405020304" pitchFamily="18" charset="0"/>
              </a:rPr>
              <a:t>r</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 </a:t>
            </a:r>
            <a:r>
              <a:rPr lang="en-US" altLang="en-US" sz="2600" b="1" smtClean="0">
                <a:sym typeface="Symbol" panose="05050102010706020507" pitchFamily="18" charset="2"/>
              </a:rPr>
              <a:t>-</a:t>
            </a:r>
            <a:r>
              <a:rPr lang="en-US" altLang="en-US" sz="2600" b="1" smtClean="0">
                <a:sym typeface="Times New Roman" panose="02020603050405020304" pitchFamily="18" charset="0"/>
              </a:rPr>
              <a:t> r</a:t>
            </a:r>
            <a:r>
              <a:rPr lang="en-US" altLang="en-US" sz="2600" b="1" baseline="-25000" smtClean="0">
                <a:sym typeface="Times New Roman" panose="02020603050405020304" pitchFamily="18" charset="0"/>
              </a:rPr>
              <a:t>j</a:t>
            </a:r>
            <a:r>
              <a:rPr lang="en-US" altLang="en-US" sz="2600" b="1" smtClean="0">
                <a:sym typeface="Times New Roman" panose="02020603050405020304" pitchFamily="18" charset="0"/>
              </a:rPr>
              <a:t>) </a:t>
            </a:r>
            <a:r>
              <a:rPr lang="en-US" altLang="en-US" sz="2600" b="1" smtClean="0">
                <a:sym typeface="Symbol" panose="05050102010706020507" pitchFamily="18" charset="2"/>
              </a:rPr>
              <a:t> </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a:t>
            </a:r>
            <a:r>
              <a:rPr lang="en-US" altLang="en-US" sz="2600" b="1" smtClean="0">
                <a:sym typeface="Times New Roman" panose="02020603050405020304" pitchFamily="18" charset="0"/>
              </a:rPr>
              <a:t>]</a:t>
            </a:r>
          </a:p>
          <a:p>
            <a:pPr eaLnBrk="1" hangingPunct="1">
              <a:buFontTx/>
              <a:buNone/>
            </a:pP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a:t>
            </a:r>
            <a:r>
              <a:rPr lang="en-US" altLang="en-US" b="1" smtClean="0">
                <a:sym typeface="Times New Roman" panose="02020603050405020304" pitchFamily="18" charset="0"/>
              </a:rPr>
              <a:t> r</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 </a:t>
            </a:r>
            <a:r>
              <a:rPr lang="en-US" altLang="en-US" b="1" smtClean="0">
                <a:sym typeface="Symbol" panose="05050102010706020507" pitchFamily="18" charset="2"/>
              </a:rPr>
              <a:t> r</a:t>
            </a:r>
            <a:r>
              <a:rPr lang="en-US" altLang="en-US" b="1" baseline="-25000" smtClean="0">
                <a:sym typeface="Symbol" panose="05050102010706020507" pitchFamily="18" charset="2"/>
              </a:rPr>
              <a:t>ij</a:t>
            </a:r>
            <a:r>
              <a:rPr lang="en-US" altLang="en-US" b="1" smtClean="0">
                <a:sym typeface="Symbol" panose="05050102010706020507" pitchFamily="18" charset="2"/>
              </a:rPr>
              <a:t> = </a:t>
            </a:r>
            <a:r>
              <a:rPr lang="en-US" altLang="en-US" smtClean="0">
                <a:sym typeface="Symbol" panose="05050102010706020507" pitchFamily="18" charset="2"/>
              </a:rPr>
              <a:t>vector from particle</a:t>
            </a:r>
            <a:r>
              <a:rPr lang="en-US" altLang="en-US" b="1" smtClean="0">
                <a:sym typeface="Symbol" panose="05050102010706020507" pitchFamily="18" charset="2"/>
              </a:rPr>
              <a:t> </a:t>
            </a:r>
            <a:r>
              <a:rPr lang="en-US" altLang="en-US" b="1" i="1" smtClean="0">
                <a:sym typeface="Symbol" panose="05050102010706020507" pitchFamily="18" charset="2"/>
              </a:rPr>
              <a:t>j</a:t>
            </a:r>
            <a:r>
              <a:rPr lang="en-US" altLang="en-US" b="1" smtClean="0">
                <a:sym typeface="Symbol" panose="05050102010706020507" pitchFamily="18" charset="2"/>
              </a:rPr>
              <a:t> </a:t>
            </a:r>
            <a:r>
              <a:rPr lang="en-US" altLang="en-US" smtClean="0">
                <a:sym typeface="Symbol" panose="05050102010706020507" pitchFamily="18" charset="2"/>
              </a:rPr>
              <a:t>to particle</a:t>
            </a:r>
            <a:r>
              <a:rPr lang="en-US" altLang="en-US" b="1" i="1" smtClean="0">
                <a:sym typeface="Symbol" panose="05050102010706020507" pitchFamily="18" charset="2"/>
              </a:rPr>
              <a:t> i</a:t>
            </a:r>
            <a:r>
              <a:rPr lang="en-US" altLang="en-US" b="1" smtClean="0">
                <a:sym typeface="Symbol" panose="05050102010706020507" pitchFamily="18" charset="2"/>
              </a:rPr>
              <a:t>.</a:t>
            </a:r>
            <a:r>
              <a:rPr lang="en-US" altLang="en-US" b="1" smtClean="0">
                <a:sym typeface="Times New Roman" panose="02020603050405020304" pitchFamily="18" charset="0"/>
              </a:rPr>
              <a:t> (</a:t>
            </a:r>
            <a:r>
              <a:rPr lang="en-US" altLang="en-US" smtClean="0">
                <a:sym typeface="Times New Roman" panose="02020603050405020304" pitchFamily="18" charset="0"/>
              </a:rPr>
              <a:t>Figure)</a:t>
            </a:r>
          </a:p>
        </p:txBody>
      </p:sp>
      <p:pic>
        <p:nvPicPr>
          <p:cNvPr id="77827" name="Picture 6" descr="Ch1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975" y="3648075"/>
            <a:ext cx="58610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1446213" y="381000"/>
            <a:ext cx="10229850" cy="5638800"/>
          </a:xfrm>
        </p:spPr>
        <p:txBody>
          <a:bodyPr rtlCol="0">
            <a:normAutofit fontScale="92500" lnSpcReduction="10000"/>
          </a:bodyPr>
          <a:lstStyle/>
          <a:p>
            <a:pPr marL="246888" indent="-246888" eaLnBrk="1" fontAlgn="auto" hangingPunct="1">
              <a:spcAft>
                <a:spcPts val="0"/>
              </a:spcAft>
              <a:buFontTx/>
              <a:buNone/>
              <a:defRPr/>
            </a:pPr>
            <a:r>
              <a:rPr lang="en-US" sz="3000" b="1" dirty="0">
                <a:sym typeface="Symbol" pitchFamily="18" charset="2"/>
              </a:rPr>
              <a:t>  (</a:t>
            </a:r>
            <a:r>
              <a:rPr lang="en-US" sz="3000" b="1" dirty="0" err="1">
                <a:sym typeface="Symbol" pitchFamily="18" charset="2"/>
              </a:rPr>
              <a:t>dL</a:t>
            </a:r>
            <a:r>
              <a:rPr lang="en-US" sz="3000" b="1" dirty="0">
                <a:sym typeface="Symbol" pitchFamily="18" charset="2"/>
              </a:rPr>
              <a:t>/</a:t>
            </a:r>
            <a:r>
              <a:rPr lang="en-US" sz="3000" b="1" dirty="0" err="1">
                <a:sym typeface="Symbol" pitchFamily="18" charset="2"/>
              </a:rPr>
              <a:t>dt</a:t>
            </a:r>
            <a:r>
              <a:rPr lang="en-US" sz="3000" b="1" dirty="0">
                <a:sym typeface="Symbol" pitchFamily="18" charset="2"/>
              </a:rPr>
              <a:t>) = </a:t>
            </a:r>
            <a:r>
              <a:rPr lang="en-US" sz="3000" b="1" dirty="0">
                <a:cs typeface="Times New Roman" pitchFamily="18" charset="0"/>
                <a:sym typeface="Symbol" pitchFamily="18" charset="2"/>
              </a:rPr>
              <a:t>∑</a:t>
            </a:r>
            <a:r>
              <a:rPr lang="en-US" sz="3000" b="1" baseline="-25000" dirty="0" err="1">
                <a:sym typeface="Times New Roman" pitchFamily="18" charset="0"/>
              </a:rPr>
              <a:t>i</a:t>
            </a:r>
            <a:r>
              <a:rPr lang="en-US" sz="3000" b="1" dirty="0">
                <a:sym typeface="Times New Roman" pitchFamily="18" charset="0"/>
              </a:rPr>
              <a:t>[</a:t>
            </a:r>
            <a:r>
              <a:rPr lang="en-US" sz="3000" b="1" dirty="0" err="1">
                <a:sym typeface="Times New Roman" pitchFamily="18" charset="0"/>
              </a:rPr>
              <a:t>r</a:t>
            </a:r>
            <a:r>
              <a:rPr lang="en-US" sz="3000" b="1" baseline="-25000" dirty="0" err="1">
                <a:sym typeface="Times New Roman" pitchFamily="18" charset="0"/>
              </a:rPr>
              <a:t>i</a:t>
            </a:r>
            <a:r>
              <a:rPr lang="en-US" sz="3000" b="1" dirty="0">
                <a:sym typeface="Times New Roman" pitchFamily="18" charset="0"/>
              </a:rPr>
              <a:t> </a:t>
            </a:r>
            <a:r>
              <a:rPr lang="en-US" sz="3000" b="1" dirty="0">
                <a:sym typeface="Symbol" pitchFamily="18" charset="2"/>
              </a:rPr>
              <a:t> </a:t>
            </a:r>
            <a:r>
              <a:rPr lang="en-US" sz="3000" b="1" dirty="0" err="1">
                <a:sym typeface="Times New Roman" pitchFamily="18" charset="0"/>
              </a:rPr>
              <a:t>F</a:t>
            </a:r>
            <a:r>
              <a:rPr lang="en-US" sz="3000" b="1" baseline="-25000" dirty="0" err="1">
                <a:sym typeface="Times New Roman" pitchFamily="18" charset="0"/>
              </a:rPr>
              <a:t>i</a:t>
            </a:r>
            <a:r>
              <a:rPr lang="en-US" sz="3000" b="1" baseline="30000" dirty="0">
                <a:sym typeface="Times New Roman" pitchFamily="18" charset="0"/>
              </a:rPr>
              <a:t>(e)</a:t>
            </a:r>
            <a:r>
              <a:rPr lang="en-US" sz="3000" b="1" dirty="0">
                <a:sym typeface="Times New Roman" pitchFamily="18" charset="0"/>
              </a:rPr>
              <a:t>] + (½)</a:t>
            </a:r>
            <a:r>
              <a:rPr lang="en-US" sz="3000" b="1" dirty="0">
                <a:cs typeface="Times New Roman" pitchFamily="18" charset="0"/>
                <a:sym typeface="Times New Roman" pitchFamily="18" charset="0"/>
              </a:rPr>
              <a:t>∑</a:t>
            </a:r>
            <a:r>
              <a:rPr lang="en-US" sz="3000" b="1" baseline="-25000" dirty="0" err="1">
                <a:sym typeface="Times New Roman" pitchFamily="18" charset="0"/>
              </a:rPr>
              <a:t>i,j</a:t>
            </a:r>
            <a:r>
              <a:rPr lang="en-US" sz="3000" b="1" baseline="-25000" dirty="0">
                <a:sym typeface="Times New Roman" pitchFamily="18" charset="0"/>
              </a:rPr>
              <a:t>(</a:t>
            </a:r>
            <a:r>
              <a:rPr lang="en-US" sz="3000" b="1" baseline="-25000" dirty="0">
                <a:sym typeface="Symbol" pitchFamily="18" charset="2"/>
              </a:rPr>
              <a:t></a:t>
            </a:r>
            <a:r>
              <a:rPr lang="en-US" sz="3000" b="1" baseline="-25000" dirty="0" err="1">
                <a:sym typeface="Symbol" pitchFamily="18" charset="2"/>
              </a:rPr>
              <a:t>i</a:t>
            </a:r>
            <a:r>
              <a:rPr lang="en-US" sz="3000" b="1" baseline="-25000" dirty="0">
                <a:sym typeface="Symbol" pitchFamily="18" charset="2"/>
              </a:rPr>
              <a:t>)</a:t>
            </a:r>
            <a:r>
              <a:rPr lang="en-US" sz="3000" b="1" dirty="0">
                <a:sym typeface="Times New Roman" pitchFamily="18" charset="0"/>
              </a:rPr>
              <a:t>[</a:t>
            </a:r>
            <a:r>
              <a:rPr lang="en-US" sz="3000" b="1" dirty="0" err="1">
                <a:sym typeface="Times New Roman" pitchFamily="18" charset="0"/>
              </a:rPr>
              <a:t>r</a:t>
            </a:r>
            <a:r>
              <a:rPr lang="en-US" sz="3000" b="1" baseline="-25000" dirty="0" err="1">
                <a:sym typeface="Times New Roman" pitchFamily="18" charset="0"/>
              </a:rPr>
              <a:t>ij</a:t>
            </a:r>
            <a:r>
              <a:rPr lang="en-US" sz="3000" b="1" dirty="0">
                <a:sym typeface="Times New Roman" pitchFamily="18" charset="0"/>
              </a:rPr>
              <a:t> </a:t>
            </a:r>
            <a:r>
              <a:rPr lang="en-US" sz="3000" b="1" dirty="0">
                <a:sym typeface="Symbol" pitchFamily="18" charset="2"/>
              </a:rPr>
              <a:t> </a:t>
            </a:r>
            <a:r>
              <a:rPr lang="en-US" sz="3000" b="1" dirty="0" err="1">
                <a:sym typeface="Times New Roman" pitchFamily="18" charset="0"/>
              </a:rPr>
              <a:t>F</a:t>
            </a:r>
            <a:r>
              <a:rPr lang="en-US" sz="3000" b="1" baseline="-25000" dirty="0" err="1">
                <a:sym typeface="Times New Roman" pitchFamily="18" charset="0"/>
              </a:rPr>
              <a:t>ji</a:t>
            </a:r>
            <a:r>
              <a:rPr lang="en-US" sz="3000" b="1" dirty="0">
                <a:sym typeface="Times New Roman" pitchFamily="18" charset="0"/>
              </a:rPr>
              <a:t>]      (1)</a:t>
            </a:r>
            <a:endParaRPr lang="en-US" sz="3000" b="1" baseline="-25000" dirty="0">
              <a:sym typeface="Times New Roman" pitchFamily="18" charset="0"/>
            </a:endParaRPr>
          </a:p>
          <a:p>
            <a:pPr marL="246888" indent="-246888" eaLnBrk="1" fontAlgn="auto" hangingPunct="1">
              <a:spcAft>
                <a:spcPts val="0"/>
              </a:spcAft>
              <a:defRPr/>
            </a:pPr>
            <a:endParaRPr lang="en-US" b="1" i="1" u="sng" dirty="0">
              <a:sym typeface="Times New Roman" pitchFamily="18" charset="0"/>
            </a:endParaRPr>
          </a:p>
          <a:p>
            <a:pPr marL="246888" indent="-246888" eaLnBrk="1" fontAlgn="auto" hangingPunct="1">
              <a:spcAft>
                <a:spcPts val="0"/>
              </a:spcAft>
              <a:defRPr/>
            </a:pPr>
            <a:endParaRPr lang="en-US" b="1" i="1" u="sng" dirty="0">
              <a:sym typeface="Times New Roman" pitchFamily="18" charset="0"/>
            </a:endParaRPr>
          </a:p>
          <a:p>
            <a:pPr marL="246888" indent="-246888" eaLnBrk="1" fontAlgn="auto" hangingPunct="1">
              <a:spcAft>
                <a:spcPts val="0"/>
              </a:spcAft>
              <a:defRPr/>
            </a:pPr>
            <a:endParaRPr lang="en-US" b="1" i="1" u="sng" dirty="0">
              <a:sym typeface="Times New Roman" pitchFamily="18" charset="0"/>
            </a:endParaRPr>
          </a:p>
          <a:p>
            <a:pPr marL="246888" indent="-246888" eaLnBrk="1" fontAlgn="auto" hangingPunct="1">
              <a:spcAft>
                <a:spcPts val="0"/>
              </a:spcAft>
              <a:defRPr/>
            </a:pPr>
            <a:r>
              <a:rPr lang="en-US" b="1" i="1" u="sng" dirty="0">
                <a:solidFill>
                  <a:srgbClr val="FF0000"/>
                </a:solidFill>
                <a:sym typeface="Times New Roman" pitchFamily="18" charset="0"/>
              </a:rPr>
              <a:t>Assumption:</a:t>
            </a:r>
            <a:r>
              <a:rPr lang="en-US" dirty="0">
                <a:sym typeface="Times New Roman" pitchFamily="18" charset="0"/>
              </a:rPr>
              <a:t> Internal forces are </a:t>
            </a:r>
            <a:r>
              <a:rPr lang="en-US" b="1" i="1" dirty="0">
                <a:solidFill>
                  <a:srgbClr val="0000FF"/>
                </a:solidFill>
                <a:sym typeface="Times New Roman" pitchFamily="18" charset="0"/>
              </a:rPr>
              <a:t>Central Forces</a:t>
            </a:r>
            <a:r>
              <a:rPr lang="en-US" dirty="0">
                <a:solidFill>
                  <a:srgbClr val="0000FF"/>
                </a:solidFill>
                <a:sym typeface="Times New Roman" pitchFamily="18" charset="0"/>
              </a:rPr>
              <a:t>: </a:t>
            </a:r>
            <a:r>
              <a:rPr lang="en-US" b="1" dirty="0">
                <a:solidFill>
                  <a:srgbClr val="0000FF"/>
                </a:solidFill>
                <a:sym typeface="Times New Roman" pitchFamily="18" charset="0"/>
              </a:rPr>
              <a:t>Directed the along lines joining the</a:t>
            </a:r>
            <a:r>
              <a:rPr lang="en-US" dirty="0">
                <a:solidFill>
                  <a:srgbClr val="0000FF"/>
                </a:solidFill>
                <a:sym typeface="Times New Roman" pitchFamily="18" charset="0"/>
              </a:rPr>
              <a:t> </a:t>
            </a:r>
            <a:r>
              <a:rPr lang="en-US" b="1" dirty="0">
                <a:solidFill>
                  <a:srgbClr val="0000FF"/>
                </a:solidFill>
                <a:sym typeface="Times New Roman" pitchFamily="18" charset="0"/>
              </a:rPr>
              <a:t>particle pairs</a:t>
            </a:r>
            <a:r>
              <a:rPr lang="en-US" dirty="0">
                <a:solidFill>
                  <a:srgbClr val="0000FF"/>
                </a:solidFill>
                <a:sym typeface="Times New Roman" pitchFamily="18" charset="0"/>
              </a:rPr>
              <a:t> </a:t>
            </a:r>
          </a:p>
          <a:p>
            <a:pPr marL="246888" indent="-246888" eaLnBrk="1" fontAlgn="auto" hangingPunct="1">
              <a:spcAft>
                <a:spcPts val="0"/>
              </a:spcAft>
              <a:buFontTx/>
              <a:buNone/>
              <a:defRPr/>
            </a:pPr>
            <a:r>
              <a:rPr lang="en-US" dirty="0">
                <a:sym typeface="Times New Roman" pitchFamily="18" charset="0"/>
              </a:rPr>
              <a:t>	(</a:t>
            </a:r>
            <a:r>
              <a:rPr lang="en-US" dirty="0">
                <a:sym typeface="Symbol" pitchFamily="18" charset="2"/>
              </a:rPr>
              <a:t> </a:t>
            </a:r>
            <a:r>
              <a:rPr lang="en-US" b="1" i="1" u="sng" dirty="0">
                <a:solidFill>
                  <a:srgbClr val="9900CC"/>
                </a:solidFill>
                <a:sym typeface="Symbol" pitchFamily="18" charset="2"/>
              </a:rPr>
              <a:t>The “Strong” Law of Action and Reaction</a:t>
            </a:r>
            <a:r>
              <a:rPr lang="en-US" i="1" dirty="0">
                <a:sym typeface="Symbol" pitchFamily="18" charset="2"/>
              </a:rPr>
              <a:t>)</a:t>
            </a:r>
            <a:r>
              <a:rPr lang="en-US" dirty="0">
                <a:sym typeface="Times New Roman" pitchFamily="18" charset="0"/>
              </a:rPr>
              <a:t> </a:t>
            </a:r>
            <a:endParaRPr lang="en-US" b="1" dirty="0">
              <a:sym typeface="Times New Roman" pitchFamily="18" charset="0"/>
            </a:endParaRPr>
          </a:p>
          <a:p>
            <a:pPr marL="246888" indent="-246888" eaLnBrk="1" fontAlgn="auto" hangingPunct="1">
              <a:spcAft>
                <a:spcPts val="0"/>
              </a:spcAft>
              <a:buFontTx/>
              <a:buNone/>
              <a:defRPr/>
            </a:pPr>
            <a:endParaRPr lang="en-US" b="1" dirty="0">
              <a:sym typeface="Symbol" pitchFamily="18" charset="2"/>
            </a:endParaRPr>
          </a:p>
          <a:p>
            <a:pPr marL="246888" indent="-246888" eaLnBrk="1" fontAlgn="auto" hangingPunct="1">
              <a:spcAft>
                <a:spcPts val="0"/>
              </a:spcAft>
              <a:buFontTx/>
              <a:buNone/>
              <a:defRPr/>
            </a:pPr>
            <a:r>
              <a:rPr lang="en-US" b="1" dirty="0">
                <a:sym typeface="Symbol" pitchFamily="18" charset="2"/>
              </a:rPr>
              <a:t>  </a:t>
            </a:r>
            <a:r>
              <a:rPr lang="en-US" b="1" dirty="0" err="1">
                <a:sym typeface="Symbol" pitchFamily="18" charset="2"/>
              </a:rPr>
              <a:t>r</a:t>
            </a:r>
            <a:r>
              <a:rPr lang="en-US" b="1" baseline="-25000" dirty="0" err="1">
                <a:sym typeface="Symbol" pitchFamily="18" charset="2"/>
              </a:rPr>
              <a:t>ij</a:t>
            </a:r>
            <a:r>
              <a:rPr lang="en-US" b="1" dirty="0">
                <a:sym typeface="Symbol" pitchFamily="18" charset="2"/>
              </a:rPr>
              <a:t> || </a:t>
            </a:r>
            <a:r>
              <a:rPr lang="en-US" b="1" dirty="0" err="1">
                <a:sym typeface="Times New Roman" pitchFamily="18" charset="0"/>
              </a:rPr>
              <a:t>F</a:t>
            </a:r>
            <a:r>
              <a:rPr lang="en-US" b="1" baseline="-25000" dirty="0" err="1">
                <a:sym typeface="Times New Roman" pitchFamily="18" charset="0"/>
              </a:rPr>
              <a:t>ji</a:t>
            </a:r>
            <a:r>
              <a:rPr lang="en-US" b="1" dirty="0">
                <a:sym typeface="Symbol" pitchFamily="18" charset="2"/>
              </a:rPr>
              <a:t> </a:t>
            </a:r>
            <a:r>
              <a:rPr lang="en-US" dirty="0">
                <a:sym typeface="Symbol" pitchFamily="18" charset="2"/>
              </a:rPr>
              <a:t>for each</a:t>
            </a:r>
            <a:r>
              <a:rPr lang="en-US" b="1" dirty="0">
                <a:sym typeface="Symbol" pitchFamily="18" charset="2"/>
              </a:rPr>
              <a:t> </a:t>
            </a:r>
            <a:r>
              <a:rPr lang="en-US" dirty="0">
                <a:sym typeface="Times New Roman" pitchFamily="18" charset="0"/>
              </a:rPr>
              <a:t>(</a:t>
            </a:r>
            <a:r>
              <a:rPr lang="en-US" b="1" i="1" dirty="0" err="1">
                <a:sym typeface="Times New Roman" pitchFamily="18" charset="0"/>
              </a:rPr>
              <a:t>i,j</a:t>
            </a:r>
            <a:r>
              <a:rPr lang="en-US" dirty="0">
                <a:sym typeface="Times New Roman" pitchFamily="18" charset="0"/>
              </a:rPr>
              <a:t>) &amp; </a:t>
            </a:r>
            <a:r>
              <a:rPr lang="en-US" b="1" dirty="0">
                <a:sym typeface="Symbol" pitchFamily="18" charset="2"/>
              </a:rPr>
              <a:t> [</a:t>
            </a:r>
            <a:r>
              <a:rPr lang="en-US" b="1" dirty="0" err="1">
                <a:sym typeface="Symbol" pitchFamily="18" charset="2"/>
              </a:rPr>
              <a:t>r</a:t>
            </a:r>
            <a:r>
              <a:rPr lang="en-US" b="1" baseline="-25000" dirty="0" err="1">
                <a:sym typeface="Symbol" pitchFamily="18" charset="2"/>
              </a:rPr>
              <a:t>ij</a:t>
            </a:r>
            <a:r>
              <a:rPr lang="en-US" b="1" dirty="0">
                <a:sym typeface="Symbol" pitchFamily="18" charset="2"/>
              </a:rPr>
              <a:t>  </a:t>
            </a:r>
            <a:r>
              <a:rPr lang="en-US" b="1" dirty="0" err="1">
                <a:sym typeface="Times New Roman" pitchFamily="18" charset="0"/>
              </a:rPr>
              <a:t>F</a:t>
            </a:r>
            <a:r>
              <a:rPr lang="en-US" b="1" baseline="-25000" dirty="0" err="1">
                <a:sym typeface="Times New Roman" pitchFamily="18" charset="0"/>
              </a:rPr>
              <a:t>ji</a:t>
            </a:r>
            <a:r>
              <a:rPr lang="en-US" b="1" dirty="0">
                <a:sym typeface="Times New Roman" pitchFamily="18" charset="0"/>
              </a:rPr>
              <a:t>] = 0 </a:t>
            </a:r>
            <a:r>
              <a:rPr lang="en-US" dirty="0">
                <a:sym typeface="Symbol" pitchFamily="18" charset="2"/>
              </a:rPr>
              <a:t>for each</a:t>
            </a:r>
            <a:r>
              <a:rPr lang="en-US" b="1" dirty="0">
                <a:sym typeface="Symbol" pitchFamily="18" charset="2"/>
              </a:rPr>
              <a:t> </a:t>
            </a:r>
            <a:r>
              <a:rPr lang="en-US" dirty="0">
                <a:sym typeface="Times New Roman" pitchFamily="18" charset="0"/>
              </a:rPr>
              <a:t>(</a:t>
            </a:r>
            <a:r>
              <a:rPr lang="en-US" b="1" i="1" dirty="0" err="1">
                <a:sym typeface="Times New Roman" pitchFamily="18" charset="0"/>
              </a:rPr>
              <a:t>i,j</a:t>
            </a:r>
            <a:r>
              <a:rPr lang="en-US" dirty="0">
                <a:sym typeface="Times New Roman" pitchFamily="18" charset="0"/>
              </a:rPr>
              <a:t>)!</a:t>
            </a:r>
          </a:p>
          <a:p>
            <a:pPr marL="246888" indent="-246888" eaLnBrk="1" fontAlgn="auto" hangingPunct="1">
              <a:spcAft>
                <a:spcPts val="0"/>
              </a:spcAft>
              <a:buFontTx/>
              <a:buNone/>
              <a:defRPr/>
            </a:pPr>
            <a:r>
              <a:rPr lang="en-US" dirty="0">
                <a:sym typeface="Symbol" pitchFamily="18" charset="2"/>
              </a:rPr>
              <a:t>		</a:t>
            </a:r>
          </a:p>
          <a:p>
            <a:pPr marL="246888" indent="-246888" eaLnBrk="1" fontAlgn="auto" hangingPunct="1">
              <a:spcAft>
                <a:spcPts val="0"/>
              </a:spcAft>
              <a:buFontTx/>
              <a:buNone/>
              <a:defRPr/>
            </a:pPr>
            <a:r>
              <a:rPr lang="en-US" b="1" dirty="0">
                <a:sym typeface="Symbol" pitchFamily="18" charset="2"/>
              </a:rPr>
              <a:t>	</a:t>
            </a:r>
            <a:r>
              <a:rPr lang="en-US" dirty="0">
                <a:sym typeface="Symbol" pitchFamily="18" charset="2"/>
              </a:rPr>
              <a:t>    2</a:t>
            </a:r>
            <a:r>
              <a:rPr lang="en-US" baseline="30000" dirty="0">
                <a:sym typeface="Symbol" pitchFamily="18" charset="2"/>
              </a:rPr>
              <a:t>nd</a:t>
            </a:r>
            <a:r>
              <a:rPr lang="en-US" dirty="0">
                <a:sym typeface="Symbol" pitchFamily="18" charset="2"/>
              </a:rPr>
              <a:t> term in (1) is  (</a:t>
            </a:r>
            <a:r>
              <a:rPr lang="en-US" b="1" dirty="0">
                <a:sym typeface="Times New Roman" pitchFamily="18" charset="0"/>
              </a:rPr>
              <a:t>½)</a:t>
            </a:r>
            <a:r>
              <a:rPr lang="en-US" b="1" dirty="0">
                <a:cs typeface="Times New Roman" pitchFamily="18" charset="0"/>
                <a:sym typeface="Times New Roman" pitchFamily="18" charset="0"/>
              </a:rPr>
              <a:t>∑</a:t>
            </a:r>
            <a:r>
              <a:rPr lang="en-US" b="1" baseline="-25000" dirty="0" err="1">
                <a:sym typeface="Times New Roman" pitchFamily="18" charset="0"/>
              </a:rPr>
              <a:t>i,j</a:t>
            </a:r>
            <a:r>
              <a:rPr lang="en-US" b="1" baseline="-25000" dirty="0">
                <a:sym typeface="Times New Roman" pitchFamily="18" charset="0"/>
              </a:rPr>
              <a:t>(</a:t>
            </a:r>
            <a:r>
              <a:rPr lang="en-US" b="1" baseline="-25000" dirty="0">
                <a:sym typeface="Symbol" pitchFamily="18" charset="2"/>
              </a:rPr>
              <a:t></a:t>
            </a:r>
            <a:r>
              <a:rPr lang="en-US" b="1" baseline="-25000" dirty="0" err="1">
                <a:sym typeface="Symbol" pitchFamily="18" charset="2"/>
              </a:rPr>
              <a:t>i</a:t>
            </a:r>
            <a:r>
              <a:rPr lang="en-US" b="1" baseline="-25000" dirty="0">
                <a:sym typeface="Symbol" pitchFamily="18" charset="2"/>
              </a:rPr>
              <a:t>)</a:t>
            </a:r>
            <a:r>
              <a:rPr lang="en-US" b="1" baseline="-25000" dirty="0">
                <a:sym typeface="Times New Roman" pitchFamily="18" charset="0"/>
              </a:rPr>
              <a:t> </a:t>
            </a:r>
            <a:r>
              <a:rPr lang="en-US" b="1" dirty="0">
                <a:sym typeface="Times New Roman" pitchFamily="18" charset="0"/>
              </a:rPr>
              <a:t>[</a:t>
            </a:r>
            <a:r>
              <a:rPr lang="en-US" b="1" dirty="0" err="1">
                <a:sym typeface="Times New Roman" pitchFamily="18" charset="0"/>
              </a:rPr>
              <a:t>r</a:t>
            </a:r>
            <a:r>
              <a:rPr lang="en-US" b="1" baseline="-25000" dirty="0" err="1">
                <a:sym typeface="Times New Roman" pitchFamily="18" charset="0"/>
              </a:rPr>
              <a:t>ij</a:t>
            </a:r>
            <a:r>
              <a:rPr lang="en-US" b="1" dirty="0">
                <a:sym typeface="Times New Roman" pitchFamily="18" charset="0"/>
              </a:rPr>
              <a:t> </a:t>
            </a:r>
            <a:r>
              <a:rPr lang="en-US" b="1" dirty="0">
                <a:sym typeface="Symbol" pitchFamily="18" charset="2"/>
              </a:rPr>
              <a:t> </a:t>
            </a:r>
            <a:r>
              <a:rPr lang="en-US" b="1" dirty="0" err="1">
                <a:sym typeface="Times New Roman" pitchFamily="18" charset="0"/>
              </a:rPr>
              <a:t>F</a:t>
            </a:r>
            <a:r>
              <a:rPr lang="en-US" b="1" baseline="-25000" dirty="0" err="1">
                <a:sym typeface="Times New Roman" pitchFamily="18" charset="0"/>
              </a:rPr>
              <a:t>ji</a:t>
            </a:r>
            <a:r>
              <a:rPr lang="en-US" b="1" dirty="0">
                <a:sym typeface="Times New Roman" pitchFamily="18" charset="0"/>
              </a:rPr>
              <a:t>] = 0 </a:t>
            </a:r>
            <a:endParaRPr lang="en-US" b="1" baseline="-25000" dirty="0">
              <a:sym typeface="Times New Roman" pitchFamily="18" charset="0"/>
            </a:endParaRPr>
          </a:p>
          <a:p>
            <a:pPr marL="246888" indent="-246888" eaLnBrk="1" fontAlgn="auto" hangingPunct="1">
              <a:spcAft>
                <a:spcPts val="0"/>
              </a:spcAft>
              <a:defRPr/>
            </a:pPr>
            <a:endParaRPr lang="en-US" b="1" baseline="-25000" dirty="0">
              <a:sym typeface="Times New Roman" pitchFamily="18" charset="0"/>
            </a:endParaRPr>
          </a:p>
        </p:txBody>
      </p:sp>
      <p:sp>
        <p:nvSpPr>
          <p:cNvPr id="78851" name="Text Box 6"/>
          <p:cNvSpPr txBox="1">
            <a:spLocks noChangeArrowheads="1"/>
          </p:cNvSpPr>
          <p:nvPr/>
        </p:nvSpPr>
        <p:spPr bwMode="auto">
          <a:xfrm>
            <a:off x="3757613" y="1036638"/>
            <a:ext cx="41608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a:solidFill>
                  <a:srgbClr val="A50021"/>
                </a:solidFill>
                <a:latin typeface="Euphemia" pitchFamily="34" charset="0"/>
                <a:sym typeface="Symbol" panose="05050102010706020507" pitchFamily="18" charset="2"/>
              </a:rPr>
              <a:t></a:t>
            </a:r>
            <a:endParaRPr lang="en-US" altLang="en-US" sz="3200">
              <a:solidFill>
                <a:srgbClr val="A50021"/>
              </a:solidFill>
              <a:latin typeface="Euphemia" pitchFamily="34" charset="0"/>
            </a:endParaRPr>
          </a:p>
          <a:p>
            <a:pPr algn="ctr" eaLnBrk="1" hangingPunct="1"/>
            <a:r>
              <a:rPr lang="en-US" altLang="en-US" sz="2400">
                <a:solidFill>
                  <a:srgbClr val="A50021"/>
                </a:solidFill>
                <a:latin typeface="Euphemia" pitchFamily="34" charset="0"/>
              </a:rPr>
              <a:t>To Prevent Double Counting!</a:t>
            </a:r>
            <a:endParaRPr lang="en-US" altLang="en-US">
              <a:latin typeface="Euphemia" pitchFamily="34" charset="0"/>
            </a:endParaRPr>
          </a:p>
        </p:txBody>
      </p:sp>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type="body" idx="1"/>
          </p:nvPr>
        </p:nvSpPr>
        <p:spPr>
          <a:xfrm>
            <a:off x="1522413" y="685800"/>
            <a:ext cx="9982200" cy="4953000"/>
          </a:xfrm>
        </p:spPr>
        <p:txBody>
          <a:bodyPr rtlCol="0">
            <a:normAutofit lnSpcReduction="10000"/>
          </a:bodyPr>
          <a:lstStyle/>
          <a:p>
            <a:pPr marL="246888" indent="-246888" eaLnBrk="1" fontAlgn="auto" hangingPunct="1">
              <a:spcAft>
                <a:spcPts val="0"/>
              </a:spcAft>
              <a:buFontTx/>
              <a:buNone/>
              <a:defRPr/>
            </a:pPr>
            <a:r>
              <a:rPr lang="en-US" b="1" dirty="0">
                <a:sym typeface="Symbol" pitchFamily="18" charset="2"/>
              </a:rPr>
              <a:t> 	 (</a:t>
            </a:r>
            <a:r>
              <a:rPr lang="en-US" b="1" dirty="0" err="1">
                <a:sym typeface="Symbol" pitchFamily="18" charset="2"/>
              </a:rPr>
              <a:t>dL</a:t>
            </a:r>
            <a:r>
              <a:rPr lang="en-US" b="1" dirty="0">
                <a:sym typeface="Symbol" pitchFamily="18" charset="2"/>
              </a:rPr>
              <a:t>/</a:t>
            </a:r>
            <a:r>
              <a:rPr lang="en-US" b="1" dirty="0" err="1">
                <a:sym typeface="Symbol" pitchFamily="18" charset="2"/>
              </a:rPr>
              <a:t>dt</a:t>
            </a:r>
            <a:r>
              <a:rPr lang="en-US" b="1" dirty="0">
                <a:sym typeface="Symbol" pitchFamily="18" charset="2"/>
              </a:rPr>
              <a:t>) =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a:sym typeface="Times New Roman" pitchFamily="18" charset="0"/>
              </a:rPr>
              <a:t>[</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a:t>
            </a:r>
            <a:r>
              <a:rPr lang="en-US" b="1" dirty="0">
                <a:sym typeface="Symbol" pitchFamily="18" charset="2"/>
              </a:rPr>
              <a:t>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(e)</a:t>
            </a:r>
            <a:r>
              <a:rPr lang="en-US" b="1" dirty="0">
                <a:sym typeface="Times New Roman" pitchFamily="18" charset="0"/>
              </a:rPr>
              <a:t>]                       (2)</a:t>
            </a:r>
            <a:endParaRPr lang="en-US" b="1" baseline="-25000"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r>
              <a:rPr lang="en-US" b="1" dirty="0">
                <a:solidFill>
                  <a:srgbClr val="FF0000"/>
                </a:solidFill>
                <a:sym typeface="Times New Roman" pitchFamily="18" charset="0"/>
              </a:rPr>
              <a:t>Total external torque on particle</a:t>
            </a:r>
            <a:r>
              <a:rPr lang="en-US" dirty="0">
                <a:sym typeface="Times New Roman" pitchFamily="18" charset="0"/>
              </a:rPr>
              <a:t> </a:t>
            </a:r>
            <a:r>
              <a:rPr lang="en-US" b="1" i="1" dirty="0" err="1">
                <a:sym typeface="Times New Roman" pitchFamily="18" charset="0"/>
              </a:rPr>
              <a:t>i</a:t>
            </a:r>
            <a:r>
              <a:rPr lang="en-US" dirty="0">
                <a:sym typeface="Times New Roman" pitchFamily="18" charset="0"/>
              </a:rPr>
              <a:t>: </a:t>
            </a:r>
          </a:p>
          <a:p>
            <a:pPr marL="246888" indent="-246888" eaLnBrk="1" fontAlgn="auto" hangingPunct="1">
              <a:spcAft>
                <a:spcPts val="0"/>
              </a:spcAft>
              <a:buFontTx/>
              <a:buNone/>
              <a:defRPr/>
            </a:pPr>
            <a:r>
              <a:rPr lang="en-US" b="1" dirty="0">
                <a:sym typeface="Times New Roman" pitchFamily="18" charset="0"/>
              </a:rPr>
              <a:t>			N</a:t>
            </a:r>
            <a:r>
              <a:rPr lang="en-US" b="1" baseline="-25000" dirty="0">
                <a:sym typeface="Times New Roman" pitchFamily="18" charset="0"/>
              </a:rPr>
              <a:t>i</a:t>
            </a:r>
            <a:r>
              <a:rPr lang="en-US" b="1" baseline="30000" dirty="0">
                <a:sym typeface="Times New Roman" pitchFamily="18" charset="0"/>
              </a:rPr>
              <a:t>(e)</a:t>
            </a:r>
            <a:r>
              <a:rPr lang="en-US" b="1" dirty="0">
                <a:sym typeface="Times New Roman" pitchFamily="18" charset="0"/>
              </a:rPr>
              <a:t> </a:t>
            </a:r>
            <a:r>
              <a:rPr lang="en-US" b="1" dirty="0">
                <a:sym typeface="Symbol" pitchFamily="18" charset="2"/>
              </a:rPr>
              <a:t>  </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a:t>
            </a:r>
            <a:r>
              <a:rPr lang="en-US" b="1" dirty="0">
                <a:sym typeface="Symbol" pitchFamily="18" charset="2"/>
              </a:rPr>
              <a:t>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(e)</a:t>
            </a: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r>
              <a:rPr lang="en-US" b="1" dirty="0">
                <a:sym typeface="Times New Roman" pitchFamily="18" charset="0"/>
              </a:rPr>
              <a:t>(2)</a:t>
            </a:r>
            <a:r>
              <a:rPr lang="en-US" dirty="0">
                <a:sym typeface="Times New Roman" pitchFamily="18" charset="0"/>
              </a:rPr>
              <a:t> becomes: </a:t>
            </a:r>
            <a:r>
              <a:rPr lang="en-US" b="1" dirty="0">
                <a:sym typeface="Times New Roman" pitchFamily="18" charset="0"/>
              </a:rPr>
              <a:t>  </a:t>
            </a:r>
          </a:p>
          <a:p>
            <a:pPr marL="246888" indent="-246888" eaLnBrk="1" fontAlgn="auto" hangingPunct="1">
              <a:spcAft>
                <a:spcPts val="0"/>
              </a:spcAft>
              <a:buFontTx/>
              <a:buNone/>
              <a:defRPr/>
            </a:pPr>
            <a:r>
              <a:rPr lang="en-US" b="1" dirty="0">
                <a:sym typeface="Symbol" pitchFamily="18" charset="2"/>
              </a:rPr>
              <a:t>                     (</a:t>
            </a:r>
            <a:r>
              <a:rPr lang="en-US" b="1" dirty="0" err="1">
                <a:sym typeface="Symbol" pitchFamily="18" charset="2"/>
              </a:rPr>
              <a:t>dL</a:t>
            </a:r>
            <a:r>
              <a:rPr lang="en-US" b="1" dirty="0">
                <a:sym typeface="Symbol" pitchFamily="18" charset="2"/>
              </a:rPr>
              <a:t>/</a:t>
            </a:r>
            <a:r>
              <a:rPr lang="en-US" b="1" dirty="0" err="1">
                <a:sym typeface="Symbol" pitchFamily="18" charset="2"/>
              </a:rPr>
              <a:t>dt</a:t>
            </a:r>
            <a:r>
              <a:rPr lang="en-US" b="1" dirty="0">
                <a:sym typeface="Symbol" pitchFamily="18" charset="2"/>
              </a:rPr>
              <a:t>) =  </a:t>
            </a:r>
            <a:r>
              <a:rPr lang="en-US" b="1" dirty="0">
                <a:sym typeface="Times New Roman" pitchFamily="18" charset="0"/>
              </a:rPr>
              <a:t>N</a:t>
            </a:r>
            <a:r>
              <a:rPr lang="en-US" b="1" baseline="30000" dirty="0">
                <a:sym typeface="Times New Roman" pitchFamily="18" charset="0"/>
              </a:rPr>
              <a:t>(e)</a:t>
            </a:r>
            <a:r>
              <a:rPr lang="en-US" b="1" dirty="0">
                <a:sym typeface="Times New Roman" pitchFamily="18" charset="0"/>
              </a:rPr>
              <a:t>                        (2´)</a:t>
            </a:r>
          </a:p>
          <a:p>
            <a:pPr marL="246888" indent="-246888" eaLnBrk="1" fontAlgn="auto" hangingPunct="1">
              <a:spcAft>
                <a:spcPts val="0"/>
              </a:spcAft>
              <a:buFontTx/>
              <a:buNone/>
              <a:defRPr/>
            </a:pPr>
            <a:r>
              <a:rPr lang="en-US" b="1" dirty="0">
                <a:sym typeface="Times New Roman" pitchFamily="18" charset="0"/>
              </a:rPr>
              <a:t>		N</a:t>
            </a:r>
            <a:r>
              <a:rPr lang="en-US" b="1" baseline="30000" dirty="0">
                <a:sym typeface="Times New Roman" pitchFamily="18" charset="0"/>
              </a:rPr>
              <a:t>(e)</a:t>
            </a:r>
            <a:r>
              <a:rPr lang="en-US" b="1" dirty="0">
                <a:sym typeface="Times New Roman" pitchFamily="18" charset="0"/>
              </a:rPr>
              <a:t> </a:t>
            </a:r>
            <a:r>
              <a:rPr lang="en-US" b="1" dirty="0">
                <a:sym typeface="Symbol" pitchFamily="18" charset="2"/>
              </a:rPr>
              <a:t>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a:sym typeface="Times New Roman" pitchFamily="18" charset="0"/>
              </a:rPr>
              <a:t>[</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a:t>
            </a:r>
            <a:r>
              <a:rPr lang="en-US" b="1" dirty="0">
                <a:sym typeface="Symbol" pitchFamily="18" charset="2"/>
              </a:rPr>
              <a:t>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(e)</a:t>
            </a:r>
            <a:r>
              <a:rPr lang="en-US" b="1" dirty="0">
                <a:sym typeface="Times New Roman" pitchFamily="18" charset="0"/>
              </a:rPr>
              <a:t>] = </a:t>
            </a:r>
            <a:r>
              <a:rPr lang="en-US" b="1" dirty="0">
                <a:cs typeface="Times New Roman" pitchFamily="18" charset="0"/>
                <a:sym typeface="Times New Roman" pitchFamily="18" charset="0"/>
              </a:rPr>
              <a:t>∑</a:t>
            </a:r>
            <a:r>
              <a:rPr lang="en-US" b="1" baseline="-25000" dirty="0" err="1">
                <a:sym typeface="Times New Roman" pitchFamily="18" charset="0"/>
              </a:rPr>
              <a:t>i</a:t>
            </a:r>
            <a:r>
              <a:rPr lang="en-US" b="1" dirty="0" err="1">
                <a:sym typeface="Times New Roman" pitchFamily="18" charset="0"/>
              </a:rPr>
              <a:t>N</a:t>
            </a:r>
            <a:r>
              <a:rPr lang="en-US" b="1" baseline="-25000" dirty="0" err="1">
                <a:sym typeface="Times New Roman" pitchFamily="18" charset="0"/>
              </a:rPr>
              <a:t>i</a:t>
            </a:r>
            <a:r>
              <a:rPr lang="en-US" b="1" baseline="30000" dirty="0">
                <a:sym typeface="Times New Roman" pitchFamily="18" charset="0"/>
              </a:rPr>
              <a:t>(e)</a:t>
            </a:r>
            <a:r>
              <a:rPr lang="en-US" b="1" dirty="0">
                <a:sym typeface="Times New Roman" pitchFamily="18" charset="0"/>
              </a:rPr>
              <a:t> </a:t>
            </a:r>
          </a:p>
          <a:p>
            <a:pPr marL="246888" indent="-246888" eaLnBrk="1" fontAlgn="auto" hangingPunct="1">
              <a:spcAft>
                <a:spcPts val="0"/>
              </a:spcAft>
              <a:buFontTx/>
              <a:buNone/>
              <a:defRPr/>
            </a:pPr>
            <a:r>
              <a:rPr lang="en-US" b="1" dirty="0">
                <a:sym typeface="Times New Roman" pitchFamily="18" charset="0"/>
              </a:rPr>
              <a:t>		= </a:t>
            </a:r>
            <a:r>
              <a:rPr lang="en-US" b="1" dirty="0">
                <a:solidFill>
                  <a:srgbClr val="0000FF"/>
                </a:solidFill>
                <a:sym typeface="Times New Roman" pitchFamily="18" charset="0"/>
              </a:rPr>
              <a:t>Total external torque on the system </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a:xfrm>
            <a:off x="1446213" y="152400"/>
            <a:ext cx="10439400" cy="6248400"/>
          </a:xfrm>
        </p:spPr>
        <p:txBody>
          <a:bodyPr/>
          <a:lstStyle/>
          <a:p>
            <a:pPr eaLnBrk="1" hangingPunct="1">
              <a:buFontTx/>
              <a:buNone/>
            </a:pPr>
            <a:r>
              <a:rPr lang="en-US" altLang="en-US" b="1" smtClean="0">
                <a:sym typeface="Symbol" panose="05050102010706020507" pitchFamily="18" charset="2"/>
              </a:rPr>
              <a:t>                     </a:t>
            </a:r>
            <a:r>
              <a:rPr lang="en-US" altLang="en-US" sz="3000" b="1" smtClean="0">
                <a:sym typeface="Symbol" panose="05050102010706020507" pitchFamily="18" charset="2"/>
              </a:rPr>
              <a:t>(dL/dt) =  </a:t>
            </a:r>
            <a:r>
              <a:rPr lang="en-US" altLang="en-US" sz="3000" b="1" smtClean="0">
                <a:sym typeface="Times New Roman" panose="02020603050405020304" pitchFamily="18" charset="0"/>
              </a:rPr>
              <a:t>N</a:t>
            </a:r>
            <a:r>
              <a:rPr lang="en-US" altLang="en-US" sz="3000" b="1" baseline="30000" smtClean="0">
                <a:sym typeface="Times New Roman" panose="02020603050405020304" pitchFamily="18" charset="0"/>
              </a:rPr>
              <a:t>(e)</a:t>
            </a:r>
            <a:r>
              <a:rPr lang="en-US" altLang="en-US" sz="3000" b="1" smtClean="0">
                <a:sym typeface="Times New Roman" panose="02020603050405020304" pitchFamily="18" charset="0"/>
              </a:rPr>
              <a:t>                  (2´)</a:t>
            </a:r>
          </a:p>
          <a:p>
            <a:pPr eaLnBrk="1" hangingPunct="1">
              <a:buFontTx/>
              <a:buNone/>
            </a:pPr>
            <a:r>
              <a:rPr lang="en-US" altLang="en-US" sz="3000" b="1" smtClean="0">
                <a:sym typeface="Symbol" panose="05050102010706020507" pitchFamily="18" charset="2"/>
              </a:rPr>
              <a:t> </a:t>
            </a:r>
            <a:r>
              <a:rPr lang="en-US" altLang="en-US" sz="3000" b="1" u="sng" smtClean="0">
                <a:solidFill>
                  <a:srgbClr val="A50021"/>
                </a:solidFill>
                <a:sym typeface="Symbol" panose="05050102010706020507" pitchFamily="18" charset="2"/>
              </a:rPr>
              <a:t>Newton’s 2</a:t>
            </a:r>
            <a:r>
              <a:rPr lang="en-US" altLang="en-US" sz="3000" b="1" u="sng" baseline="30000" smtClean="0">
                <a:solidFill>
                  <a:srgbClr val="A50021"/>
                </a:solidFill>
                <a:sym typeface="Symbol" panose="05050102010706020507" pitchFamily="18" charset="2"/>
              </a:rPr>
              <a:t>nd</a:t>
            </a:r>
            <a:r>
              <a:rPr lang="en-US" altLang="en-US" sz="3000" b="1" u="sng" smtClean="0">
                <a:solidFill>
                  <a:srgbClr val="A50021"/>
                </a:solidFill>
                <a:sym typeface="Symbol" panose="05050102010706020507" pitchFamily="18" charset="2"/>
              </a:rPr>
              <a:t> Law </a:t>
            </a:r>
            <a:r>
              <a:rPr lang="en-US" altLang="en-US" sz="2400" b="1" u="sng" smtClean="0">
                <a:solidFill>
                  <a:srgbClr val="A50021"/>
                </a:solidFill>
                <a:sym typeface="Symbol" panose="05050102010706020507" pitchFamily="18" charset="2"/>
              </a:rPr>
              <a:t>(rotational  motion)</a:t>
            </a:r>
            <a:r>
              <a:rPr lang="en-US" altLang="en-US" sz="3000" b="1" u="sng" smtClean="0">
                <a:solidFill>
                  <a:srgbClr val="A50021"/>
                </a:solidFill>
                <a:sym typeface="Symbol" panose="05050102010706020507" pitchFamily="18" charset="2"/>
              </a:rPr>
              <a:t> for a many particle system:</a:t>
            </a:r>
            <a:r>
              <a:rPr lang="en-US" altLang="en-US" sz="3000" b="1" smtClean="0">
                <a:sym typeface="Symbol" panose="05050102010706020507" pitchFamily="18" charset="2"/>
              </a:rPr>
              <a:t> </a:t>
            </a:r>
            <a:r>
              <a:rPr lang="en-US" altLang="en-US" sz="3000" b="1" i="1" smtClean="0">
                <a:solidFill>
                  <a:srgbClr val="0000FF"/>
                </a:solidFill>
                <a:sym typeface="Symbol" panose="05050102010706020507" pitchFamily="18" charset="2"/>
              </a:rPr>
              <a:t>The time derivative of the total angular momentum is equal to the total external torque.</a:t>
            </a:r>
          </a:p>
          <a:p>
            <a:pPr eaLnBrk="1" hangingPunct="1"/>
            <a:r>
              <a:rPr lang="en-US" altLang="en-US" sz="3000" smtClean="0">
                <a:sym typeface="Symbol" panose="05050102010706020507" pitchFamily="18" charset="2"/>
              </a:rPr>
              <a:t>Suppose </a:t>
            </a:r>
            <a:r>
              <a:rPr lang="en-US" altLang="en-US" sz="3000" b="1" smtClean="0">
                <a:sym typeface="Times New Roman" panose="02020603050405020304" pitchFamily="18" charset="0"/>
              </a:rPr>
              <a:t>N</a:t>
            </a:r>
            <a:r>
              <a:rPr lang="en-US" altLang="en-US" sz="3000" b="1" baseline="30000" smtClean="0">
                <a:sym typeface="Times New Roman" panose="02020603050405020304" pitchFamily="18" charset="0"/>
              </a:rPr>
              <a:t>(e)</a:t>
            </a:r>
            <a:r>
              <a:rPr lang="en-US" altLang="en-US" sz="3000" b="1" smtClean="0">
                <a:sym typeface="Symbol" panose="05050102010706020507" pitchFamily="18" charset="2"/>
              </a:rPr>
              <a:t> = 0:  (dL/dt) = L = 0</a:t>
            </a:r>
          </a:p>
          <a:p>
            <a:pPr eaLnBrk="1" hangingPunct="1">
              <a:buFontTx/>
              <a:buNone/>
            </a:pPr>
            <a:r>
              <a:rPr lang="en-US" altLang="en-US" sz="3000" b="1" smtClean="0">
                <a:sym typeface="Symbol" panose="05050102010706020507" pitchFamily="18" charset="2"/>
              </a:rPr>
              <a:t> 			 	L = constant 	</a:t>
            </a:r>
            <a:r>
              <a:rPr lang="en-US" altLang="en-US" sz="3000" smtClean="0">
                <a:sym typeface="Symbol" panose="05050102010706020507" pitchFamily="18" charset="2"/>
              </a:rPr>
              <a:t>(conserved)</a:t>
            </a:r>
          </a:p>
          <a:p>
            <a:pPr eaLnBrk="1" hangingPunct="1">
              <a:buFontTx/>
              <a:buNone/>
            </a:pPr>
            <a:r>
              <a:rPr lang="en-US" altLang="en-US" sz="3000" smtClean="0">
                <a:sym typeface="Symbol" panose="05050102010706020507" pitchFamily="18" charset="2"/>
              </a:rPr>
              <a:t>	</a:t>
            </a:r>
            <a:r>
              <a:rPr lang="en-US" altLang="en-US" sz="3000" b="1" u="sng" smtClean="0">
                <a:solidFill>
                  <a:srgbClr val="A50021"/>
                </a:solidFill>
                <a:sym typeface="Symbol" panose="05050102010706020507" pitchFamily="18" charset="2"/>
              </a:rPr>
              <a:t>Conservation Theorem for the Total Angular Momentum of a Many Particle System:</a:t>
            </a:r>
          </a:p>
          <a:p>
            <a:pPr eaLnBrk="1" hangingPunct="1">
              <a:buFontTx/>
              <a:buNone/>
            </a:pPr>
            <a:r>
              <a:rPr lang="en-US" altLang="en-US" sz="3000" smtClean="0">
                <a:sym typeface="Symbol" panose="05050102010706020507" pitchFamily="18" charset="2"/>
              </a:rPr>
              <a:t>	</a:t>
            </a:r>
            <a:r>
              <a:rPr lang="en-US" altLang="en-US" sz="3000" b="1" i="1" smtClean="0">
                <a:solidFill>
                  <a:srgbClr val="FF0000"/>
                </a:solidFill>
                <a:sym typeface="Symbol" panose="05050102010706020507" pitchFamily="18" charset="2"/>
              </a:rPr>
              <a:t>If the total external torque,</a:t>
            </a:r>
            <a:r>
              <a:rPr lang="en-US" altLang="en-US" sz="3000" b="1" smtClean="0">
                <a:solidFill>
                  <a:srgbClr val="FF0000"/>
                </a:solidFill>
                <a:sym typeface="Symbol" panose="05050102010706020507" pitchFamily="18" charset="2"/>
              </a:rPr>
              <a:t> </a:t>
            </a:r>
            <a:r>
              <a:rPr lang="en-US" altLang="en-US" sz="3000" b="1" smtClean="0">
                <a:solidFill>
                  <a:srgbClr val="FF0000"/>
                </a:solidFill>
                <a:sym typeface="Times New Roman" panose="02020603050405020304" pitchFamily="18" charset="0"/>
              </a:rPr>
              <a:t>N</a:t>
            </a:r>
            <a:r>
              <a:rPr lang="en-US" altLang="en-US" sz="3000" b="1" baseline="30000" smtClean="0">
                <a:solidFill>
                  <a:srgbClr val="FF0000"/>
                </a:solidFill>
                <a:sym typeface="Times New Roman" panose="02020603050405020304" pitchFamily="18" charset="0"/>
              </a:rPr>
              <a:t>(e)</a:t>
            </a:r>
            <a:r>
              <a:rPr lang="en-US" altLang="en-US" sz="3000" b="1" i="1" smtClean="0">
                <a:solidFill>
                  <a:srgbClr val="FF0000"/>
                </a:solidFill>
                <a:sym typeface="Symbol" panose="05050102010706020507" pitchFamily="18" charset="2"/>
              </a:rPr>
              <a:t>, is zero, then </a:t>
            </a:r>
            <a:r>
              <a:rPr lang="en-US" altLang="en-US" sz="3000" b="1" smtClean="0">
                <a:solidFill>
                  <a:srgbClr val="FF0000"/>
                </a:solidFill>
                <a:sym typeface="Symbol" panose="05050102010706020507" pitchFamily="18" charset="2"/>
              </a:rPr>
              <a:t>(dL/dt) = 0</a:t>
            </a:r>
            <a:r>
              <a:rPr lang="en-US" altLang="en-US" sz="3000" b="1" i="1" smtClean="0">
                <a:solidFill>
                  <a:srgbClr val="FF0000"/>
                </a:solidFill>
                <a:sym typeface="Symbol" panose="05050102010706020507" pitchFamily="18" charset="2"/>
              </a:rPr>
              <a:t> and the total angular momentum, </a:t>
            </a:r>
            <a:r>
              <a:rPr lang="en-US" altLang="en-US" sz="3000" b="1" smtClean="0">
                <a:solidFill>
                  <a:srgbClr val="FF0000"/>
                </a:solidFill>
                <a:sym typeface="Symbol" panose="05050102010706020507" pitchFamily="18" charset="2"/>
              </a:rPr>
              <a:t>L</a:t>
            </a:r>
            <a:r>
              <a:rPr lang="en-US" altLang="en-US" sz="3000" b="1" i="1" smtClean="0">
                <a:solidFill>
                  <a:srgbClr val="FF0000"/>
                </a:solidFill>
                <a:sym typeface="Symbol" panose="05050102010706020507" pitchFamily="18" charset="2"/>
              </a:rPr>
              <a:t>, is conserved</a:t>
            </a:r>
            <a:r>
              <a:rPr lang="en-US" altLang="en-US" sz="3000" b="1" i="1" smtClean="0">
                <a:sym typeface="Symbol" panose="05050102010706020507" pitchFamily="18" charset="2"/>
              </a:rPr>
              <a:t>. </a:t>
            </a:r>
            <a:endParaRPr lang="en-US" altLang="en-US" sz="3000" b="1" smtClean="0">
              <a:sym typeface="Times New Roman" panose="02020603050405020304" pitchFamily="18" charset="0"/>
            </a:endParaRPr>
          </a:p>
        </p:txBody>
      </p:sp>
      <p:pic>
        <p:nvPicPr>
          <p:cNvPr id="80899" name="Picture 5" descr="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163" y="2057400"/>
            <a:ext cx="171450"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a:xfrm>
            <a:off x="1522413" y="381000"/>
            <a:ext cx="10094912" cy="5867400"/>
          </a:xfrm>
        </p:spPr>
        <p:txBody>
          <a:bodyPr/>
          <a:lstStyle/>
          <a:p>
            <a:pPr eaLnBrk="1" hangingPunct="1"/>
            <a:r>
              <a:rPr lang="en-US" altLang="en-US" b="1" smtClean="0">
                <a:sym typeface="Symbol" panose="05050102010706020507" pitchFamily="18" charset="2"/>
              </a:rPr>
              <a:t>(dL/dt) =  </a:t>
            </a:r>
            <a:r>
              <a:rPr lang="en-US" altLang="en-US" b="1" smtClean="0">
                <a:sym typeface="Times New Roman" panose="02020603050405020304" pitchFamily="18" charset="0"/>
              </a:rPr>
              <a:t>N</a:t>
            </a:r>
            <a:r>
              <a:rPr lang="en-US" altLang="en-US" b="1" baseline="30000" smtClean="0">
                <a:sym typeface="Times New Roman" panose="02020603050405020304" pitchFamily="18" charset="0"/>
              </a:rPr>
              <a:t>(e)</a:t>
            </a:r>
            <a:r>
              <a:rPr lang="en-US" altLang="en-US" b="1" smtClean="0">
                <a:sym typeface="Times New Roman" panose="02020603050405020304" pitchFamily="18" charset="0"/>
              </a:rPr>
              <a:t>. </a:t>
            </a:r>
            <a:r>
              <a:rPr lang="en-US" altLang="en-US" b="1" smtClean="0">
                <a:solidFill>
                  <a:srgbClr val="FF0000"/>
                </a:solidFill>
                <a:sym typeface="Times New Roman" panose="02020603050405020304" pitchFamily="18" charset="0"/>
              </a:rPr>
              <a:t>A vector equation!</a:t>
            </a:r>
            <a:r>
              <a:rPr lang="en-US" altLang="en-US" smtClean="0">
                <a:sym typeface="Times New Roman" panose="02020603050405020304" pitchFamily="18" charset="0"/>
              </a:rPr>
              <a:t> </a:t>
            </a:r>
            <a:r>
              <a:rPr lang="en-US" altLang="en-US" smtClean="0">
                <a:sym typeface="Symbol" panose="05050102010706020507" pitchFamily="18" charset="2"/>
              </a:rPr>
              <a:t>Holds component by component.  </a:t>
            </a:r>
            <a:r>
              <a:rPr lang="en-US" altLang="en-US" b="1" smtClean="0">
                <a:solidFill>
                  <a:srgbClr val="0000FF"/>
                </a:solidFill>
                <a:sym typeface="Symbol" panose="05050102010706020507" pitchFamily="18" charset="2"/>
              </a:rPr>
              <a:t>Angular momentum conservation holds component by component</a:t>
            </a:r>
            <a:r>
              <a:rPr lang="en-US" altLang="en-US" smtClean="0">
                <a:solidFill>
                  <a:srgbClr val="0000FF"/>
                </a:solidFill>
                <a:sym typeface="Symbol" panose="05050102010706020507" pitchFamily="18" charset="2"/>
              </a:rPr>
              <a:t>. </a:t>
            </a:r>
            <a:r>
              <a:rPr lang="en-US" altLang="en-US" sz="2400" smtClean="0">
                <a:sym typeface="Times New Roman" panose="02020603050405020304" pitchFamily="18" charset="0"/>
              </a:rPr>
              <a:t>For example, if </a:t>
            </a:r>
            <a:r>
              <a:rPr lang="en-US" altLang="en-US" sz="2400" b="1" smtClean="0">
                <a:sym typeface="Times New Roman" panose="02020603050405020304" pitchFamily="18" charset="0"/>
              </a:rPr>
              <a:t>N</a:t>
            </a:r>
            <a:r>
              <a:rPr lang="en-US" altLang="en-US" sz="2400" b="1" baseline="-25000" smtClean="0">
                <a:sym typeface="Times New Roman" panose="02020603050405020304" pitchFamily="18" charset="0"/>
              </a:rPr>
              <a:t>z</a:t>
            </a:r>
            <a:r>
              <a:rPr lang="en-US" altLang="en-US" sz="2400" b="1" baseline="30000" smtClean="0">
                <a:sym typeface="Times New Roman" panose="02020603050405020304" pitchFamily="18" charset="0"/>
              </a:rPr>
              <a:t>(e)</a:t>
            </a:r>
            <a:r>
              <a:rPr lang="en-US" altLang="en-US" sz="2400" b="1" smtClean="0">
                <a:sym typeface="Times New Roman" panose="02020603050405020304" pitchFamily="18" charset="0"/>
              </a:rPr>
              <a:t> = 0, L</a:t>
            </a:r>
            <a:r>
              <a:rPr lang="en-US" altLang="en-US" sz="2400" b="1" baseline="-25000" smtClean="0">
                <a:sym typeface="Times New Roman" panose="02020603050405020304" pitchFamily="18" charset="0"/>
              </a:rPr>
              <a:t>z </a:t>
            </a:r>
            <a:r>
              <a:rPr lang="en-US" altLang="en-US" sz="2400" smtClean="0">
                <a:sym typeface="Times New Roman" panose="02020603050405020304" pitchFamily="18" charset="0"/>
              </a:rPr>
              <a:t>is conserved.</a:t>
            </a:r>
          </a:p>
          <a:p>
            <a:pPr eaLnBrk="1" hangingPunct="1"/>
            <a:r>
              <a:rPr lang="en-US" altLang="en-US" b="1" u="sng" smtClean="0">
                <a:solidFill>
                  <a:srgbClr val="A50021"/>
                </a:solidFill>
                <a:sym typeface="Times New Roman" panose="02020603050405020304" pitchFamily="18" charset="0"/>
              </a:rPr>
              <a:t>Linear &amp; Angular Momentum Conservation Laws</a:t>
            </a:r>
            <a:r>
              <a:rPr lang="en-US" altLang="en-US" b="1" smtClean="0">
                <a:solidFill>
                  <a:srgbClr val="A50021"/>
                </a:solidFill>
                <a:sym typeface="Times New Roman" panose="02020603050405020304" pitchFamily="18" charset="0"/>
              </a:rPr>
              <a:t>:</a:t>
            </a:r>
            <a:endParaRPr lang="en-US" altLang="en-US" smtClean="0">
              <a:sym typeface="Times New Roman" panose="02020603050405020304" pitchFamily="18" charset="0"/>
            </a:endParaRPr>
          </a:p>
          <a:p>
            <a:pPr lvl="1" eaLnBrk="1" hangingPunct="1"/>
            <a:r>
              <a:rPr lang="en-US" altLang="en-US" b="1" smtClean="0">
                <a:solidFill>
                  <a:srgbClr val="0000FF"/>
                </a:solidFill>
                <a:sym typeface="Times New Roman" panose="02020603050405020304" pitchFamily="18" charset="0"/>
              </a:rPr>
              <a:t>Conservation of Linear Momentum</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holds if internal forces obey </a:t>
            </a:r>
            <a:r>
              <a:rPr lang="en-US" altLang="en-US" b="1" i="1" smtClean="0">
                <a:solidFill>
                  <a:srgbClr val="FF0000"/>
                </a:solidFill>
                <a:sym typeface="Symbol" panose="05050102010706020507" pitchFamily="18" charset="2"/>
              </a:rPr>
              <a:t>the “Weak” Law of Action and Reaction</a:t>
            </a:r>
            <a:r>
              <a:rPr lang="en-US" altLang="en-US" smtClean="0">
                <a:sym typeface="Times New Roman" panose="02020603050405020304" pitchFamily="18" charset="0"/>
              </a:rPr>
              <a:t>: Only Newton’s 3</a:t>
            </a:r>
            <a:r>
              <a:rPr lang="en-US" altLang="en-US" baseline="30000" smtClean="0">
                <a:sym typeface="Times New Roman" panose="02020603050405020304" pitchFamily="18" charset="0"/>
              </a:rPr>
              <a:t>rd</a:t>
            </a:r>
            <a:r>
              <a:rPr lang="en-US" altLang="en-US" smtClean="0">
                <a:sym typeface="Times New Roman" panose="02020603050405020304" pitchFamily="18" charset="0"/>
              </a:rPr>
              <a:t> Law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 </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ij </a:t>
            </a:r>
            <a:r>
              <a:rPr lang="en-US" altLang="en-US" smtClean="0">
                <a:sym typeface="Times New Roman" panose="02020603050405020304" pitchFamily="18" charset="0"/>
              </a:rPr>
              <a:t> is required to hold!</a:t>
            </a:r>
          </a:p>
          <a:p>
            <a:pPr lvl="1" eaLnBrk="1" hangingPunct="1"/>
            <a:r>
              <a:rPr lang="en-US" altLang="en-US" b="1" smtClean="0">
                <a:solidFill>
                  <a:srgbClr val="0000FF"/>
                </a:solidFill>
                <a:sym typeface="Times New Roman" panose="02020603050405020304" pitchFamily="18" charset="0"/>
              </a:rPr>
              <a:t>Conservation of Angular Momentum</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holds if internal forces obey </a:t>
            </a:r>
            <a:r>
              <a:rPr lang="en-US" altLang="en-US" b="1" i="1" smtClean="0">
                <a:solidFill>
                  <a:srgbClr val="FF0000"/>
                </a:solidFill>
                <a:sym typeface="Symbol" panose="05050102010706020507" pitchFamily="18" charset="2"/>
              </a:rPr>
              <a:t>the “Strong” Law of Action and Reaction</a:t>
            </a:r>
            <a:r>
              <a:rPr lang="en-US" altLang="en-US" smtClean="0">
                <a:sym typeface="Times New Roman" panose="02020603050405020304" pitchFamily="18" charset="0"/>
              </a:rPr>
              <a:t>: Newton’s 3</a:t>
            </a:r>
            <a:r>
              <a:rPr lang="en-US" altLang="en-US" baseline="30000" smtClean="0">
                <a:sym typeface="Times New Roman" panose="02020603050405020304" pitchFamily="18" charset="0"/>
              </a:rPr>
              <a:t>rd</a:t>
            </a:r>
            <a:r>
              <a:rPr lang="en-US" altLang="en-US" smtClean="0">
                <a:sym typeface="Times New Roman" panose="02020603050405020304" pitchFamily="18" charset="0"/>
              </a:rPr>
              <a:t> Law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 </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ij </a:t>
            </a:r>
            <a:r>
              <a:rPr lang="en-US" altLang="en-US" smtClean="0">
                <a:sym typeface="Times New Roman" panose="02020603050405020304" pitchFamily="18" charset="0"/>
              </a:rPr>
              <a:t> holds, </a:t>
            </a:r>
            <a:r>
              <a:rPr lang="en-US" altLang="en-US" b="1" i="1" smtClean="0">
                <a:solidFill>
                  <a:srgbClr val="9900CC"/>
                </a:solidFill>
                <a:sym typeface="Times New Roman" panose="02020603050405020304" pitchFamily="18" charset="0"/>
              </a:rPr>
              <a:t>PLUS</a:t>
            </a:r>
            <a:r>
              <a:rPr lang="en-US" altLang="en-US" smtClean="0">
                <a:sym typeface="Times New Roman" panose="02020603050405020304" pitchFamily="18" charset="0"/>
              </a:rPr>
              <a:t> the forces </a:t>
            </a:r>
            <a:r>
              <a:rPr lang="en-US" altLang="en-US" b="1" smtClean="0">
                <a:solidFill>
                  <a:srgbClr val="A50021"/>
                </a:solidFill>
                <a:sym typeface="Times New Roman" panose="02020603050405020304" pitchFamily="18" charset="0"/>
              </a:rPr>
              <a:t>must be Central Forces</a:t>
            </a:r>
            <a:r>
              <a:rPr lang="en-US" altLang="en-US" smtClean="0">
                <a:sym typeface="Times New Roman" panose="02020603050405020304" pitchFamily="18" charset="0"/>
              </a:rPr>
              <a:t>, so that </a:t>
            </a:r>
            <a:r>
              <a:rPr lang="en-US" altLang="en-US" b="1" smtClean="0">
                <a:sym typeface="Symbol" panose="05050102010706020507" pitchFamily="18" charset="2"/>
              </a:rPr>
              <a:t>r</a:t>
            </a:r>
            <a:r>
              <a:rPr lang="en-US" altLang="en-US" b="1" baseline="-25000" smtClean="0">
                <a:sym typeface="Symbol" panose="05050102010706020507" pitchFamily="18" charset="2"/>
              </a:rPr>
              <a:t>ij</a:t>
            </a:r>
            <a:r>
              <a:rPr lang="en-US" altLang="en-US" b="1" smtClean="0">
                <a:sym typeface="Symbol" panose="05050102010706020507" pitchFamily="18" charset="2"/>
              </a:rPr>
              <a:t> ||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Symbol" panose="05050102010706020507" pitchFamily="18" charset="2"/>
              </a:rPr>
              <a:t> </a:t>
            </a:r>
            <a:r>
              <a:rPr lang="en-US" altLang="en-US" smtClean="0">
                <a:sym typeface="Symbol" panose="05050102010706020507" pitchFamily="18" charset="2"/>
              </a:rPr>
              <a:t>for each</a:t>
            </a:r>
            <a:r>
              <a:rPr lang="en-US" altLang="en-US" b="1" smtClean="0">
                <a:sym typeface="Symbol" panose="05050102010706020507" pitchFamily="18" charset="2"/>
              </a:rPr>
              <a:t> </a:t>
            </a:r>
            <a:r>
              <a:rPr lang="en-US" altLang="en-US" smtClean="0">
                <a:sym typeface="Times New Roman" panose="02020603050405020304" pitchFamily="18" charset="0"/>
              </a:rPr>
              <a:t>(</a:t>
            </a:r>
            <a:r>
              <a:rPr lang="en-US" altLang="en-US" b="1" i="1" smtClean="0">
                <a:sym typeface="Times New Roman" panose="02020603050405020304" pitchFamily="18" charset="0"/>
              </a:rPr>
              <a:t>i,j</a:t>
            </a:r>
            <a:r>
              <a:rPr lang="en-US" altLang="en-US" smtClean="0">
                <a:sym typeface="Times New Roman" panose="02020603050405020304" pitchFamily="18" charset="0"/>
              </a:rPr>
              <a:t>)!</a:t>
            </a:r>
          </a:p>
          <a:p>
            <a:pPr lvl="1" eaLnBrk="1" hangingPunct="1">
              <a:buFontTx/>
              <a:buNone/>
            </a:pPr>
            <a:r>
              <a:rPr lang="en-US" altLang="en-US" smtClean="0">
                <a:sym typeface="Times New Roman" panose="02020603050405020304" pitchFamily="18" charset="0"/>
              </a:rPr>
              <a:t>	Valid for many common forces (gravity, electrostatic). Not valid for some (magnetic forces, etc.). </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20800" y="0"/>
            <a:ext cx="10360025" cy="533400"/>
          </a:xfrm>
        </p:spPr>
        <p:txBody>
          <a:bodyPr/>
          <a:lstStyle/>
          <a:p>
            <a:pPr eaLnBrk="1" hangingPunct="1"/>
            <a:r>
              <a:rPr lang="en-US" altLang="en-US" sz="3200" b="1" smtClean="0">
                <a:solidFill>
                  <a:srgbClr val="0000FF"/>
                </a:solidFill>
                <a:sym typeface="Times New Roman" panose="02020603050405020304" pitchFamily="18" charset="0"/>
              </a:rPr>
              <a:t>Center of Mass &amp; Relative Coordinates</a:t>
            </a:r>
            <a:endParaRPr lang="en-US" altLang="en-US" b="1" smtClean="0">
              <a:solidFill>
                <a:srgbClr val="0000FF"/>
              </a:solidFill>
              <a:sym typeface="Times New Roman" panose="02020603050405020304" pitchFamily="18" charset="0"/>
            </a:endParaRPr>
          </a:p>
        </p:txBody>
      </p:sp>
      <p:sp>
        <p:nvSpPr>
          <p:cNvPr id="322563" name="Rectangle 3"/>
          <p:cNvSpPr>
            <a:spLocks noGrp="1" noChangeArrowheads="1"/>
          </p:cNvSpPr>
          <p:nvPr>
            <p:ph type="body" idx="1"/>
          </p:nvPr>
        </p:nvSpPr>
        <p:spPr>
          <a:xfrm>
            <a:off x="1674813" y="762000"/>
            <a:ext cx="9599612" cy="4629150"/>
          </a:xfrm>
        </p:spPr>
        <p:txBody>
          <a:bodyPr rtlCol="0">
            <a:normAutofit fontScale="92500" lnSpcReduction="10000"/>
          </a:bodyPr>
          <a:lstStyle/>
          <a:p>
            <a:pPr marL="246888" indent="-246888" eaLnBrk="1" fontAlgn="auto" hangingPunct="1">
              <a:spcAft>
                <a:spcPts val="0"/>
              </a:spcAft>
              <a:defRPr/>
            </a:pPr>
            <a:r>
              <a:rPr lang="en-US" sz="2600" dirty="0">
                <a:sym typeface="Times New Roman" pitchFamily="18" charset="0"/>
              </a:rPr>
              <a:t>More on angular momentum. Search for an </a:t>
            </a:r>
            <a:r>
              <a:rPr lang="en-US" sz="2600" b="1" dirty="0">
                <a:solidFill>
                  <a:srgbClr val="FF0000"/>
                </a:solidFill>
                <a:sym typeface="Times New Roman" pitchFamily="18" charset="0"/>
              </a:rPr>
              <a:t>analogous relation</a:t>
            </a:r>
            <a:r>
              <a:rPr lang="en-US" sz="2600" dirty="0">
                <a:sym typeface="Times New Roman" pitchFamily="18" charset="0"/>
              </a:rPr>
              <a:t> to what we had for linear momentum: </a:t>
            </a:r>
          </a:p>
          <a:p>
            <a:pPr marL="246888" indent="-246888" eaLnBrk="1" fontAlgn="auto" hangingPunct="1">
              <a:spcAft>
                <a:spcPts val="0"/>
              </a:spcAft>
              <a:buFontTx/>
              <a:buNone/>
              <a:defRPr/>
            </a:pPr>
            <a:r>
              <a:rPr lang="en-US" sz="2600" b="1" dirty="0">
                <a:sym typeface="Times New Roman" pitchFamily="18" charset="0"/>
              </a:rPr>
              <a:t>			P = M(</a:t>
            </a:r>
            <a:r>
              <a:rPr lang="en-US" sz="2600" b="1" dirty="0" err="1">
                <a:sym typeface="Times New Roman" pitchFamily="18" charset="0"/>
              </a:rPr>
              <a:t>dR</a:t>
            </a:r>
            <a:r>
              <a:rPr lang="en-US" sz="2600" b="1" dirty="0">
                <a:sym typeface="Times New Roman" pitchFamily="18" charset="0"/>
              </a:rPr>
              <a:t>/</a:t>
            </a:r>
            <a:r>
              <a:rPr lang="en-US" sz="2600" b="1" dirty="0" err="1">
                <a:sym typeface="Times New Roman" pitchFamily="18" charset="0"/>
              </a:rPr>
              <a:t>dt</a:t>
            </a:r>
            <a:r>
              <a:rPr lang="en-US" sz="2600" b="1" dirty="0">
                <a:sym typeface="Times New Roman" pitchFamily="18" charset="0"/>
              </a:rPr>
              <a:t>) = MV</a:t>
            </a:r>
            <a:endParaRPr lang="en-US" sz="2600" b="1" dirty="0">
              <a:sym typeface="Symbol" pitchFamily="18" charset="2"/>
            </a:endParaRPr>
          </a:p>
          <a:p>
            <a:pPr marL="246888" indent="-246888" eaLnBrk="1" fontAlgn="auto" hangingPunct="1">
              <a:spcAft>
                <a:spcPts val="0"/>
              </a:spcAft>
              <a:buFontTx/>
              <a:buNone/>
              <a:defRPr/>
            </a:pPr>
            <a:r>
              <a:rPr lang="en-US" b="1" dirty="0">
                <a:sym typeface="Symbol" pitchFamily="18" charset="2"/>
              </a:rPr>
              <a:t>	</a:t>
            </a:r>
            <a:r>
              <a:rPr lang="en-US" sz="2400" b="1" dirty="0">
                <a:solidFill>
                  <a:srgbClr val="FF0000"/>
                </a:solidFill>
                <a:sym typeface="Symbol" pitchFamily="18" charset="2"/>
              </a:rPr>
              <a:t>Want:</a:t>
            </a:r>
            <a:r>
              <a:rPr lang="en-US" b="1" dirty="0">
                <a:sym typeface="Symbol" pitchFamily="18" charset="2"/>
              </a:rPr>
              <a:t> </a:t>
            </a:r>
            <a:r>
              <a:rPr lang="en-US" sz="2400" dirty="0">
                <a:sym typeface="Symbol" pitchFamily="18" charset="2"/>
              </a:rPr>
              <a:t>Total momentum = Momentum of CM = Same as if entire mass of system were at CM.</a:t>
            </a:r>
          </a:p>
          <a:p>
            <a:pPr marL="246888" indent="-246888" eaLnBrk="1" fontAlgn="auto" hangingPunct="1">
              <a:spcAft>
                <a:spcPts val="0"/>
              </a:spcAft>
              <a:defRPr/>
            </a:pPr>
            <a:r>
              <a:rPr lang="en-US" sz="2600" dirty="0">
                <a:sym typeface="Symbol" pitchFamily="18" charset="2"/>
              </a:rPr>
              <a:t>Start with total the angular momentum: </a:t>
            </a:r>
            <a:r>
              <a:rPr lang="en-US" sz="2600" b="1" dirty="0">
                <a:sym typeface="Times New Roman" pitchFamily="18" charset="0"/>
              </a:rPr>
              <a:t>L </a:t>
            </a:r>
            <a:r>
              <a:rPr lang="en-US" sz="2600" b="1" dirty="0">
                <a:sym typeface="Symbol" pitchFamily="18" charset="2"/>
              </a:rPr>
              <a:t></a:t>
            </a:r>
            <a:r>
              <a:rPr lang="en-US" sz="2600" b="1" dirty="0">
                <a:sym typeface="Times New Roman" pitchFamily="18" charset="0"/>
              </a:rPr>
              <a:t>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 </a:t>
            </a:r>
            <a:r>
              <a:rPr lang="en-US" sz="2600" b="1" dirty="0">
                <a:sym typeface="Symbol" pitchFamily="18" charset="2"/>
              </a:rPr>
              <a:t> </a:t>
            </a:r>
            <a:r>
              <a:rPr lang="en-US" sz="2600" b="1" dirty="0">
                <a:sym typeface="Times New Roman" pitchFamily="18" charset="0"/>
              </a:rPr>
              <a:t>p</a:t>
            </a:r>
            <a:r>
              <a:rPr lang="en-US" sz="2600" b="1" baseline="-25000" dirty="0">
                <a:sym typeface="Times New Roman" pitchFamily="18" charset="0"/>
              </a:rPr>
              <a:t>i</a:t>
            </a:r>
            <a:r>
              <a:rPr lang="en-US" sz="2600" b="1" dirty="0">
                <a:sym typeface="Times New Roman" pitchFamily="18" charset="0"/>
              </a:rPr>
              <a:t>] </a:t>
            </a:r>
          </a:p>
          <a:p>
            <a:pPr marL="246888" indent="-246888" eaLnBrk="1" fontAlgn="auto" hangingPunct="1">
              <a:spcAft>
                <a:spcPts val="0"/>
              </a:spcAft>
              <a:defRPr/>
            </a:pPr>
            <a:r>
              <a:rPr lang="en-US" sz="2600" b="1" dirty="0">
                <a:sym typeface="Times New Roman" pitchFamily="18" charset="0"/>
              </a:rPr>
              <a:t>R </a:t>
            </a:r>
            <a:r>
              <a:rPr lang="en-US" sz="2600" b="1" dirty="0">
                <a:sym typeface="Symbol" pitchFamily="18" charset="2"/>
              </a:rPr>
              <a:t></a:t>
            </a:r>
            <a:r>
              <a:rPr lang="en-US" sz="2600" b="1" dirty="0">
                <a:sym typeface="Times New Roman" pitchFamily="18" charset="0"/>
              </a:rPr>
              <a:t> </a:t>
            </a:r>
            <a:r>
              <a:rPr lang="en-US" sz="2600" dirty="0">
                <a:sym typeface="Times New Roman" pitchFamily="18" charset="0"/>
              </a:rPr>
              <a:t>CM coordinate (origin </a:t>
            </a:r>
            <a:r>
              <a:rPr lang="en-US" sz="2600" b="1" dirty="0">
                <a:sym typeface="Times New Roman" pitchFamily="18" charset="0"/>
              </a:rPr>
              <a:t>O</a:t>
            </a:r>
            <a:r>
              <a:rPr lang="en-US" sz="2600" dirty="0">
                <a:sym typeface="Times New Roman" pitchFamily="18" charset="0"/>
              </a:rPr>
              <a:t>). For particle </a:t>
            </a:r>
            <a:r>
              <a:rPr lang="en-US" sz="2600" b="1" i="1" dirty="0" err="1">
                <a:sym typeface="Times New Roman" pitchFamily="18" charset="0"/>
              </a:rPr>
              <a:t>i</a:t>
            </a:r>
            <a:r>
              <a:rPr lang="en-US" sz="2600" b="1" i="1" dirty="0">
                <a:sym typeface="Times New Roman" pitchFamily="18" charset="0"/>
              </a:rPr>
              <a:t> </a:t>
            </a:r>
            <a:r>
              <a:rPr lang="en-US" sz="2600" dirty="0">
                <a:sym typeface="Times New Roman" pitchFamily="18" charset="0"/>
              </a:rPr>
              <a:t>define:</a:t>
            </a:r>
          </a:p>
          <a:p>
            <a:pPr marL="246888" indent="-246888" eaLnBrk="1" fontAlgn="auto" hangingPunct="1">
              <a:spcAft>
                <a:spcPts val="0"/>
              </a:spcAft>
              <a:buFontTx/>
              <a:buNone/>
              <a:defRPr/>
            </a:pPr>
            <a:r>
              <a:rPr lang="en-US" sz="2600" b="1" dirty="0">
                <a:sym typeface="Times New Roman" pitchFamily="18" charset="0"/>
              </a:rPr>
              <a:t>	</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a:t>
            </a: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 </a:t>
            </a:r>
            <a:r>
              <a:rPr lang="en-US" sz="2600" b="1" dirty="0">
                <a:sym typeface="Symbol" pitchFamily="18" charset="2"/>
              </a:rPr>
              <a:t>- R = </a:t>
            </a:r>
            <a:r>
              <a:rPr lang="en-US" sz="2600" dirty="0">
                <a:sym typeface="Symbol" pitchFamily="18" charset="2"/>
              </a:rPr>
              <a:t>relative coordinate vector from CM to </a:t>
            </a:r>
            <a:r>
              <a:rPr lang="en-US" sz="2600" dirty="0">
                <a:sym typeface="Times New Roman" pitchFamily="18" charset="0"/>
              </a:rPr>
              <a:t>particle </a:t>
            </a:r>
            <a:r>
              <a:rPr lang="en-US" sz="2600" b="1" i="1" dirty="0" err="1">
                <a:sym typeface="Times New Roman" pitchFamily="18" charset="0"/>
              </a:rPr>
              <a:t>i</a:t>
            </a:r>
            <a:r>
              <a:rPr lang="en-US" sz="2600" b="1" i="1" dirty="0">
                <a:sym typeface="Times New Roman" pitchFamily="18" charset="0"/>
              </a:rPr>
              <a:t> </a:t>
            </a:r>
            <a:r>
              <a:rPr lang="en-US" sz="2600" dirty="0">
                <a:sym typeface="Times New Roman" pitchFamily="18" charset="0"/>
              </a:rPr>
              <a:t>(Figure)</a:t>
            </a:r>
          </a:p>
          <a:p>
            <a:pPr marL="246888" indent="-246888" eaLnBrk="1" fontAlgn="auto" hangingPunct="1">
              <a:spcAft>
                <a:spcPts val="0"/>
              </a:spcAft>
              <a:buFontTx/>
              <a:buNone/>
              <a:defRPr/>
            </a:pPr>
            <a:endParaRPr lang="en-US" b="1" dirty="0">
              <a:sym typeface="Symbol" pitchFamily="18" charset="2"/>
            </a:endParaRPr>
          </a:p>
          <a:p>
            <a:pPr marL="246888" indent="-246888" eaLnBrk="1" fontAlgn="auto" hangingPunct="1">
              <a:spcAft>
                <a:spcPts val="0"/>
              </a:spcAft>
              <a:buFontTx/>
              <a:buNone/>
              <a:defRPr/>
            </a:pPr>
            <a:r>
              <a:rPr lang="en-US" dirty="0">
                <a:sym typeface="Times New Roman" pitchFamily="18" charset="0"/>
              </a:rPr>
              <a:t> </a:t>
            </a:r>
          </a:p>
        </p:txBody>
      </p:sp>
      <p:pic>
        <p:nvPicPr>
          <p:cNvPr id="82948" name="Picture 5" descr="Ch1F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213" y="4419600"/>
            <a:ext cx="673735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a:xfrm>
            <a:off x="1370013" y="304800"/>
            <a:ext cx="10439400" cy="6019800"/>
          </a:xfrm>
        </p:spPr>
        <p:txBody>
          <a:bodyPr rtlCol="0">
            <a:normAutofit fontScale="92500" lnSpcReduction="10000"/>
          </a:bodyPr>
          <a:lstStyle/>
          <a:p>
            <a:pPr marL="246888" indent="-246888" eaLnBrk="1" fontAlgn="auto" hangingPunct="1">
              <a:spcAft>
                <a:spcPts val="0"/>
              </a:spcAft>
              <a:defRPr/>
            </a:pP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 = </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R  </a:t>
            </a:r>
          </a:p>
          <a:p>
            <a:pPr marL="246888" indent="-246888" eaLnBrk="1" fontAlgn="auto" hangingPunct="1">
              <a:spcAft>
                <a:spcPts val="0"/>
              </a:spcAft>
              <a:buFontTx/>
              <a:buNone/>
              <a:defRPr/>
            </a:pPr>
            <a:r>
              <a:rPr lang="en-US" sz="2600" dirty="0">
                <a:sym typeface="Symbol" pitchFamily="18" charset="2"/>
              </a:rPr>
              <a:t>	</a:t>
            </a:r>
            <a:r>
              <a:rPr lang="en-US" sz="2600" b="1" dirty="0">
                <a:solidFill>
                  <a:srgbClr val="0000FF"/>
                </a:solidFill>
                <a:sym typeface="Symbol" pitchFamily="18" charset="2"/>
              </a:rPr>
              <a:t>Time derivative:</a:t>
            </a:r>
            <a:r>
              <a:rPr lang="en-US" sz="2600" dirty="0">
                <a:solidFill>
                  <a:srgbClr val="0000FF"/>
                </a:solidFill>
                <a:sym typeface="Symbol" pitchFamily="18" charset="2"/>
              </a:rPr>
              <a:t> </a:t>
            </a:r>
            <a:r>
              <a:rPr lang="en-US" sz="2600" b="1" dirty="0">
                <a:sym typeface="Symbol" pitchFamily="18" charset="2"/>
              </a:rPr>
              <a:t>(</a:t>
            </a:r>
            <a:r>
              <a:rPr lang="en-US" sz="2600" b="1" dirty="0" err="1">
                <a:sym typeface="Symbol" pitchFamily="18" charset="2"/>
              </a:rPr>
              <a:t>d</a:t>
            </a: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dt</a:t>
            </a:r>
            <a:r>
              <a:rPr lang="en-US" sz="2600" b="1" dirty="0">
                <a:sym typeface="Times New Roman" pitchFamily="18" charset="0"/>
              </a:rPr>
              <a:t>) = (</a:t>
            </a:r>
            <a:r>
              <a:rPr lang="en-US" sz="2600" b="1" dirty="0" err="1">
                <a:sym typeface="Times New Roman" pitchFamily="18" charset="0"/>
              </a:rPr>
              <a:t>dr</a:t>
            </a:r>
            <a:r>
              <a:rPr lang="en-US" sz="2600" b="1" baseline="-25000" dirty="0" err="1">
                <a:sym typeface="Times New Roman" pitchFamily="18" charset="0"/>
              </a:rPr>
              <a:t>i</a:t>
            </a:r>
            <a:r>
              <a:rPr lang="en-US" sz="2600" b="1" dirty="0">
                <a:sym typeface="Symbol" pitchFamily="18" charset="2"/>
              </a:rPr>
              <a:t>´/</a:t>
            </a:r>
            <a:r>
              <a:rPr lang="en-US" sz="2600" b="1" dirty="0" err="1">
                <a:sym typeface="Symbol" pitchFamily="18" charset="2"/>
              </a:rPr>
              <a:t>dt</a:t>
            </a:r>
            <a:r>
              <a:rPr lang="en-US" sz="2600" b="1" dirty="0">
                <a:sym typeface="Symbol" pitchFamily="18" charset="2"/>
              </a:rPr>
              <a:t>) + (</a:t>
            </a:r>
            <a:r>
              <a:rPr lang="en-US" sz="2600" b="1" dirty="0" err="1">
                <a:sym typeface="Symbol" pitchFamily="18" charset="2"/>
              </a:rPr>
              <a:t>dR</a:t>
            </a:r>
            <a:r>
              <a:rPr lang="en-US" sz="2600" b="1" dirty="0">
                <a:sym typeface="Symbol" pitchFamily="18" charset="2"/>
              </a:rPr>
              <a:t>/</a:t>
            </a:r>
            <a:r>
              <a:rPr lang="en-US" sz="2600" b="1" dirty="0" err="1">
                <a:sym typeface="Symbol" pitchFamily="18" charset="2"/>
              </a:rPr>
              <a:t>dt</a:t>
            </a:r>
            <a:r>
              <a:rPr lang="en-US" sz="2600" b="1" dirty="0">
                <a:sym typeface="Symbol" pitchFamily="18" charset="2"/>
              </a:rPr>
              <a:t>) </a:t>
            </a:r>
            <a:r>
              <a:rPr lang="en-US" sz="2600" dirty="0">
                <a:sym typeface="Symbol" pitchFamily="18" charset="2"/>
              </a:rPr>
              <a:t>or:</a:t>
            </a:r>
          </a:p>
          <a:p>
            <a:pPr marL="246888" indent="-246888" eaLnBrk="1" fontAlgn="auto" hangingPunct="1">
              <a:spcAft>
                <a:spcPts val="0"/>
              </a:spcAft>
              <a:buFontTx/>
              <a:buNone/>
              <a:defRPr/>
            </a:pPr>
            <a:r>
              <a:rPr lang="en-US" sz="2600" dirty="0">
                <a:sym typeface="Symbol" pitchFamily="18" charset="2"/>
              </a:rPr>
              <a:t>	 </a:t>
            </a:r>
            <a:r>
              <a:rPr lang="en-US" sz="2600" b="1" dirty="0">
                <a:sym typeface="Times New Roman" pitchFamily="18" charset="0"/>
              </a:rPr>
              <a:t>v</a:t>
            </a:r>
            <a:r>
              <a:rPr lang="en-US" sz="2600" b="1" baseline="-25000" dirty="0">
                <a:sym typeface="Times New Roman" pitchFamily="18" charset="0"/>
              </a:rPr>
              <a:t>i</a:t>
            </a:r>
            <a:r>
              <a:rPr lang="en-US" sz="2600" b="1" dirty="0">
                <a:sym typeface="Times New Roman" pitchFamily="18" charset="0"/>
              </a:rPr>
              <a:t> = v</a:t>
            </a:r>
            <a:r>
              <a:rPr lang="en-US" sz="2600" b="1" baseline="-25000" dirty="0">
                <a:sym typeface="Times New Roman" pitchFamily="18" charset="0"/>
              </a:rPr>
              <a:t>i</a:t>
            </a:r>
            <a:r>
              <a:rPr lang="en-US" sz="2600" b="1" dirty="0">
                <a:sym typeface="Symbol" pitchFamily="18" charset="2"/>
              </a:rPr>
              <a:t>´ + V , V  </a:t>
            </a:r>
            <a:r>
              <a:rPr lang="en-US" sz="2600" dirty="0">
                <a:sym typeface="Symbol" pitchFamily="18" charset="2"/>
              </a:rPr>
              <a:t>CM velocity relative to </a:t>
            </a:r>
            <a:r>
              <a:rPr lang="en-US" sz="2600" b="1" dirty="0">
                <a:sym typeface="Symbol" pitchFamily="18" charset="2"/>
              </a:rPr>
              <a:t>O</a:t>
            </a:r>
            <a:endParaRPr lang="en-US" sz="2600" dirty="0">
              <a:sym typeface="Symbol" pitchFamily="18" charset="2"/>
            </a:endParaRPr>
          </a:p>
          <a:p>
            <a:pPr marL="246888" indent="-246888" eaLnBrk="1" fontAlgn="auto" hangingPunct="1">
              <a:spcAft>
                <a:spcPts val="0"/>
              </a:spcAft>
              <a:buFontTx/>
              <a:buNone/>
              <a:defRPr/>
            </a:pPr>
            <a:r>
              <a:rPr lang="en-US" sz="2600" dirty="0">
                <a:sym typeface="Symbol" pitchFamily="18" charset="2"/>
              </a:rPr>
              <a:t>	 </a:t>
            </a:r>
            <a:r>
              <a:rPr lang="en-US" sz="2600" b="1" dirty="0">
                <a:sym typeface="Times New Roman" pitchFamily="18" charset="0"/>
              </a:rPr>
              <a:t>v</a:t>
            </a:r>
            <a:r>
              <a:rPr lang="en-US" sz="2600" b="1" baseline="-25000" dirty="0">
                <a:sym typeface="Times New Roman" pitchFamily="18" charset="0"/>
              </a:rPr>
              <a:t>i</a:t>
            </a:r>
            <a:r>
              <a:rPr lang="en-US" sz="2600" b="1" dirty="0">
                <a:sym typeface="Symbol" pitchFamily="18" charset="2"/>
              </a:rPr>
              <a:t>´  </a:t>
            </a:r>
            <a:r>
              <a:rPr lang="en-US" sz="2600" dirty="0">
                <a:sym typeface="Symbol" pitchFamily="18" charset="2"/>
              </a:rPr>
              <a:t>velocity of particle </a:t>
            </a:r>
            <a:r>
              <a:rPr lang="en-US" sz="2600" b="1" i="1" dirty="0" err="1">
                <a:sym typeface="Symbol" pitchFamily="18" charset="2"/>
              </a:rPr>
              <a:t>i</a:t>
            </a:r>
            <a:r>
              <a:rPr lang="en-US" sz="2600" dirty="0">
                <a:sym typeface="Symbol" pitchFamily="18" charset="2"/>
              </a:rPr>
              <a:t> relative to CM. Also: </a:t>
            </a:r>
          </a:p>
          <a:p>
            <a:pPr marL="246888" indent="-246888" eaLnBrk="1" fontAlgn="auto" hangingPunct="1">
              <a:spcAft>
                <a:spcPts val="0"/>
              </a:spcAft>
              <a:buFontTx/>
              <a:buNone/>
              <a:defRPr/>
            </a:pPr>
            <a:r>
              <a:rPr lang="en-US" sz="2600" b="1" dirty="0">
                <a:sym typeface="Times New Roman" pitchFamily="18" charset="0"/>
              </a:rPr>
              <a:t>     p</a:t>
            </a:r>
            <a:r>
              <a:rPr lang="en-US" sz="2600" b="1" baseline="-25000" dirty="0">
                <a:sym typeface="Times New Roman" pitchFamily="18" charset="0"/>
              </a:rPr>
              <a:t>i</a:t>
            </a:r>
            <a:r>
              <a:rPr lang="en-US" sz="2600" b="1" dirty="0">
                <a:sym typeface="Symbol" pitchFamily="18" charset="2"/>
              </a:rPr>
              <a:t>  </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v</a:t>
            </a:r>
            <a:r>
              <a:rPr lang="en-US" sz="2600" b="1" baseline="-25000" dirty="0" err="1">
                <a:sym typeface="Times New Roman" pitchFamily="18" charset="0"/>
              </a:rPr>
              <a:t>i</a:t>
            </a:r>
            <a:r>
              <a:rPr lang="en-US" sz="2600" b="1" dirty="0">
                <a:sym typeface="Symbol" pitchFamily="18" charset="2"/>
              </a:rPr>
              <a:t>   </a:t>
            </a:r>
            <a:r>
              <a:rPr lang="en-US" sz="2600" dirty="0">
                <a:sym typeface="Symbol" pitchFamily="18" charset="2"/>
              </a:rPr>
              <a:t>momentum of particle </a:t>
            </a:r>
            <a:r>
              <a:rPr lang="en-US" sz="2600" b="1" i="1" dirty="0" err="1">
                <a:sym typeface="Symbol" pitchFamily="18" charset="2"/>
              </a:rPr>
              <a:t>i</a:t>
            </a:r>
            <a:r>
              <a:rPr lang="en-US" sz="2600" dirty="0">
                <a:sym typeface="Symbol" pitchFamily="18" charset="2"/>
              </a:rPr>
              <a:t> relative to </a:t>
            </a:r>
            <a:r>
              <a:rPr lang="en-US" sz="2600" b="1" dirty="0">
                <a:sym typeface="Symbol" pitchFamily="18" charset="2"/>
              </a:rPr>
              <a:t>O</a:t>
            </a:r>
            <a:endParaRPr lang="en-US" sz="2600" dirty="0">
              <a:sym typeface="Symbol" pitchFamily="18" charset="2"/>
            </a:endParaRPr>
          </a:p>
          <a:p>
            <a:pPr marL="246888" indent="-246888" eaLnBrk="1" fontAlgn="auto" hangingPunct="1">
              <a:spcAft>
                <a:spcPts val="0"/>
              </a:spcAft>
              <a:defRPr/>
            </a:pPr>
            <a:r>
              <a:rPr lang="en-US" sz="2600" dirty="0">
                <a:sym typeface="Times New Roman" pitchFamily="18" charset="0"/>
              </a:rPr>
              <a:t>Put this into angular momentum:</a:t>
            </a:r>
          </a:p>
          <a:p>
            <a:pPr marL="246888" indent="-246888" eaLnBrk="1" fontAlgn="auto" hangingPunct="1">
              <a:spcAft>
                <a:spcPts val="0"/>
              </a:spcAft>
              <a:buFontTx/>
              <a:buNone/>
              <a:defRPr/>
            </a:pPr>
            <a:r>
              <a:rPr lang="en-US" sz="2600" b="1" dirty="0">
                <a:sym typeface="Times New Roman" pitchFamily="18" charset="0"/>
              </a:rPr>
              <a:t>   		L </a:t>
            </a:r>
            <a:r>
              <a:rPr lang="en-US" sz="2600" b="1" dirty="0">
                <a:sym typeface="Symbol" pitchFamily="18" charset="2"/>
              </a:rPr>
              <a:t>=</a:t>
            </a:r>
            <a:r>
              <a:rPr lang="en-US" sz="2600" b="1" dirty="0">
                <a:sym typeface="Times New Roman" pitchFamily="18" charset="0"/>
              </a:rPr>
              <a:t>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 </a:t>
            </a:r>
            <a:r>
              <a:rPr lang="en-US" sz="2600" b="1" dirty="0">
                <a:sym typeface="Symbol" pitchFamily="18" charset="2"/>
              </a:rPr>
              <a:t> </a:t>
            </a:r>
            <a:r>
              <a:rPr lang="en-US" sz="2600" b="1" dirty="0">
                <a:sym typeface="Times New Roman" pitchFamily="18" charset="0"/>
              </a:rPr>
              <a:t>p</a:t>
            </a:r>
            <a:r>
              <a:rPr lang="en-US" sz="2600" b="1" baseline="-25000" dirty="0">
                <a:sym typeface="Times New Roman" pitchFamily="18" charset="0"/>
              </a:rPr>
              <a:t>i</a:t>
            </a:r>
            <a:r>
              <a:rPr lang="en-US" sz="2600" b="1" dirty="0">
                <a:sym typeface="Times New Roman" pitchFamily="18" charset="0"/>
              </a:rPr>
              <a:t>] =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R)   m</a:t>
            </a:r>
            <a:r>
              <a:rPr lang="en-US" sz="2600" b="1" baseline="-25000" dirty="0">
                <a:sym typeface="Symbol" pitchFamily="18" charset="2"/>
              </a:rPr>
              <a:t>i</a:t>
            </a:r>
            <a:r>
              <a:rPr lang="en-US" sz="2600" b="1" dirty="0">
                <a:sym typeface="Times New Roman" pitchFamily="18" charset="0"/>
              </a:rPr>
              <a:t>(v</a:t>
            </a:r>
            <a:r>
              <a:rPr lang="en-US" sz="2600" b="1" baseline="-25000" dirty="0">
                <a:sym typeface="Times New Roman" pitchFamily="18" charset="0"/>
              </a:rPr>
              <a:t>i</a:t>
            </a:r>
            <a:r>
              <a:rPr lang="en-US" sz="2600" b="1" dirty="0">
                <a:sym typeface="Symbol" pitchFamily="18" charset="2"/>
              </a:rPr>
              <a:t>´ +V)</a:t>
            </a:r>
            <a:r>
              <a:rPr lang="en-US" sz="2600" b="1" dirty="0">
                <a:sym typeface="Times New Roman" pitchFamily="18" charset="0"/>
              </a:rPr>
              <a:t>] </a:t>
            </a:r>
          </a:p>
          <a:p>
            <a:pPr marL="246888" indent="-246888" eaLnBrk="1" fontAlgn="auto" hangingPunct="1">
              <a:spcAft>
                <a:spcPts val="0"/>
              </a:spcAft>
              <a:buFontTx/>
              <a:buNone/>
              <a:defRPr/>
            </a:pPr>
            <a:r>
              <a:rPr lang="en-US" sz="2600" dirty="0">
                <a:sym typeface="Times New Roman" pitchFamily="18" charset="0"/>
              </a:rPr>
              <a:t>	</a:t>
            </a:r>
            <a:r>
              <a:rPr lang="en-US" sz="2600" b="1" dirty="0">
                <a:solidFill>
                  <a:srgbClr val="FF0000"/>
                </a:solidFill>
                <a:sym typeface="Times New Roman" pitchFamily="18" charset="0"/>
              </a:rPr>
              <a:t>Manipulation:</a:t>
            </a:r>
            <a:r>
              <a:rPr lang="en-US" sz="2600" dirty="0">
                <a:sym typeface="Times New Roman" pitchFamily="18" charset="0"/>
              </a:rPr>
              <a:t> (using </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v</a:t>
            </a:r>
            <a:r>
              <a:rPr lang="en-US" sz="2600" b="1" baseline="-25000" dirty="0" err="1">
                <a:sym typeface="Times New Roman" pitchFamily="18" charset="0"/>
              </a:rPr>
              <a:t>i</a:t>
            </a:r>
            <a:r>
              <a:rPr lang="en-US" sz="2600" b="1" dirty="0">
                <a:sym typeface="Symbol" pitchFamily="18" charset="2"/>
              </a:rPr>
              <a:t>´= d(</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a:t>
            </a:r>
            <a:r>
              <a:rPr lang="en-US" sz="2600" b="1" dirty="0" err="1">
                <a:sym typeface="Symbol" pitchFamily="18" charset="2"/>
              </a:rPr>
              <a:t>dt</a:t>
            </a:r>
            <a:r>
              <a:rPr lang="en-US" sz="2600" dirty="0">
                <a:sym typeface="Symbol" pitchFamily="18" charset="2"/>
              </a:rPr>
              <a:t> )</a:t>
            </a:r>
            <a:endParaRPr lang="en-US" sz="2600" b="1" dirty="0">
              <a:sym typeface="Symbol" pitchFamily="18" charset="2"/>
            </a:endParaRPr>
          </a:p>
          <a:p>
            <a:pPr marL="246888" indent="-246888" eaLnBrk="1" fontAlgn="auto" hangingPunct="1">
              <a:spcAft>
                <a:spcPts val="0"/>
              </a:spcAft>
              <a:buFontTx/>
              <a:buNone/>
              <a:defRPr/>
            </a:pPr>
            <a:r>
              <a:rPr lang="en-US" sz="2600" dirty="0">
                <a:sym typeface="Times New Roman" pitchFamily="18" charset="0"/>
              </a:rPr>
              <a:t> 	</a:t>
            </a:r>
            <a:r>
              <a:rPr lang="en-US" sz="2600" b="1" dirty="0">
                <a:sym typeface="Times New Roman" pitchFamily="18" charset="0"/>
              </a:rPr>
              <a:t>L </a:t>
            </a:r>
            <a:r>
              <a:rPr lang="en-US" sz="2600" b="1" dirty="0">
                <a:sym typeface="Symbol" pitchFamily="18" charset="2"/>
              </a:rPr>
              <a:t>= R 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a:sym typeface="Symbol" pitchFamily="18" charset="2"/>
              </a:rPr>
              <a:t>m</a:t>
            </a:r>
            <a:r>
              <a:rPr lang="en-US" sz="2600" b="1" baseline="-25000" dirty="0">
                <a:sym typeface="Symbol" pitchFamily="18" charset="2"/>
              </a:rPr>
              <a:t>i</a:t>
            </a:r>
            <a:r>
              <a:rPr lang="en-US" sz="2600" b="1" dirty="0">
                <a:sym typeface="Times New Roman" pitchFamily="18" charset="0"/>
              </a:rPr>
              <a:t>)V +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v</a:t>
            </a:r>
            <a:r>
              <a:rPr lang="en-US" sz="2600" b="1" baseline="-25000" dirty="0" err="1">
                <a:sym typeface="Times New Roman" pitchFamily="18" charset="0"/>
              </a:rPr>
              <a:t>i</a:t>
            </a:r>
            <a:r>
              <a:rPr lang="en-US" sz="2600" b="1" dirty="0">
                <a:sym typeface="Symbol" pitchFamily="18" charset="2"/>
              </a:rPr>
              <a:t>´)] + </a:t>
            </a:r>
          </a:p>
          <a:p>
            <a:pPr marL="246888" indent="-246888" eaLnBrk="1" fontAlgn="auto" hangingPunct="1">
              <a:spcAft>
                <a:spcPts val="0"/>
              </a:spcAft>
              <a:buFontTx/>
              <a:buNone/>
              <a:defRPr/>
            </a:pPr>
            <a:r>
              <a:rPr lang="en-US" sz="2600" b="1" dirty="0">
                <a:sym typeface="Symbol" pitchFamily="18" charset="2"/>
              </a:rPr>
              <a:t>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V</a:t>
            </a:r>
            <a:r>
              <a:rPr lang="en-US" sz="2600" b="1" dirty="0">
                <a:sym typeface="Times New Roman" pitchFamily="18" charset="0"/>
              </a:rPr>
              <a:t> + </a:t>
            </a:r>
            <a:r>
              <a:rPr lang="en-US" sz="2600" b="1" dirty="0">
                <a:sym typeface="Symbol" pitchFamily="18" charset="2"/>
              </a:rPr>
              <a:t>R  d[</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Symbol" pitchFamily="18" charset="2"/>
              </a:rPr>
              <a:t>(</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a:t>
            </a:r>
            <a:r>
              <a:rPr lang="en-US" sz="2600" b="1" dirty="0" err="1">
                <a:sym typeface="Symbol" pitchFamily="18" charset="2"/>
              </a:rPr>
              <a:t>dt</a:t>
            </a:r>
            <a:r>
              <a:rPr lang="en-US" sz="2600" b="1" dirty="0">
                <a:sym typeface="Symbol" pitchFamily="18" charset="2"/>
              </a:rPr>
              <a:t> </a:t>
            </a:r>
          </a:p>
          <a:p>
            <a:pPr marL="246888" indent="-246888" eaLnBrk="1" fontAlgn="auto" hangingPunct="1">
              <a:spcAft>
                <a:spcPts val="0"/>
              </a:spcAft>
              <a:defRPr/>
            </a:pPr>
            <a:r>
              <a:rPr lang="en-US" sz="2600" b="1" dirty="0">
                <a:sym typeface="Symbol" pitchFamily="18" charset="2"/>
              </a:rPr>
              <a:t>Note:</a:t>
            </a:r>
            <a:r>
              <a:rPr lang="en-US" sz="2600" dirty="0">
                <a:sym typeface="Symbol" pitchFamily="18" charset="2"/>
              </a:rPr>
              <a:t>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a:t>
            </a:r>
            <a:r>
              <a:rPr lang="en-US" sz="2600" dirty="0">
                <a:sym typeface="Symbol" pitchFamily="18" charset="2"/>
              </a:rPr>
              <a:t>defines the CM coordinate with respect to the CM &amp; is thus zero!! </a:t>
            </a:r>
            <a:r>
              <a:rPr lang="en-US" sz="2600" b="1" dirty="0">
                <a:cs typeface="Times New Roman" pitchFamily="18" charset="0"/>
                <a:sym typeface="Times New Roman" pitchFamily="18" charset="0"/>
              </a:rPr>
              <a:t>∑</a:t>
            </a:r>
            <a:r>
              <a:rPr lang="en-US" sz="2600" b="1" baseline="-25000" dirty="0" err="1">
                <a:sym typeface="Times New Roman" pitchFamily="18" charset="0"/>
              </a:rPr>
              <a:t>i</a:t>
            </a:r>
            <a:r>
              <a:rPr lang="en-US" sz="2600" b="1" dirty="0">
                <a:sym typeface="Times New Roman" pitchFamily="18" charset="0"/>
              </a:rPr>
              <a:t>(</a:t>
            </a:r>
            <a:r>
              <a:rPr lang="en-US" sz="2600" b="1" dirty="0" err="1">
                <a:sym typeface="Symbol" pitchFamily="18" charset="2"/>
              </a:rPr>
              <a:t>m</a:t>
            </a:r>
            <a:r>
              <a:rPr lang="en-US" sz="2600" b="1" baseline="-25000" dirty="0" err="1">
                <a:sym typeface="Symbol" pitchFamily="18" charset="2"/>
              </a:rPr>
              <a:t>i</a:t>
            </a:r>
            <a:r>
              <a:rPr lang="en-US" sz="2600" b="1" dirty="0" err="1">
                <a:sym typeface="Times New Roman" pitchFamily="18" charset="0"/>
              </a:rPr>
              <a:t>r</a:t>
            </a:r>
            <a:r>
              <a:rPr lang="en-US" sz="2600" b="1" baseline="-25000" dirty="0" err="1">
                <a:sym typeface="Times New Roman" pitchFamily="18" charset="0"/>
              </a:rPr>
              <a:t>i</a:t>
            </a:r>
            <a:r>
              <a:rPr lang="en-US" sz="2600" b="1" dirty="0">
                <a:sym typeface="Symbol" pitchFamily="18" charset="2"/>
              </a:rPr>
              <a:t>´)  0 ! </a:t>
            </a:r>
          </a:p>
          <a:p>
            <a:pPr marL="246888" indent="-246888" eaLnBrk="1" fontAlgn="auto" hangingPunct="1">
              <a:spcAft>
                <a:spcPts val="0"/>
              </a:spcAft>
              <a:buFontTx/>
              <a:buNone/>
              <a:defRPr/>
            </a:pPr>
            <a:r>
              <a:rPr lang="en-US" sz="2600" dirty="0">
                <a:sym typeface="Symbol" pitchFamily="18" charset="2"/>
              </a:rPr>
              <a:t>	 </a:t>
            </a:r>
            <a:r>
              <a:rPr lang="en-US" sz="2600" b="1" i="1" dirty="0">
                <a:solidFill>
                  <a:srgbClr val="9900CC"/>
                </a:solidFill>
                <a:sym typeface="Symbol" pitchFamily="18" charset="2"/>
              </a:rPr>
              <a:t>The last 2 terms are zero!</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522413" y="92075"/>
            <a:ext cx="9752012" cy="822325"/>
          </a:xfrm>
        </p:spPr>
        <p:txBody>
          <a:bodyPr/>
          <a:lstStyle/>
          <a:p>
            <a:pPr eaLnBrk="1" hangingPunct="1"/>
            <a:r>
              <a:rPr lang="en-US" altLang="en-US" sz="4000" b="1" smtClean="0">
                <a:solidFill>
                  <a:srgbClr val="3801A7"/>
                </a:solidFill>
                <a:sym typeface="Times New Roman" panose="02020603050405020304" pitchFamily="18" charset="0"/>
              </a:rPr>
              <a:t>Model, Theory, Law</a:t>
            </a:r>
            <a:endParaRPr lang="en-US" altLang="en-US" sz="4000" smtClean="0">
              <a:solidFill>
                <a:srgbClr val="3801A7"/>
              </a:solidFill>
              <a:sym typeface="Times New Roman" panose="02020603050405020304" pitchFamily="18" charset="0"/>
            </a:endParaRPr>
          </a:p>
        </p:txBody>
      </p:sp>
      <p:sp>
        <p:nvSpPr>
          <p:cNvPr id="35843" name="Rectangle 3"/>
          <p:cNvSpPr>
            <a:spLocks noGrp="1" noChangeArrowheads="1"/>
          </p:cNvSpPr>
          <p:nvPr>
            <p:ph type="body" idx="1"/>
          </p:nvPr>
        </p:nvSpPr>
        <p:spPr>
          <a:xfrm>
            <a:off x="1370013" y="1219200"/>
            <a:ext cx="10310812" cy="3943350"/>
          </a:xfrm>
        </p:spPr>
        <p:txBody>
          <a:bodyPr/>
          <a:lstStyle/>
          <a:p>
            <a:pPr algn="just" eaLnBrk="1" hangingPunct="1"/>
            <a:r>
              <a:rPr lang="en-US" altLang="en-US" b="1" u="sng" smtClean="0">
                <a:solidFill>
                  <a:srgbClr val="FF3300"/>
                </a:solidFill>
                <a:sym typeface="Times New Roman" panose="02020603050405020304" pitchFamily="18" charset="0"/>
              </a:rPr>
              <a:t>Model</a:t>
            </a:r>
            <a:r>
              <a:rPr lang="en-US" altLang="en-US" b="1" smtClean="0">
                <a:solidFill>
                  <a:srgbClr val="FF3300"/>
                </a:solidFill>
                <a:sym typeface="Times New Roman" panose="02020603050405020304" pitchFamily="18" charset="0"/>
              </a:rPr>
              <a:t>:</a:t>
            </a:r>
            <a:r>
              <a:rPr lang="en-US" altLang="en-US" smtClean="0">
                <a:sym typeface="Times New Roman" panose="02020603050405020304" pitchFamily="18" charset="0"/>
              </a:rPr>
              <a:t> An analogy of a physical phenomenon to something we are familiar with. </a:t>
            </a:r>
          </a:p>
          <a:p>
            <a:pPr algn="just" eaLnBrk="1" hangingPunct="1"/>
            <a:r>
              <a:rPr lang="en-US" altLang="en-US" b="1" u="sng" smtClean="0">
                <a:solidFill>
                  <a:srgbClr val="990033"/>
                </a:solidFill>
                <a:sym typeface="Times New Roman" panose="02020603050405020304" pitchFamily="18" charset="0"/>
              </a:rPr>
              <a:t>Theory</a:t>
            </a:r>
            <a:r>
              <a:rPr lang="en-US" altLang="en-US" b="1" smtClean="0">
                <a:solidFill>
                  <a:srgbClr val="990033"/>
                </a:solidFill>
                <a:sym typeface="Times New Roman" panose="02020603050405020304" pitchFamily="18" charset="0"/>
              </a:rPr>
              <a:t>:</a:t>
            </a:r>
            <a:r>
              <a:rPr lang="en-US" altLang="en-US" smtClean="0">
                <a:sym typeface="Times New Roman" panose="02020603050405020304" pitchFamily="18" charset="0"/>
              </a:rPr>
              <a:t> More detailed than a model. Puts the model into mathematical language.</a:t>
            </a:r>
          </a:p>
          <a:p>
            <a:pPr algn="just" eaLnBrk="1" hangingPunct="1"/>
            <a:r>
              <a:rPr lang="en-US" altLang="en-US" b="1" u="sng" smtClean="0">
                <a:solidFill>
                  <a:srgbClr val="9900FF"/>
                </a:solidFill>
                <a:sym typeface="Times New Roman" panose="02020603050405020304" pitchFamily="18" charset="0"/>
              </a:rPr>
              <a:t>Law</a:t>
            </a:r>
            <a:r>
              <a:rPr lang="en-US" altLang="en-US" b="1" smtClean="0">
                <a:solidFill>
                  <a:srgbClr val="9900FF"/>
                </a:solidFill>
                <a:sym typeface="Times New Roman" panose="02020603050405020304" pitchFamily="18" charset="0"/>
              </a:rPr>
              <a:t>:</a:t>
            </a:r>
            <a:r>
              <a:rPr lang="en-US" altLang="en-US" smtClean="0">
                <a:sym typeface="Times New Roman" panose="02020603050405020304" pitchFamily="18" charset="0"/>
              </a:rPr>
              <a:t> Concise &amp; </a:t>
            </a:r>
            <a:r>
              <a:rPr lang="en-US" altLang="en-US" b="1" smtClean="0">
                <a:solidFill>
                  <a:srgbClr val="990033"/>
                </a:solidFill>
                <a:sym typeface="Times New Roman" panose="02020603050405020304" pitchFamily="18" charset="0"/>
              </a:rPr>
              <a:t>general </a:t>
            </a:r>
            <a:r>
              <a:rPr lang="en-US" altLang="en-US" smtClean="0">
                <a:sym typeface="Times New Roman" panose="02020603050405020304" pitchFamily="18" charset="0"/>
              </a:rPr>
              <a:t>statement about </a:t>
            </a:r>
            <a:r>
              <a:rPr lang="en-US" altLang="en-US" b="1" smtClean="0">
                <a:solidFill>
                  <a:srgbClr val="990033"/>
                </a:solidFill>
                <a:sym typeface="Times New Roman" panose="02020603050405020304" pitchFamily="18" charset="0"/>
              </a:rPr>
              <a:t>how nature behaves</a:t>
            </a:r>
            <a:r>
              <a:rPr lang="en-US" altLang="en-US" smtClean="0">
                <a:solidFill>
                  <a:srgbClr val="990033"/>
                </a:solidFill>
                <a:sym typeface="Times New Roman" panose="02020603050405020304" pitchFamily="18" charset="0"/>
              </a:rPr>
              <a:t>.</a:t>
            </a:r>
            <a:r>
              <a:rPr lang="en-US" altLang="en-US" smtClean="0">
                <a:sym typeface="Times New Roman" panose="02020603050405020304" pitchFamily="18" charset="0"/>
              </a:rPr>
              <a:t> Must be verified by many, many experiments! Only a few laws.</a:t>
            </a:r>
          </a:p>
          <a:p>
            <a:pPr lvl="1" algn="just" eaLnBrk="1" hangingPunct="1"/>
            <a:r>
              <a:rPr lang="en-US" altLang="en-US" smtClean="0">
                <a:sym typeface="Times New Roman" panose="02020603050405020304" pitchFamily="18" charset="0"/>
              </a:rPr>
              <a:t>Not comparable to laws of government!</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1446213" y="457200"/>
            <a:ext cx="10287000" cy="6172200"/>
          </a:xfrm>
        </p:spPr>
        <p:txBody>
          <a:bodyPr/>
          <a:lstStyle/>
          <a:p>
            <a:pPr eaLnBrk="1" hangingPunct="1">
              <a:buFontTx/>
              <a:buNone/>
            </a:pPr>
            <a:r>
              <a:rPr lang="en-US" altLang="en-US" b="1" smtClean="0">
                <a:sym typeface="Symbol" panose="05050102010706020507" pitchFamily="18" charset="2"/>
              </a:rPr>
              <a:t></a:t>
            </a:r>
            <a:r>
              <a:rPr lang="en-US" altLang="en-US" smtClean="0">
                <a:sym typeface="Symbol" panose="05050102010706020507" pitchFamily="18" charset="2"/>
              </a:rPr>
              <a:t> </a:t>
            </a:r>
            <a:r>
              <a:rPr lang="en-US" altLang="en-US" smtClean="0">
                <a:sym typeface="Times New Roman" panose="02020603050405020304" pitchFamily="18" charset="0"/>
              </a:rPr>
              <a:t>	   </a:t>
            </a:r>
            <a:r>
              <a:rPr lang="en-US" altLang="en-US" b="1" smtClean="0">
                <a:sym typeface="Times New Roman" panose="02020603050405020304" pitchFamily="18" charset="0"/>
              </a:rPr>
              <a:t>L </a:t>
            </a:r>
            <a:r>
              <a:rPr lang="en-US" altLang="en-US" b="1" smtClean="0">
                <a:sym typeface="Symbol" panose="05050102010706020507" pitchFamily="18" charset="2"/>
              </a:rPr>
              <a:t>= R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m</a:t>
            </a:r>
            <a:r>
              <a:rPr lang="en-US" altLang="en-US" b="1" baseline="-25000" smtClean="0">
                <a:sym typeface="Symbol" panose="05050102010706020507" pitchFamily="18" charset="2"/>
              </a:rPr>
              <a:t>i</a:t>
            </a:r>
            <a:r>
              <a:rPr lang="en-US" altLang="en-US" b="1" smtClean="0">
                <a:sym typeface="Times New Roman" panose="02020603050405020304" pitchFamily="18" charset="0"/>
              </a:rPr>
              <a:t>)V +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Symbol" panose="05050102010706020507" pitchFamily="18" charset="2"/>
              </a:rPr>
              <a:t>´  (m</a:t>
            </a:r>
            <a:r>
              <a:rPr lang="en-US" altLang="en-US" b="1" baseline="-25000" smtClean="0">
                <a:sym typeface="Symbol" panose="05050102010706020507" pitchFamily="18" charset="2"/>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Symbol" panose="05050102010706020507" pitchFamily="18" charset="2"/>
              </a:rPr>
              <a:t>´)]            (1)</a:t>
            </a:r>
          </a:p>
          <a:p>
            <a:pPr eaLnBrk="1" hangingPunct="1"/>
            <a:r>
              <a:rPr lang="en-US" altLang="en-US" smtClean="0">
                <a:sym typeface="Symbol" panose="05050102010706020507" pitchFamily="18" charset="2"/>
              </a:rPr>
              <a:t>Note that </a:t>
            </a:r>
            <a:r>
              <a:rPr lang="en-US" altLang="en-US" sz="2600"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smtClean="0">
                <a:sym typeface="Symbol" panose="05050102010706020507" pitchFamily="18" charset="2"/>
              </a:rPr>
              <a:t>m</a:t>
            </a:r>
            <a:r>
              <a:rPr lang="en-US" altLang="en-US" b="1" baseline="-25000" smtClean="0">
                <a:sym typeface="Symbol" panose="05050102010706020507" pitchFamily="18" charset="2"/>
              </a:rPr>
              <a:t>i</a:t>
            </a:r>
            <a:r>
              <a:rPr lang="en-US" altLang="en-US" b="1" smtClean="0">
                <a:sym typeface="Times New Roman" panose="02020603050405020304" pitchFamily="18" charset="0"/>
              </a:rPr>
              <a:t>) </a:t>
            </a:r>
            <a:r>
              <a:rPr lang="en-US" altLang="en-US" b="1" smtClean="0">
                <a:sym typeface="Symbol" panose="05050102010706020507" pitchFamily="18" charset="2"/>
              </a:rPr>
              <a:t> M </a:t>
            </a:r>
            <a:r>
              <a:rPr lang="en-US" altLang="en-US" smtClean="0">
                <a:sym typeface="Symbol" panose="05050102010706020507" pitchFamily="18" charset="2"/>
              </a:rPr>
              <a:t>= total mass &amp; also</a:t>
            </a:r>
            <a:r>
              <a:rPr lang="en-US" altLang="en-US" b="1" smtClean="0">
                <a:sym typeface="Symbol" panose="05050102010706020507" pitchFamily="18" charset="2"/>
              </a:rPr>
              <a:t> </a:t>
            </a:r>
            <a:endParaRPr lang="en-US" altLang="en-US" smtClean="0">
              <a:sym typeface="Symbol" panose="05050102010706020507" pitchFamily="18" charset="2"/>
            </a:endParaRPr>
          </a:p>
          <a:p>
            <a:pPr eaLnBrk="1" hangingPunct="1">
              <a:buFontTx/>
              <a:buNone/>
            </a:pPr>
            <a:r>
              <a:rPr lang="en-US" altLang="en-US" smtClean="0">
                <a:sym typeface="Symbol" panose="05050102010706020507" pitchFamily="18" charset="2"/>
              </a:rPr>
              <a:t>	</a:t>
            </a:r>
            <a:r>
              <a:rPr lang="en-US" altLang="en-US" b="1" smtClean="0">
                <a:sym typeface="Symbol" panose="05050102010706020507" pitchFamily="18" charset="2"/>
              </a:rPr>
              <a:t>m</a:t>
            </a:r>
            <a:r>
              <a:rPr lang="en-US" altLang="en-US" b="1" baseline="-25000" smtClean="0">
                <a:sym typeface="Symbol" panose="05050102010706020507" pitchFamily="18" charset="2"/>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sz="2600" smtClean="0">
                <a:sym typeface="Symbol" panose="05050102010706020507" pitchFamily="18" charset="2"/>
              </a:rPr>
              <a:t>momentum of particle </a:t>
            </a:r>
            <a:r>
              <a:rPr lang="en-US" altLang="en-US" sz="2600" b="1" i="1" smtClean="0">
                <a:sym typeface="Symbol" panose="05050102010706020507" pitchFamily="18" charset="2"/>
              </a:rPr>
              <a:t>i</a:t>
            </a:r>
            <a:r>
              <a:rPr lang="en-US" altLang="en-US" sz="2600" smtClean="0">
                <a:sym typeface="Symbol" panose="05050102010706020507" pitchFamily="18" charset="2"/>
              </a:rPr>
              <a:t> relative to the CM</a:t>
            </a:r>
          </a:p>
          <a:p>
            <a:pPr eaLnBrk="1" hangingPunct="1">
              <a:buFontTx/>
              <a:buNone/>
            </a:pPr>
            <a:r>
              <a:rPr lang="en-US" altLang="en-US" b="1" smtClean="0">
                <a:sym typeface="Symbol" panose="05050102010706020507" pitchFamily="18" charset="2"/>
              </a:rPr>
              <a:t>  </a:t>
            </a:r>
            <a:r>
              <a:rPr lang="en-US" altLang="en-US" b="1" smtClean="0">
                <a:sym typeface="Times New Roman" panose="02020603050405020304" pitchFamily="18" charset="0"/>
              </a:rPr>
              <a:t>L </a:t>
            </a:r>
            <a:r>
              <a:rPr lang="en-US" altLang="en-US" b="1" smtClean="0">
                <a:sym typeface="Symbol" panose="05050102010706020507" pitchFamily="18" charset="2"/>
              </a:rPr>
              <a:t>= R(</a:t>
            </a:r>
            <a:r>
              <a:rPr lang="en-US" altLang="en-US" b="1" smtClean="0">
                <a:sym typeface="Times New Roman" panose="02020603050405020304" pitchFamily="18" charset="0"/>
              </a:rPr>
              <a:t>MV)+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Symbol" panose="05050102010706020507" pitchFamily="18" charset="2"/>
              </a:rPr>
              <a:t>´] = RP</a:t>
            </a:r>
            <a:r>
              <a:rPr lang="en-US" altLang="en-US" b="1" smtClean="0">
                <a:sym typeface="Times New Roman" panose="02020603050405020304" pitchFamily="18" charset="0"/>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n-US" altLang="en-US" b="1" smtClean="0">
                <a:sym typeface="Times New Roman" panose="02020603050405020304" pitchFamily="18" charset="0"/>
              </a:rPr>
              <a:t>p</a:t>
            </a:r>
            <a:r>
              <a:rPr lang="en-US" altLang="en-US" b="1" baseline="-25000" smtClean="0">
                <a:sym typeface="Times New Roman" panose="02020603050405020304" pitchFamily="18" charset="0"/>
              </a:rPr>
              <a:t>i</a:t>
            </a:r>
            <a:r>
              <a:rPr lang="en-US" altLang="en-US" b="1" smtClean="0">
                <a:sym typeface="Symbol" panose="05050102010706020507" pitchFamily="18" charset="2"/>
              </a:rPr>
              <a:t>´]   (2)</a:t>
            </a:r>
          </a:p>
          <a:p>
            <a:pPr eaLnBrk="1" hangingPunct="1">
              <a:buFontTx/>
              <a:buNone/>
            </a:pPr>
            <a:r>
              <a:rPr lang="en-US" altLang="en-US" b="1" smtClean="0">
                <a:sym typeface="Symbol" panose="05050102010706020507" pitchFamily="18" charset="2"/>
              </a:rPr>
              <a:t>	</a:t>
            </a:r>
            <a:r>
              <a:rPr lang="en-US" altLang="en-US" b="1" i="1" smtClean="0">
                <a:solidFill>
                  <a:srgbClr val="FF0000"/>
                </a:solidFill>
                <a:sym typeface="Symbol" panose="05050102010706020507" pitchFamily="18" charset="2"/>
              </a:rPr>
              <a:t>The total angular momentum about point O = the angular momentum of the motion </a:t>
            </a:r>
            <a:r>
              <a:rPr lang="en-US" altLang="en-US" b="1" i="1" u="sng" smtClean="0">
                <a:solidFill>
                  <a:srgbClr val="0000FF"/>
                </a:solidFill>
                <a:sym typeface="Symbol" panose="05050102010706020507" pitchFamily="18" charset="2"/>
              </a:rPr>
              <a:t>of </a:t>
            </a:r>
            <a:r>
              <a:rPr lang="en-US" altLang="en-US" b="1" i="1" smtClean="0">
                <a:solidFill>
                  <a:srgbClr val="FF0000"/>
                </a:solidFill>
                <a:sym typeface="Symbol" panose="05050102010706020507" pitchFamily="18" charset="2"/>
              </a:rPr>
              <a:t>the CM + the angular momentum of motion </a:t>
            </a:r>
            <a:r>
              <a:rPr lang="en-US" altLang="en-US" b="1" i="1" u="sng" smtClean="0">
                <a:solidFill>
                  <a:srgbClr val="0000FF"/>
                </a:solidFill>
                <a:sym typeface="Symbol" panose="05050102010706020507" pitchFamily="18" charset="2"/>
              </a:rPr>
              <a:t>about</a:t>
            </a:r>
            <a:r>
              <a:rPr lang="en-US" altLang="en-US" b="1" i="1" smtClean="0">
                <a:solidFill>
                  <a:srgbClr val="0000FF"/>
                </a:solidFill>
                <a:sym typeface="Symbol" panose="05050102010706020507" pitchFamily="18" charset="2"/>
              </a:rPr>
              <a:t> </a:t>
            </a:r>
            <a:r>
              <a:rPr lang="en-US" altLang="en-US" b="1" i="1" smtClean="0">
                <a:solidFill>
                  <a:srgbClr val="FF0000"/>
                </a:solidFill>
                <a:sym typeface="Symbol" panose="05050102010706020507" pitchFamily="18" charset="2"/>
              </a:rPr>
              <a:t>the CM</a:t>
            </a:r>
          </a:p>
          <a:p>
            <a:pPr eaLnBrk="1" hangingPunct="1"/>
            <a:r>
              <a:rPr lang="en-US" altLang="en-US" sz="2600" b="1" smtClean="0">
                <a:sym typeface="Symbol" panose="05050102010706020507" pitchFamily="18" charset="2"/>
              </a:rPr>
              <a:t>(2)  </a:t>
            </a:r>
            <a:r>
              <a:rPr lang="en-US" altLang="en-US" sz="2600" smtClean="0">
                <a:sym typeface="Symbol" panose="05050102010706020507" pitchFamily="18" charset="2"/>
              </a:rPr>
              <a:t>In general, </a:t>
            </a:r>
            <a:r>
              <a:rPr lang="en-US" altLang="en-US" sz="2600" b="1" smtClean="0">
                <a:sym typeface="Symbol" panose="05050102010706020507" pitchFamily="18" charset="2"/>
              </a:rPr>
              <a:t>L </a:t>
            </a:r>
            <a:r>
              <a:rPr lang="en-US" altLang="en-US" sz="2600" smtClean="0">
                <a:sym typeface="Symbol" panose="05050102010706020507" pitchFamily="18" charset="2"/>
              </a:rPr>
              <a:t>depends on the origin </a:t>
            </a:r>
            <a:r>
              <a:rPr lang="en-US" altLang="en-US" sz="2600" b="1" smtClean="0">
                <a:sym typeface="Symbol" panose="05050102010706020507" pitchFamily="18" charset="2"/>
              </a:rPr>
              <a:t>O</a:t>
            </a:r>
            <a:r>
              <a:rPr lang="en-US" altLang="en-US" sz="2600" smtClean="0">
                <a:sym typeface="Symbol" panose="05050102010706020507" pitchFamily="18" charset="2"/>
              </a:rPr>
              <a:t>, through the vector </a:t>
            </a:r>
            <a:r>
              <a:rPr lang="en-US" altLang="en-US" sz="2600" b="1" smtClean="0">
                <a:sym typeface="Symbol" panose="05050102010706020507" pitchFamily="18" charset="2"/>
              </a:rPr>
              <a:t>R</a:t>
            </a:r>
            <a:r>
              <a:rPr lang="en-US" altLang="en-US" sz="2600" smtClean="0">
                <a:sym typeface="Symbol" panose="05050102010706020507" pitchFamily="18" charset="2"/>
              </a:rPr>
              <a:t>. Only if the CM is at rest with respect to </a:t>
            </a:r>
            <a:r>
              <a:rPr lang="en-US" altLang="en-US" sz="2600" b="1" smtClean="0">
                <a:sym typeface="Symbol" panose="05050102010706020507" pitchFamily="18" charset="2"/>
              </a:rPr>
              <a:t>O</a:t>
            </a:r>
            <a:r>
              <a:rPr lang="en-US" altLang="en-US" sz="2600" smtClean="0">
                <a:sym typeface="Symbol" panose="05050102010706020507" pitchFamily="18" charset="2"/>
              </a:rPr>
              <a:t>, will the first term in </a:t>
            </a:r>
            <a:r>
              <a:rPr lang="en-US" altLang="en-US" sz="2600" b="1" smtClean="0">
                <a:sym typeface="Symbol" panose="05050102010706020507" pitchFamily="18" charset="2"/>
              </a:rPr>
              <a:t>(2)</a:t>
            </a:r>
            <a:r>
              <a:rPr lang="en-US" altLang="en-US" sz="2600" smtClean="0">
                <a:sym typeface="Symbol" panose="05050102010706020507" pitchFamily="18" charset="2"/>
              </a:rPr>
              <a:t> vanish. Then &amp; only then will </a:t>
            </a:r>
            <a:r>
              <a:rPr lang="en-US" altLang="en-US" sz="2600" b="1" smtClean="0">
                <a:sym typeface="Symbol" panose="05050102010706020507" pitchFamily="18" charset="2"/>
              </a:rPr>
              <a:t>L </a:t>
            </a:r>
            <a:r>
              <a:rPr lang="en-US" altLang="en-US" sz="2600" smtClean="0">
                <a:sym typeface="Symbol" panose="05050102010706020507" pitchFamily="18" charset="2"/>
              </a:rPr>
              <a:t>be independent of the point of reference. Then &amp; only then will </a:t>
            </a:r>
            <a:r>
              <a:rPr lang="en-US" altLang="en-US" sz="2600" b="1" smtClean="0">
                <a:sym typeface="Symbol" panose="05050102010706020507" pitchFamily="18" charset="2"/>
              </a:rPr>
              <a:t> L</a:t>
            </a:r>
            <a:r>
              <a:rPr lang="en-US" altLang="en-US" sz="2600" smtClean="0">
                <a:sym typeface="Symbol" panose="05050102010706020507" pitchFamily="18" charset="2"/>
              </a:rPr>
              <a:t> = angular momentum about the CM </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217613" y="-152400"/>
            <a:ext cx="10360025" cy="914400"/>
          </a:xfrm>
        </p:spPr>
        <p:txBody>
          <a:bodyPr/>
          <a:lstStyle/>
          <a:p>
            <a:pPr eaLnBrk="1" hangingPunct="1"/>
            <a:r>
              <a:rPr lang="en-US" altLang="en-US" b="1" smtClean="0">
                <a:solidFill>
                  <a:srgbClr val="0000FF"/>
                </a:solidFill>
                <a:sym typeface="Times New Roman" panose="02020603050405020304" pitchFamily="18" charset="0"/>
              </a:rPr>
              <a:t>Work &amp; Energy</a:t>
            </a:r>
          </a:p>
        </p:txBody>
      </p:sp>
      <p:sp>
        <p:nvSpPr>
          <p:cNvPr id="86019" name="Rectangle 3"/>
          <p:cNvSpPr>
            <a:spLocks noGrp="1" noChangeArrowheads="1"/>
          </p:cNvSpPr>
          <p:nvPr>
            <p:ph type="body" idx="1"/>
          </p:nvPr>
        </p:nvSpPr>
        <p:spPr>
          <a:xfrm>
            <a:off x="1522413" y="762000"/>
            <a:ext cx="10509250" cy="6096000"/>
          </a:xfrm>
        </p:spPr>
        <p:txBody>
          <a:bodyPr/>
          <a:lstStyle/>
          <a:p>
            <a:pPr eaLnBrk="1" hangingPunct="1"/>
            <a:r>
              <a:rPr lang="en-US" altLang="en-US" smtClean="0">
                <a:sym typeface="Times New Roman" panose="02020603050405020304" pitchFamily="18" charset="0"/>
              </a:rPr>
              <a:t>The </a:t>
            </a:r>
            <a:r>
              <a:rPr lang="en-US" altLang="en-US" b="1" smtClean="0">
                <a:solidFill>
                  <a:srgbClr val="FF0000"/>
                </a:solidFill>
                <a:sym typeface="Times New Roman" panose="02020603050405020304" pitchFamily="18" charset="0"/>
              </a:rPr>
              <a:t>work done by all forces</a:t>
            </a:r>
            <a:r>
              <a:rPr lang="en-US" altLang="en-US" smtClean="0">
                <a:sym typeface="Times New Roman" panose="02020603050405020304" pitchFamily="18" charset="0"/>
              </a:rPr>
              <a:t> in changing the system from configuration 1 to configuration 2:   </a:t>
            </a:r>
          </a:p>
          <a:p>
            <a:pPr eaLnBrk="1" hangingPunct="1">
              <a:buFontTx/>
              <a:buNone/>
            </a:pPr>
            <a:r>
              <a:rPr lang="en-US" altLang="en-US" b="1" smtClean="0">
                <a:sym typeface="Symbol" panose="05050102010706020507" pitchFamily="18" charset="2"/>
              </a:rPr>
              <a:t>		W</a:t>
            </a:r>
            <a:r>
              <a:rPr lang="en-US" altLang="en-US" b="1" baseline="-25000" smtClean="0">
                <a:sym typeface="Symbol" panose="05050102010706020507" pitchFamily="18" charset="2"/>
              </a:rPr>
              <a:t>12</a:t>
            </a:r>
            <a:r>
              <a:rPr lang="en-US" altLang="en-US" b="1" smtClean="0">
                <a:sym typeface="Symbol" panose="05050102010706020507" pitchFamily="18" charset="2"/>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a:t>
            </a:r>
            <a:r>
              <a:rPr lang="en-US" altLang="en-US" sz="2400" smtClean="0">
                <a:sym typeface="Symbol" panose="05050102010706020507" pitchFamily="18" charset="2"/>
              </a:rPr>
              <a:t>(limits: from 1 to 2)         </a:t>
            </a:r>
            <a:r>
              <a:rPr lang="en-US" altLang="en-US" b="1" smtClean="0">
                <a:sym typeface="Symbol" panose="05050102010706020507" pitchFamily="18" charset="2"/>
              </a:rPr>
              <a:t>(1) </a:t>
            </a:r>
            <a:r>
              <a:rPr lang="en-US" altLang="en-US" b="1" smtClean="0">
                <a:sym typeface="Times New Roman" panose="02020603050405020304" pitchFamily="18" charset="0"/>
              </a:rPr>
              <a:t>	</a:t>
            </a:r>
          </a:p>
          <a:p>
            <a:pPr eaLnBrk="1" hangingPunct="1">
              <a:buFontTx/>
              <a:buNone/>
            </a:pPr>
            <a:r>
              <a:rPr lang="en-US" altLang="en-US" smtClean="0">
                <a:sym typeface="Times New Roman" panose="02020603050405020304" pitchFamily="18" charset="0"/>
              </a:rPr>
              <a:t>As before:</a:t>
            </a:r>
            <a:r>
              <a:rPr lang="en-US" altLang="en-US" b="1" smtClean="0">
                <a:sym typeface="Times New Roman" panose="02020603050405020304" pitchFamily="18" charset="0"/>
              </a:rPr>
              <a:t> F</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 </a:t>
            </a: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a:t>
            </a:r>
            <a:endParaRPr lang="en-US" altLang="en-US" b="1" baseline="30000" smtClean="0">
              <a:sym typeface="Times New Roman" panose="02020603050405020304" pitchFamily="18" charset="0"/>
            </a:endParaRPr>
          </a:p>
          <a:p>
            <a:pPr eaLnBrk="1" hangingPunct="1">
              <a:buFontTx/>
              <a:buNone/>
            </a:pPr>
            <a:r>
              <a:rPr lang="en-US" altLang="en-US" b="1" smtClean="0">
                <a:sym typeface="Symbol" panose="05050102010706020507" pitchFamily="18" charset="2"/>
              </a:rPr>
              <a:t> 	W</a:t>
            </a:r>
            <a:r>
              <a:rPr lang="en-US" altLang="en-US" b="1" baseline="-25000" smtClean="0">
                <a:sym typeface="Symbol" panose="05050102010706020507" pitchFamily="18" charset="2"/>
              </a:rPr>
              <a:t>12</a:t>
            </a:r>
            <a:r>
              <a:rPr lang="en-US" altLang="en-US" b="1" smtClean="0">
                <a:sym typeface="Symbol" panose="05050102010706020507" pitchFamily="18" charset="2"/>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 </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 F</a:t>
            </a:r>
            <a:r>
              <a:rPr lang="en-US" altLang="en-US" b="1" baseline="-25000" smtClean="0">
                <a:sym typeface="Times New Roman" panose="02020603050405020304" pitchFamily="18" charset="0"/>
              </a:rPr>
              <a:t>ji</a:t>
            </a:r>
            <a:r>
              <a:rPr lang="en-US" altLang="en-US" b="1" smtClean="0">
                <a:sym typeface="Times New Roman" panose="02020603050405020304" pitchFamily="18" charset="0"/>
              </a:rPr>
              <a:t> </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(2)</a:t>
            </a:r>
          </a:p>
          <a:p>
            <a:pPr eaLnBrk="1" hangingPunct="1"/>
            <a:r>
              <a:rPr lang="en-US" altLang="en-US" smtClean="0">
                <a:sym typeface="Symbol" panose="05050102010706020507" pitchFamily="18" charset="2"/>
              </a:rPr>
              <a:t>Work with </a:t>
            </a:r>
            <a:r>
              <a:rPr lang="en-US" altLang="en-US" b="1" smtClean="0">
                <a:sym typeface="Symbol" panose="05050102010706020507" pitchFamily="18" charset="2"/>
              </a:rPr>
              <a:t>(1)</a:t>
            </a:r>
            <a:r>
              <a:rPr lang="en-US" altLang="en-US" smtClean="0">
                <a:sym typeface="Symbol" panose="05050102010706020507" pitchFamily="18" charset="2"/>
              </a:rPr>
              <a:t> first: </a:t>
            </a:r>
          </a:p>
          <a:p>
            <a:pPr lvl="1" eaLnBrk="1" hangingPunct="1"/>
            <a:r>
              <a:rPr lang="en-US" altLang="en-US" smtClean="0">
                <a:sym typeface="Symbol" panose="05050102010706020507" pitchFamily="18" charset="2"/>
              </a:rPr>
              <a:t>Newton’s 2</a:t>
            </a:r>
            <a:r>
              <a:rPr lang="en-US" altLang="en-US" baseline="30000" smtClean="0">
                <a:sym typeface="Symbol" panose="05050102010706020507" pitchFamily="18" charset="2"/>
              </a:rPr>
              <a:t>nd </a:t>
            </a:r>
            <a:r>
              <a:rPr lang="en-US" altLang="en-US" smtClean="0">
                <a:sym typeface="Symbol" panose="05050102010706020507" pitchFamily="18" charset="2"/>
              </a:rPr>
              <a:t>Law  </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b="1" smtClean="0">
                <a:sym typeface="Symbol" panose="05050102010706020507" pitchFamily="18" charset="2"/>
              </a:rPr>
              <a:t> = m</a:t>
            </a:r>
            <a:r>
              <a:rPr lang="en-US" altLang="en-US" b="1" baseline="-25000" smtClean="0">
                <a:sym typeface="Symbol" panose="05050102010706020507" pitchFamily="18" charset="2"/>
              </a:rPr>
              <a:t>i</a:t>
            </a:r>
            <a:r>
              <a:rPr lang="en-US" altLang="en-US" b="1" smtClean="0">
                <a:sym typeface="Symbol" panose="05050102010706020507" pitchFamily="18" charset="2"/>
              </a:rPr>
              <a:t>(dv</a:t>
            </a:r>
            <a:r>
              <a:rPr lang="en-US" altLang="en-US" b="1" baseline="-25000" smtClean="0">
                <a:sym typeface="Symbol" panose="05050102010706020507" pitchFamily="18" charset="2"/>
              </a:rPr>
              <a:t>i</a:t>
            </a:r>
            <a:r>
              <a:rPr lang="en-US" altLang="en-US" b="1" smtClean="0">
                <a:sym typeface="Symbol" panose="05050102010706020507" pitchFamily="18" charset="2"/>
              </a:rPr>
              <a:t>/dt)</a:t>
            </a:r>
            <a:r>
              <a:rPr lang="en-US" altLang="en-US" smtClean="0">
                <a:sym typeface="Symbol" panose="05050102010706020507" pitchFamily="18" charset="2"/>
              </a:rPr>
              <a:t>. Also: </a:t>
            </a:r>
            <a:r>
              <a:rPr lang="en-US" altLang="en-US" b="1" smtClean="0">
                <a:sym typeface="Symbol" panose="05050102010706020507" pitchFamily="18" charset="2"/>
              </a:rPr>
              <a:t>ds</a:t>
            </a:r>
            <a:r>
              <a:rPr lang="en-US" altLang="en-US" b="1" baseline="-25000" smtClean="0">
                <a:sym typeface="Symbol" panose="05050102010706020507" pitchFamily="18" charset="2"/>
              </a:rPr>
              <a:t>i </a:t>
            </a:r>
            <a:r>
              <a:rPr lang="en-US" altLang="en-US" b="1" smtClean="0">
                <a:sym typeface="Symbol" panose="05050102010706020507" pitchFamily="18" charset="2"/>
              </a:rPr>
              <a:t>= v</a:t>
            </a:r>
            <a:r>
              <a:rPr lang="en-US" altLang="en-US" b="1" baseline="-25000" smtClean="0">
                <a:sym typeface="Symbol" panose="05050102010706020507" pitchFamily="18" charset="2"/>
              </a:rPr>
              <a:t>i</a:t>
            </a:r>
            <a:r>
              <a:rPr lang="en-US" altLang="en-US" b="1" smtClean="0">
                <a:sym typeface="Symbol" panose="05050102010706020507" pitchFamily="18" charset="2"/>
              </a:rPr>
              <a:t>dt</a:t>
            </a:r>
            <a:endParaRPr lang="en-US" altLang="en-US" smtClean="0">
              <a:sym typeface="Symbol" panose="05050102010706020507" pitchFamily="18" charset="2"/>
            </a:endParaRPr>
          </a:p>
          <a:p>
            <a:pPr lvl="1" eaLnBrk="1" hangingPunct="1">
              <a:buFontTx/>
              <a:buNone/>
            </a:pPr>
            <a:r>
              <a:rPr lang="en-US" altLang="en-US" b="1" smtClean="0">
                <a:sym typeface="Times New Roman" panose="02020603050405020304" pitchFamily="18" charset="0"/>
              </a:rPr>
              <a:t>	F</a:t>
            </a:r>
            <a:r>
              <a:rPr lang="en-US" altLang="en-US" b="1" baseline="-25000" smtClean="0">
                <a:sym typeface="Times New Roman" panose="02020603050405020304" pitchFamily="18" charset="0"/>
              </a:rPr>
              <a:t>i</a:t>
            </a:r>
            <a:r>
              <a:rPr lang="en-US" altLang="en-US" b="1" smtClean="0">
                <a:sym typeface="Symbol" panose="05050102010706020507" pitchFamily="18" charset="2"/>
              </a:rPr>
              <a:t>ds</a:t>
            </a:r>
            <a:r>
              <a:rPr lang="en-US" altLang="en-US" b="1" baseline="-25000" smtClean="0">
                <a:sym typeface="Symbol" panose="05050102010706020507" pitchFamily="18" charset="2"/>
              </a:rPr>
              <a:t>i </a:t>
            </a:r>
            <a:r>
              <a:rPr lang="en-US" altLang="en-US" b="1" smtClean="0">
                <a:sym typeface="Symbol" panose="05050102010706020507" pitchFamily="18" charset="2"/>
              </a:rPr>
              <a:t>= m</a:t>
            </a:r>
            <a:r>
              <a:rPr lang="en-US" altLang="en-US" b="1" baseline="-25000" smtClean="0">
                <a:sym typeface="Symbol" panose="05050102010706020507" pitchFamily="18" charset="2"/>
              </a:rPr>
              <a:t>i</a:t>
            </a:r>
            <a:r>
              <a:rPr lang="en-US" altLang="en-US" b="1" smtClean="0">
                <a:sym typeface="Symbol" panose="05050102010706020507" pitchFamily="18" charset="2"/>
              </a:rPr>
              <a:t>(dv</a:t>
            </a:r>
            <a:r>
              <a:rPr lang="en-US" altLang="en-US" b="1" baseline="-25000" smtClean="0">
                <a:sym typeface="Symbol" panose="05050102010706020507" pitchFamily="18" charset="2"/>
              </a:rPr>
              <a:t>i</a:t>
            </a:r>
            <a:r>
              <a:rPr lang="en-US" altLang="en-US" b="1" smtClean="0">
                <a:sym typeface="Symbol" panose="05050102010706020507" pitchFamily="18" charset="2"/>
              </a:rPr>
              <a:t>/dt)ds</a:t>
            </a:r>
            <a:r>
              <a:rPr lang="en-US" altLang="en-US" b="1" baseline="-25000" smtClean="0">
                <a:sym typeface="Symbol" panose="05050102010706020507" pitchFamily="18" charset="2"/>
              </a:rPr>
              <a:t>i </a:t>
            </a:r>
            <a:r>
              <a:rPr lang="en-US" altLang="en-US" b="1" smtClean="0">
                <a:sym typeface="Symbol" panose="05050102010706020507" pitchFamily="18" charset="2"/>
              </a:rPr>
              <a:t>= m</a:t>
            </a:r>
            <a:r>
              <a:rPr lang="en-US" altLang="en-US" b="1" baseline="-25000" smtClean="0">
                <a:sym typeface="Symbol" panose="05050102010706020507" pitchFamily="18" charset="2"/>
              </a:rPr>
              <a:t>i</a:t>
            </a:r>
            <a:r>
              <a:rPr lang="en-US" altLang="en-US" b="1" smtClean="0">
                <a:sym typeface="Symbol" panose="05050102010706020507" pitchFamily="18" charset="2"/>
              </a:rPr>
              <a:t>(dv</a:t>
            </a:r>
            <a:r>
              <a:rPr lang="en-US" altLang="en-US" b="1" baseline="-25000" smtClean="0">
                <a:sym typeface="Symbol" panose="05050102010706020507" pitchFamily="18" charset="2"/>
              </a:rPr>
              <a:t>i</a:t>
            </a:r>
            <a:r>
              <a:rPr lang="en-US" altLang="en-US" b="1" smtClean="0">
                <a:sym typeface="Symbol" panose="05050102010706020507" pitchFamily="18" charset="2"/>
              </a:rPr>
              <a:t>/dt)v</a:t>
            </a:r>
            <a:r>
              <a:rPr lang="en-US" altLang="en-US" b="1" baseline="-25000" smtClean="0">
                <a:sym typeface="Symbol" panose="05050102010706020507" pitchFamily="18" charset="2"/>
              </a:rPr>
              <a:t>i</a:t>
            </a:r>
            <a:r>
              <a:rPr lang="en-US" altLang="en-US" b="1" smtClean="0">
                <a:sym typeface="Symbol" panose="05050102010706020507" pitchFamily="18" charset="2"/>
              </a:rPr>
              <a:t>dt</a:t>
            </a:r>
            <a:r>
              <a:rPr lang="en-US" altLang="en-US" b="1" baseline="-25000" smtClean="0">
                <a:sym typeface="Symbol" panose="05050102010706020507" pitchFamily="18" charset="2"/>
              </a:rPr>
              <a:t> </a:t>
            </a:r>
          </a:p>
          <a:p>
            <a:pPr lvl="1" eaLnBrk="1" hangingPunct="1">
              <a:buFontTx/>
              <a:buNone/>
            </a:pPr>
            <a:r>
              <a:rPr lang="en-US" altLang="en-US" b="1" baseline="-25000" smtClean="0">
                <a:sym typeface="Symbol" panose="05050102010706020507" pitchFamily="18" charset="2"/>
              </a:rPr>
              <a:t>				</a:t>
            </a:r>
            <a:r>
              <a:rPr lang="en-US" altLang="en-US" b="1" smtClean="0">
                <a:sym typeface="Symbol" panose="05050102010706020507" pitchFamily="18" charset="2"/>
              </a:rPr>
              <a:t>= m</a:t>
            </a:r>
            <a:r>
              <a:rPr lang="en-US" altLang="en-US" b="1" baseline="-25000" smtClean="0">
                <a:sym typeface="Symbol" panose="05050102010706020507" pitchFamily="18" charset="2"/>
              </a:rPr>
              <a:t>i</a:t>
            </a:r>
            <a:r>
              <a:rPr lang="en-US" altLang="en-US" b="1" smtClean="0">
                <a:sym typeface="Symbol" panose="05050102010706020507" pitchFamily="18" charset="2"/>
              </a:rPr>
              <a:t>v</a:t>
            </a:r>
            <a:r>
              <a:rPr lang="en-US" altLang="en-US" b="1" baseline="-25000" smtClean="0">
                <a:sym typeface="Symbol" panose="05050102010706020507" pitchFamily="18" charset="2"/>
              </a:rPr>
              <a:t>i</a:t>
            </a:r>
            <a:r>
              <a:rPr lang="en-US" altLang="en-US" b="1" smtClean="0">
                <a:sym typeface="Symbol" panose="05050102010706020507" pitchFamily="18" charset="2"/>
              </a:rPr>
              <a:t>dv</a:t>
            </a:r>
            <a:r>
              <a:rPr lang="en-US" altLang="en-US" b="1" baseline="-25000" smtClean="0">
                <a:sym typeface="Symbol" panose="05050102010706020507" pitchFamily="18" charset="2"/>
              </a:rPr>
              <a:t>i</a:t>
            </a:r>
            <a:r>
              <a:rPr lang="en-US" altLang="en-US" b="1" smtClean="0">
                <a:sym typeface="Symbol" panose="05050102010706020507" pitchFamily="18" charset="2"/>
              </a:rPr>
              <a:t> = d[(</a:t>
            </a:r>
            <a:r>
              <a:rPr lang="en-US" altLang="en-US" b="1" smtClean="0">
                <a:sym typeface="Times New Roman" panose="02020603050405020304" pitchFamily="18" charset="0"/>
              </a:rPr>
              <a:t>½)m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a:t>
            </a:r>
            <a:r>
              <a:rPr lang="en-US" altLang="en-US" b="1" smtClean="0">
                <a:sym typeface="Symbol" panose="05050102010706020507" pitchFamily="18" charset="2"/>
              </a:rPr>
              <a:t> </a:t>
            </a:r>
            <a:endParaRPr lang="en-US" altLang="en-US" smtClean="0">
              <a:sym typeface="Symbol" panose="05050102010706020507" pitchFamily="18" charset="2"/>
            </a:endParaRPr>
          </a:p>
          <a:p>
            <a:pPr eaLnBrk="1" hangingPunct="1">
              <a:buFontTx/>
              <a:buNone/>
            </a:pPr>
            <a:r>
              <a:rPr lang="en-US" altLang="en-US" smtClean="0">
                <a:sym typeface="Symbol" panose="05050102010706020507" pitchFamily="18" charset="2"/>
              </a:rPr>
              <a:t> 	</a:t>
            </a:r>
            <a:r>
              <a:rPr lang="en-US" altLang="en-US" b="1" smtClean="0">
                <a:sym typeface="Symbol" panose="05050102010706020507" pitchFamily="18" charset="2"/>
              </a:rPr>
              <a:t>W</a:t>
            </a:r>
            <a:r>
              <a:rPr lang="en-US" altLang="en-US" b="1" baseline="-25000" smtClean="0">
                <a:sym typeface="Symbol" panose="05050102010706020507" pitchFamily="18" charset="2"/>
              </a:rPr>
              <a:t>12</a:t>
            </a:r>
            <a:r>
              <a:rPr lang="en-US" altLang="en-US" b="1" smtClean="0">
                <a:sym typeface="Symbol" panose="05050102010706020507" pitchFamily="18" charset="2"/>
              </a:rPr>
              <a:t> =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 </a:t>
            </a:r>
            <a:r>
              <a:rPr lang="en-US" altLang="en-US" b="1" smtClean="0">
                <a:sym typeface="Symbol" panose="05050102010706020507" pitchFamily="18" charset="2"/>
              </a:rPr>
              <a:t>d[</a:t>
            </a:r>
            <a:r>
              <a:rPr lang="en-US" altLang="en-US" b="1" smtClean="0">
                <a:sym typeface="Times New Roman" panose="02020603050405020304" pitchFamily="18" charset="0"/>
              </a:rPr>
              <a:t>(½)m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a:t>
            </a:r>
            <a:r>
              <a:rPr lang="en-US" altLang="en-US" b="1" smtClean="0">
                <a:sym typeface="Symbol" panose="05050102010706020507" pitchFamily="18" charset="2"/>
              </a:rPr>
              <a:t>   T</a:t>
            </a:r>
            <a:r>
              <a:rPr lang="en-US" altLang="en-US" b="1" baseline="-25000" smtClean="0">
                <a:sym typeface="Symbol" panose="05050102010706020507" pitchFamily="18" charset="2"/>
              </a:rPr>
              <a:t>2 </a:t>
            </a:r>
            <a:r>
              <a:rPr lang="en-US" altLang="en-US" b="1" smtClean="0">
                <a:sym typeface="Symbol" panose="05050102010706020507" pitchFamily="18" charset="2"/>
              </a:rPr>
              <a:t>- T</a:t>
            </a:r>
            <a:r>
              <a:rPr lang="en-US" altLang="en-US" b="1" baseline="-25000" smtClean="0">
                <a:sym typeface="Symbol" panose="05050102010706020507" pitchFamily="18" charset="2"/>
              </a:rPr>
              <a:t>1</a:t>
            </a:r>
            <a:endParaRPr lang="en-US" altLang="en-US" smtClean="0">
              <a:sym typeface="Symbol" panose="05050102010706020507" pitchFamily="18" charset="2"/>
            </a:endParaRPr>
          </a:p>
          <a:p>
            <a:pPr eaLnBrk="1" hangingPunct="1">
              <a:buFontTx/>
              <a:buNone/>
            </a:pPr>
            <a:r>
              <a:rPr lang="en-US" altLang="en-US" smtClean="0">
                <a:sym typeface="Symbol" panose="05050102010706020507" pitchFamily="18" charset="2"/>
              </a:rPr>
              <a:t>	where </a:t>
            </a:r>
            <a:r>
              <a:rPr lang="en-US" altLang="en-US" b="1" smtClean="0">
                <a:sym typeface="Symbol" panose="05050102010706020507" pitchFamily="18" charset="2"/>
              </a:rPr>
              <a:t>T  </a:t>
            </a:r>
            <a:r>
              <a:rPr lang="en-US" altLang="en-US" b="1" smtClean="0">
                <a:sym typeface="Times New Roman" panose="02020603050405020304" pitchFamily="18" charset="0"/>
              </a:rPr>
              <a:t>(</a:t>
            </a:r>
            <a:r>
              <a:rPr lang="en-US" altLang="en-US" b="1" smtClean="0">
                <a:sym typeface="Symbol" panose="05050102010706020507" pitchFamily="18" charset="2"/>
              </a:rPr>
              <a:t>½)</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2</a:t>
            </a:r>
            <a:r>
              <a:rPr lang="en-US" altLang="en-US" smtClean="0">
                <a:sym typeface="Times New Roman" panose="02020603050405020304" pitchFamily="18" charset="0"/>
              </a:rPr>
              <a:t> = </a:t>
            </a:r>
            <a:r>
              <a:rPr lang="en-US" altLang="en-US" sz="2400" b="1" smtClean="0">
                <a:solidFill>
                  <a:srgbClr val="FF0000"/>
                </a:solidFill>
                <a:sym typeface="Times New Roman" panose="02020603050405020304" pitchFamily="18" charset="0"/>
              </a:rPr>
              <a:t>Total System Kinetic Energy</a:t>
            </a:r>
            <a:r>
              <a:rPr lang="en-US" altLang="en-US" sz="2400" smtClean="0">
                <a:sym typeface="Times New Roman" panose="02020603050405020304" pitchFamily="18" charset="0"/>
              </a:rPr>
              <a:t>  </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293813" y="228600"/>
            <a:ext cx="10360025" cy="685800"/>
          </a:xfrm>
        </p:spPr>
        <p:txBody>
          <a:bodyPr/>
          <a:lstStyle/>
          <a:p>
            <a:pPr eaLnBrk="1" hangingPunct="1"/>
            <a:r>
              <a:rPr lang="en-US" altLang="en-US" b="1" smtClean="0">
                <a:solidFill>
                  <a:srgbClr val="0000FF"/>
                </a:solidFill>
                <a:sym typeface="Times New Roman" panose="02020603050405020304" pitchFamily="18" charset="0"/>
              </a:rPr>
              <a:t>Work-Energy Principle</a:t>
            </a:r>
          </a:p>
        </p:txBody>
      </p:sp>
      <p:sp>
        <p:nvSpPr>
          <p:cNvPr id="87043" name="Rectangle 3"/>
          <p:cNvSpPr>
            <a:spLocks noGrp="1" noChangeArrowheads="1"/>
          </p:cNvSpPr>
          <p:nvPr>
            <p:ph type="body" idx="1"/>
          </p:nvPr>
        </p:nvSpPr>
        <p:spPr>
          <a:xfrm>
            <a:off x="1293813" y="914400"/>
            <a:ext cx="10585450" cy="5943600"/>
          </a:xfrm>
        </p:spPr>
        <p:txBody>
          <a:bodyPr/>
          <a:lstStyle/>
          <a:p>
            <a:pPr eaLnBrk="1" hangingPunct="1"/>
            <a:r>
              <a:rPr lang="en-US" altLang="en-US" smtClean="0">
                <a:sym typeface="Symbol" panose="05050102010706020507" pitchFamily="18" charset="2"/>
              </a:rPr>
              <a:t>		</a:t>
            </a:r>
            <a:r>
              <a:rPr lang="en-US" altLang="en-US" b="1" smtClean="0">
                <a:sym typeface="Symbol" panose="05050102010706020507" pitchFamily="18" charset="2"/>
              </a:rPr>
              <a:t>W</a:t>
            </a:r>
            <a:r>
              <a:rPr lang="en-US" altLang="en-US" b="1" baseline="-25000" smtClean="0">
                <a:sym typeface="Symbol" panose="05050102010706020507" pitchFamily="18" charset="2"/>
              </a:rPr>
              <a:t>12</a:t>
            </a:r>
            <a:r>
              <a:rPr lang="en-US" altLang="en-US" b="1" smtClean="0">
                <a:sym typeface="Symbol" panose="05050102010706020507" pitchFamily="18" charset="2"/>
              </a:rPr>
              <a:t> =  T</a:t>
            </a:r>
            <a:r>
              <a:rPr lang="en-US" altLang="en-US" b="1" baseline="-25000" smtClean="0">
                <a:sym typeface="Symbol" panose="05050102010706020507" pitchFamily="18" charset="2"/>
              </a:rPr>
              <a:t>2 </a:t>
            </a:r>
            <a:r>
              <a:rPr lang="en-US" altLang="en-US" b="1" smtClean="0">
                <a:sym typeface="Symbol" panose="05050102010706020507" pitchFamily="18" charset="2"/>
              </a:rPr>
              <a:t>- T</a:t>
            </a:r>
            <a:r>
              <a:rPr lang="en-US" altLang="en-US" b="1" baseline="-25000" smtClean="0">
                <a:sym typeface="Symbol" panose="05050102010706020507" pitchFamily="18" charset="2"/>
              </a:rPr>
              <a:t>1 </a:t>
            </a:r>
            <a:r>
              <a:rPr lang="en-US" altLang="en-US" b="1" smtClean="0">
                <a:sym typeface="Symbol" panose="05050102010706020507" pitchFamily="18" charset="2"/>
              </a:rPr>
              <a:t>= T</a:t>
            </a:r>
            <a:endParaRPr lang="en-US" altLang="en-US" smtClean="0">
              <a:sym typeface="Symbol" panose="05050102010706020507" pitchFamily="18" charset="2"/>
            </a:endParaRPr>
          </a:p>
          <a:p>
            <a:pPr eaLnBrk="1" hangingPunct="1">
              <a:buFontTx/>
              <a:buNone/>
            </a:pPr>
            <a:r>
              <a:rPr lang="en-US" altLang="en-US" smtClean="0">
                <a:sym typeface="Symbol" panose="05050102010706020507" pitchFamily="18" charset="2"/>
              </a:rPr>
              <a:t>	The </a:t>
            </a:r>
            <a:r>
              <a:rPr lang="en-US" altLang="en-US" smtClean="0">
                <a:sym typeface="Times New Roman" panose="02020603050405020304" pitchFamily="18" charset="0"/>
              </a:rPr>
              <a:t>total</a:t>
            </a:r>
            <a:r>
              <a:rPr lang="en-US" altLang="en-US" b="1" smtClean="0">
                <a:sym typeface="Times New Roman" panose="02020603050405020304" pitchFamily="18" charset="0"/>
              </a:rPr>
              <a:t> </a:t>
            </a:r>
            <a:r>
              <a:rPr lang="en-US" altLang="en-US" smtClean="0">
                <a:sym typeface="Times New Roman" panose="02020603050405020304" pitchFamily="18" charset="0"/>
              </a:rPr>
              <a:t>Work done = The change in kinetic energy</a:t>
            </a:r>
          </a:p>
          <a:p>
            <a:pPr eaLnBrk="1" hangingPunct="1">
              <a:buFontTx/>
              <a:buNone/>
            </a:pPr>
            <a:r>
              <a:rPr lang="en-US" altLang="en-US" smtClean="0">
                <a:sym typeface="Times New Roman" panose="02020603050405020304" pitchFamily="18" charset="0"/>
              </a:rPr>
              <a:t>	</a:t>
            </a:r>
            <a:r>
              <a:rPr lang="en-US" altLang="en-US" sz="2600" smtClean="0">
                <a:sym typeface="Times New Roman" panose="02020603050405020304" pitchFamily="18" charset="0"/>
              </a:rPr>
              <a:t>(</a:t>
            </a:r>
            <a:r>
              <a:rPr lang="en-US" altLang="en-US" sz="2600" b="1" i="1" u="sng" smtClean="0">
                <a:solidFill>
                  <a:srgbClr val="FF0000"/>
                </a:solidFill>
                <a:sym typeface="Times New Roman" panose="02020603050405020304" pitchFamily="18" charset="0"/>
              </a:rPr>
              <a:t>Work-Energy Principle or Work-Energy Theorem</a:t>
            </a:r>
            <a:r>
              <a:rPr lang="en-US" altLang="en-US" sz="2600" smtClean="0">
                <a:sym typeface="Times New Roman" panose="02020603050405020304" pitchFamily="18" charset="0"/>
              </a:rPr>
              <a:t>)</a:t>
            </a:r>
          </a:p>
          <a:p>
            <a:pPr eaLnBrk="1" hangingPunct="1"/>
            <a:r>
              <a:rPr lang="en-US" altLang="en-US" smtClean="0">
                <a:sym typeface="Times New Roman" panose="02020603050405020304" pitchFamily="18" charset="0"/>
              </a:rPr>
              <a:t>Total Kinetic Energy: </a:t>
            </a:r>
            <a:r>
              <a:rPr lang="en-US" altLang="en-US" b="1" smtClean="0">
                <a:sym typeface="Symbol" panose="05050102010706020507" pitchFamily="18" charset="2"/>
              </a:rPr>
              <a:t>T  </a:t>
            </a:r>
            <a:r>
              <a:rPr lang="en-US" altLang="en-US" b="1" smtClean="0">
                <a:sym typeface="Times New Roman" panose="02020603050405020304" pitchFamily="18" charset="0"/>
              </a:rPr>
              <a:t>(</a:t>
            </a:r>
            <a:r>
              <a:rPr lang="en-US" altLang="en-US" b="1" smtClean="0">
                <a:sym typeface="Symbol" panose="05050102010706020507" pitchFamily="18" charset="2"/>
              </a:rPr>
              <a:t>½)</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2</a:t>
            </a:r>
            <a:r>
              <a:rPr lang="en-US" altLang="en-US" smtClean="0">
                <a:sym typeface="Times New Roman" panose="02020603050405020304" pitchFamily="18" charset="0"/>
              </a:rPr>
              <a:t> </a:t>
            </a:r>
          </a:p>
          <a:p>
            <a:pPr lvl="1" eaLnBrk="1" hangingPunct="1"/>
            <a:r>
              <a:rPr lang="en-US" altLang="en-US" smtClean="0">
                <a:sym typeface="Times New Roman" panose="02020603050405020304" pitchFamily="18" charset="0"/>
              </a:rPr>
              <a:t>Another useful form: Use transformation to CM &amp; relative coordinates: </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V + v</a:t>
            </a:r>
            <a:r>
              <a:rPr lang="en-US" altLang="en-US" b="1" baseline="-25000" smtClean="0">
                <a:sym typeface="Times New Roman" panose="02020603050405020304" pitchFamily="18" charset="0"/>
              </a:rPr>
              <a:t>i</a:t>
            </a:r>
            <a:r>
              <a:rPr lang="en-US" altLang="en-US" b="1" smtClean="0">
                <a:sym typeface="Symbol" panose="05050102010706020507" pitchFamily="18" charset="2"/>
              </a:rPr>
              <a:t>´ , V  </a:t>
            </a:r>
            <a:r>
              <a:rPr lang="en-US" altLang="en-US" smtClean="0">
                <a:sym typeface="Symbol" panose="05050102010706020507" pitchFamily="18" charset="2"/>
              </a:rPr>
              <a:t>CM velocity relative to </a:t>
            </a:r>
            <a:r>
              <a:rPr lang="en-US" altLang="en-US" b="1" smtClean="0">
                <a:sym typeface="Symbol" panose="05050102010706020507" pitchFamily="18" charset="2"/>
              </a:rPr>
              <a:t>O</a:t>
            </a:r>
            <a:r>
              <a:rPr lang="en-US" altLang="en-US" smtClean="0">
                <a:sym typeface="Symbol" panose="05050102010706020507" pitchFamily="18" charset="2"/>
              </a:rPr>
              <a:t>, </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smtClean="0">
                <a:sym typeface="Symbol" panose="05050102010706020507" pitchFamily="18" charset="2"/>
              </a:rPr>
              <a:t>velocity of particle </a:t>
            </a:r>
            <a:r>
              <a:rPr lang="en-US" altLang="en-US" b="1" i="1" smtClean="0">
                <a:sym typeface="Symbol" panose="05050102010706020507" pitchFamily="18" charset="2"/>
              </a:rPr>
              <a:t>i</a:t>
            </a:r>
            <a:r>
              <a:rPr lang="en-US" altLang="en-US" smtClean="0">
                <a:sym typeface="Symbol" panose="05050102010706020507" pitchFamily="18" charset="2"/>
              </a:rPr>
              <a:t> relative to CM. </a:t>
            </a:r>
          </a:p>
          <a:p>
            <a:pPr lvl="1" eaLnBrk="1" hangingPunct="1">
              <a:buFontTx/>
              <a:buNone/>
            </a:pPr>
            <a:r>
              <a:rPr lang="en-US" altLang="en-US" b="1" smtClean="0">
                <a:sym typeface="Symbol" panose="05050102010706020507" pitchFamily="18" charset="2"/>
              </a:rPr>
              <a:t> 	T  (</a:t>
            </a:r>
            <a:r>
              <a:rPr lang="en-US" altLang="en-US" b="1" smtClean="0">
                <a:sym typeface="Times New Roman" panose="02020603050405020304" pitchFamily="18" charset="0"/>
              </a:rPr>
              <a:t>½)</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 v</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n-US" altLang="en-US" b="1" smtClean="0">
                <a:sym typeface="Times New Roman" panose="02020603050405020304" pitchFamily="18" charset="0"/>
              </a:rPr>
              <a:t>(V + v</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p>
          <a:p>
            <a:pPr lvl="1" eaLnBrk="1" hangingPunct="1">
              <a:buFontTx/>
              <a:buNone/>
            </a:pPr>
            <a:r>
              <a:rPr lang="en-US" altLang="en-US" b="1" smtClean="0">
                <a:sym typeface="Symbol" panose="05050102010706020507" pitchFamily="18" charset="2"/>
              </a:rPr>
              <a:t>		T = (</a:t>
            </a:r>
            <a:r>
              <a:rPr lang="en-US" altLang="en-US" b="1" smtClean="0">
                <a:sym typeface="Times New Roman" panose="02020603050405020304" pitchFamily="18" charset="0"/>
              </a:rPr>
              <a:t>½)</a:t>
            </a:r>
            <a:r>
              <a:rPr lang="en-US" altLang="en-US" b="1" smtClean="0">
                <a:sym typeface="Symbol" panose="05050102010706020507" pitchFamily="18" charset="2"/>
              </a:rPr>
              <a:t>(</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 + </a:t>
            </a:r>
            <a:r>
              <a:rPr lang="en-US" altLang="en-US" b="1" smtClean="0">
                <a:sym typeface="Symbol" panose="05050102010706020507" pitchFamily="18" charset="2"/>
              </a:rPr>
              <a:t>(</a:t>
            </a:r>
            <a:r>
              <a:rPr lang="en-US" altLang="en-US" b="1" smtClean="0">
                <a:sym typeface="Times New Roman" panose="02020603050405020304" pitchFamily="18" charset="0"/>
              </a:rPr>
              <a:t>½)</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 </a:t>
            </a:r>
            <a:r>
              <a:rPr lang="en-US" altLang="en-US" b="1" smtClean="0">
                <a:sym typeface="Symbol" panose="05050102010706020507" pitchFamily="18" charset="2"/>
              </a:rPr>
              <a:t> + V</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p>
          <a:p>
            <a:pPr lvl="1" eaLnBrk="1" hangingPunct="1">
              <a:buFontTx/>
              <a:buNone/>
            </a:pPr>
            <a:r>
              <a:rPr lang="en-US" altLang="en-US" smtClean="0">
                <a:sym typeface="Symbol" panose="05050102010706020507" pitchFamily="18" charset="2"/>
              </a:rPr>
              <a:t>	Last term: </a:t>
            </a:r>
            <a:r>
              <a:rPr lang="en-US" altLang="en-US" b="1" smtClean="0">
                <a:sym typeface="Symbol" panose="05050102010706020507" pitchFamily="18" charset="2"/>
              </a:rPr>
              <a:t>Vd(</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Symbol" panose="05050102010706020507" pitchFamily="18" charset="2"/>
              </a:rPr>
              <a:t>´)/dt. </a:t>
            </a:r>
            <a:r>
              <a:rPr lang="en-US" altLang="en-US" smtClean="0">
                <a:sym typeface="Symbol" panose="05050102010706020507" pitchFamily="18" charset="2"/>
              </a:rPr>
              <a:t>From the angular momentum discussion: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Symbol" panose="05050102010706020507" pitchFamily="18" charset="2"/>
              </a:rPr>
              <a:t>´ = 0  </a:t>
            </a:r>
            <a:r>
              <a:rPr lang="en-US" altLang="en-US" smtClean="0">
                <a:sym typeface="Symbol" panose="05050102010706020507" pitchFamily="18" charset="2"/>
              </a:rPr>
              <a:t>The last term is zero!</a:t>
            </a:r>
            <a:endParaRPr lang="en-US" altLang="en-US" smtClean="0">
              <a:sym typeface="Times New Roman" panose="02020603050405020304" pitchFamily="18" charset="0"/>
            </a:endParaRPr>
          </a:p>
          <a:p>
            <a:pPr eaLnBrk="1" hangingPunct="1">
              <a:buFontTx/>
              <a:buNone/>
            </a:pPr>
            <a:r>
              <a:rPr lang="en-US" altLang="en-US" smtClean="0">
                <a:sym typeface="Symbol" panose="05050102010706020507" pitchFamily="18" charset="2"/>
              </a:rPr>
              <a:t> </a:t>
            </a:r>
            <a:r>
              <a:rPr lang="en-US" altLang="en-US" b="1" smtClean="0">
                <a:solidFill>
                  <a:srgbClr val="9900CC"/>
                </a:solidFill>
                <a:sym typeface="Times New Roman" panose="02020603050405020304" pitchFamily="18" charset="0"/>
              </a:rPr>
              <a:t>Total  KE:</a:t>
            </a:r>
            <a:r>
              <a:rPr lang="en-US" altLang="en-US" smtClean="0">
                <a:sym typeface="Times New Roman" panose="02020603050405020304" pitchFamily="18" charset="0"/>
              </a:rPr>
              <a:t>	 </a:t>
            </a:r>
            <a:r>
              <a:rPr lang="en-US" altLang="en-US" b="1" smtClean="0">
                <a:sym typeface="Symbol" panose="05050102010706020507" pitchFamily="18" charset="2"/>
              </a:rPr>
              <a:t>T = (</a:t>
            </a:r>
            <a:r>
              <a:rPr lang="en-US" altLang="en-US" b="1" smtClean="0">
                <a:sym typeface="Times New Roman" panose="02020603050405020304" pitchFamily="18" charset="0"/>
              </a:rPr>
              <a:t>½)MV</a:t>
            </a:r>
            <a:r>
              <a:rPr lang="en-US" altLang="en-US" b="1" baseline="30000" smtClean="0">
                <a:sym typeface="Times New Roman" panose="02020603050405020304" pitchFamily="18" charset="0"/>
              </a:rPr>
              <a:t>2</a:t>
            </a:r>
            <a:r>
              <a:rPr lang="en-US" altLang="en-US" smtClean="0">
                <a:sym typeface="Times New Roman" panose="02020603050405020304" pitchFamily="18" charset="0"/>
              </a:rPr>
              <a:t> + </a:t>
            </a:r>
            <a:r>
              <a:rPr lang="en-US" altLang="en-US" b="1" smtClean="0">
                <a:sym typeface="Symbol" panose="05050102010706020507" pitchFamily="18" charset="2"/>
              </a:rPr>
              <a:t>(</a:t>
            </a:r>
            <a:r>
              <a:rPr lang="en-US" altLang="en-US" b="1" smtClean="0">
                <a:sym typeface="Times New Roman" panose="02020603050405020304" pitchFamily="18" charset="0"/>
              </a:rPr>
              <a:t>½)</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a:t>
            </a:r>
            <a:r>
              <a:rPr lang="en-US" altLang="en-US" b="1" baseline="30000" smtClean="0">
                <a:sym typeface="Times New Roman" panose="02020603050405020304" pitchFamily="18" charset="0"/>
              </a:rPr>
              <a:t>2</a:t>
            </a:r>
            <a:r>
              <a:rPr lang="en-US" altLang="en-US" smtClean="0">
                <a:sym typeface="Times New Roman" panose="02020603050405020304" pitchFamily="18" charset="0"/>
              </a:rPr>
              <a:t> </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70013" y="0"/>
            <a:ext cx="10360025" cy="1143000"/>
          </a:xfrm>
        </p:spPr>
        <p:txBody>
          <a:bodyPr/>
          <a:lstStyle/>
          <a:p>
            <a:pPr eaLnBrk="1" hangingPunct="1"/>
            <a:r>
              <a:rPr lang="en-US" altLang="en-US" sz="4000" b="1" smtClean="0">
                <a:solidFill>
                  <a:srgbClr val="0000FF"/>
                </a:solidFill>
                <a:sym typeface="Times New Roman" panose="02020603050405020304" pitchFamily="18" charset="0"/>
              </a:rPr>
              <a:t>Total KE</a:t>
            </a:r>
            <a:endParaRPr lang="en-US" altLang="en-US" b="1" smtClean="0">
              <a:solidFill>
                <a:srgbClr val="0000FF"/>
              </a:solidFill>
              <a:sym typeface="Times New Roman" panose="02020603050405020304" pitchFamily="18" charset="0"/>
            </a:endParaRPr>
          </a:p>
        </p:txBody>
      </p:sp>
      <p:sp>
        <p:nvSpPr>
          <p:cNvPr id="88067" name="Rectangle 3"/>
          <p:cNvSpPr>
            <a:spLocks noGrp="1" noChangeArrowheads="1"/>
          </p:cNvSpPr>
          <p:nvPr>
            <p:ph type="body" idx="1"/>
          </p:nvPr>
        </p:nvSpPr>
        <p:spPr>
          <a:xfrm>
            <a:off x="1141413" y="1371600"/>
            <a:ext cx="10360025" cy="5029200"/>
          </a:xfrm>
        </p:spPr>
        <p:txBody>
          <a:bodyPr/>
          <a:lstStyle/>
          <a:p>
            <a:pPr eaLnBrk="1" hangingPunct="1">
              <a:buFontTx/>
              <a:buNone/>
            </a:pPr>
            <a:r>
              <a:rPr lang="en-US" altLang="en-US" b="1" smtClean="0">
                <a:solidFill>
                  <a:srgbClr val="0000FF"/>
                </a:solidFill>
                <a:sym typeface="Symbol" panose="05050102010706020507" pitchFamily="18" charset="2"/>
              </a:rPr>
              <a:t>		</a:t>
            </a:r>
            <a:r>
              <a:rPr lang="en-US" altLang="en-US" sz="3600" b="1" smtClean="0">
                <a:solidFill>
                  <a:srgbClr val="0000FF"/>
                </a:solidFill>
                <a:sym typeface="Symbol" panose="05050102010706020507" pitchFamily="18" charset="2"/>
              </a:rPr>
              <a:t>	</a:t>
            </a:r>
          </a:p>
          <a:p>
            <a:pPr eaLnBrk="1" hangingPunct="1">
              <a:buFontTx/>
              <a:buNone/>
            </a:pPr>
            <a:r>
              <a:rPr lang="en-US" altLang="en-US" sz="3600" b="1" smtClean="0">
                <a:sym typeface="Symbol" panose="05050102010706020507" pitchFamily="18" charset="2"/>
              </a:rPr>
              <a:t>		     T = (</a:t>
            </a:r>
            <a:r>
              <a:rPr lang="en-US" altLang="en-US" sz="3600" b="1" smtClean="0">
                <a:sym typeface="Times New Roman" panose="02020603050405020304" pitchFamily="18" charset="0"/>
              </a:rPr>
              <a:t>½)MV</a:t>
            </a:r>
            <a:r>
              <a:rPr lang="en-US" altLang="en-US" sz="3600" b="1" baseline="30000" smtClean="0">
                <a:sym typeface="Times New Roman" panose="02020603050405020304" pitchFamily="18" charset="0"/>
              </a:rPr>
              <a:t>2</a:t>
            </a:r>
            <a:r>
              <a:rPr lang="en-US" altLang="en-US" sz="3600" smtClean="0">
                <a:sym typeface="Times New Roman" panose="02020603050405020304" pitchFamily="18" charset="0"/>
              </a:rPr>
              <a:t> + </a:t>
            </a:r>
            <a:r>
              <a:rPr lang="en-US" altLang="en-US" sz="3600" b="1" smtClean="0">
                <a:sym typeface="Symbol" panose="05050102010706020507" pitchFamily="18" charset="2"/>
              </a:rPr>
              <a:t>(</a:t>
            </a:r>
            <a:r>
              <a:rPr lang="en-US" altLang="en-US" sz="3600" b="1" smtClean="0">
                <a:sym typeface="Times New Roman" panose="02020603050405020304" pitchFamily="18" charset="0"/>
              </a:rPr>
              <a:t>½)</a:t>
            </a:r>
            <a:r>
              <a:rPr lang="en-US" altLang="en-US" sz="3600" b="1" smtClean="0">
                <a:cs typeface="Times New Roman" panose="02020603050405020304" pitchFamily="18" charset="0"/>
                <a:sym typeface="Times New Roman" panose="02020603050405020304" pitchFamily="18" charset="0"/>
              </a:rPr>
              <a:t>∑</a:t>
            </a:r>
            <a:r>
              <a:rPr lang="en-US" altLang="en-US" sz="3600" b="1" baseline="-25000" smtClean="0">
                <a:sym typeface="Times New Roman" panose="02020603050405020304" pitchFamily="18" charset="0"/>
              </a:rPr>
              <a:t>i</a:t>
            </a:r>
            <a:r>
              <a:rPr lang="en-US" altLang="en-US" sz="3600" b="1" smtClean="0">
                <a:sym typeface="Symbol" panose="05050102010706020507" pitchFamily="18" charset="2"/>
              </a:rPr>
              <a:t> </a:t>
            </a:r>
            <a:r>
              <a:rPr lang="en-US" altLang="en-US" sz="3600" b="1" smtClean="0">
                <a:sym typeface="Times New Roman" panose="02020603050405020304" pitchFamily="18" charset="0"/>
              </a:rPr>
              <a:t>m</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(v</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a:t>
            </a:r>
            <a:r>
              <a:rPr lang="en-US" altLang="en-US" sz="3600" b="1" baseline="30000" smtClean="0">
                <a:sym typeface="Times New Roman" panose="02020603050405020304" pitchFamily="18" charset="0"/>
              </a:rPr>
              <a:t>2</a:t>
            </a:r>
            <a:r>
              <a:rPr lang="en-US" altLang="en-US" sz="3600" smtClean="0">
                <a:sym typeface="Times New Roman" panose="02020603050405020304" pitchFamily="18" charset="0"/>
              </a:rPr>
              <a:t> </a:t>
            </a:r>
          </a:p>
          <a:p>
            <a:pPr eaLnBrk="1" hangingPunct="1">
              <a:buFont typeface="Euphemia" pitchFamily="34" charset="0"/>
              <a:buNone/>
            </a:pPr>
            <a:endParaRPr lang="en-US" altLang="en-US" sz="3600" b="1" i="1" smtClean="0">
              <a:sym typeface="Times New Roman" panose="02020603050405020304" pitchFamily="18" charset="0"/>
            </a:endParaRPr>
          </a:p>
          <a:p>
            <a:pPr eaLnBrk="1" hangingPunct="1"/>
            <a:r>
              <a:rPr lang="en-US" altLang="en-US" sz="3600" b="1" i="1" smtClean="0">
                <a:solidFill>
                  <a:srgbClr val="FF0000"/>
                </a:solidFill>
                <a:sym typeface="Times New Roman" panose="02020603050405020304" pitchFamily="18" charset="0"/>
              </a:rPr>
              <a:t>The total Kinetic Energy of a many particle system is equal to the Kinetic Energy </a:t>
            </a:r>
            <a:r>
              <a:rPr lang="en-US" altLang="en-US" sz="3600" b="1" i="1" u="sng" smtClean="0">
                <a:solidFill>
                  <a:srgbClr val="0000FF"/>
                </a:solidFill>
                <a:sym typeface="Times New Roman" panose="02020603050405020304" pitchFamily="18" charset="0"/>
              </a:rPr>
              <a:t>of</a:t>
            </a:r>
            <a:r>
              <a:rPr lang="en-US" altLang="en-US" sz="3600" b="1" i="1" smtClean="0">
                <a:solidFill>
                  <a:srgbClr val="0000FF"/>
                </a:solidFill>
                <a:sym typeface="Times New Roman" panose="02020603050405020304" pitchFamily="18" charset="0"/>
              </a:rPr>
              <a:t> </a:t>
            </a:r>
            <a:r>
              <a:rPr lang="en-US" altLang="en-US" sz="3600" b="1" i="1" smtClean="0">
                <a:solidFill>
                  <a:srgbClr val="FF0000"/>
                </a:solidFill>
                <a:sym typeface="Times New Roman" panose="02020603050405020304" pitchFamily="18" charset="0"/>
              </a:rPr>
              <a:t>the CM plus the Kinetic Energy of motion </a:t>
            </a:r>
            <a:r>
              <a:rPr lang="en-US" altLang="en-US" sz="3600" b="1" i="1" u="sng" smtClean="0">
                <a:solidFill>
                  <a:srgbClr val="0000FF"/>
                </a:solidFill>
                <a:sym typeface="Times New Roman" panose="02020603050405020304" pitchFamily="18" charset="0"/>
              </a:rPr>
              <a:t>about</a:t>
            </a:r>
            <a:r>
              <a:rPr lang="en-US" altLang="en-US" sz="3600" b="1" i="1" smtClean="0">
                <a:solidFill>
                  <a:srgbClr val="0000FF"/>
                </a:solidFill>
                <a:sym typeface="Times New Roman" panose="02020603050405020304" pitchFamily="18" charset="0"/>
              </a:rPr>
              <a:t> </a:t>
            </a:r>
            <a:r>
              <a:rPr lang="en-US" altLang="en-US" sz="3600" b="1" i="1" smtClean="0">
                <a:solidFill>
                  <a:srgbClr val="FF0000"/>
                </a:solidFill>
                <a:sym typeface="Times New Roman" panose="02020603050405020304" pitchFamily="18" charset="0"/>
              </a:rPr>
              <a:t>the CM.</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320800" y="0"/>
            <a:ext cx="10360025" cy="838200"/>
          </a:xfrm>
        </p:spPr>
        <p:txBody>
          <a:bodyPr/>
          <a:lstStyle/>
          <a:p>
            <a:pPr eaLnBrk="1" hangingPunct="1"/>
            <a:r>
              <a:rPr lang="en-US" altLang="en-US" b="1" smtClean="0">
                <a:solidFill>
                  <a:srgbClr val="0000FF"/>
                </a:solidFill>
                <a:sym typeface="Times New Roman" panose="02020603050405020304" pitchFamily="18" charset="0"/>
              </a:rPr>
              <a:t>Work &amp; PE</a:t>
            </a:r>
          </a:p>
        </p:txBody>
      </p:sp>
      <p:sp>
        <p:nvSpPr>
          <p:cNvPr id="330755" name="Rectangle 3"/>
          <p:cNvSpPr>
            <a:spLocks noGrp="1" noChangeArrowheads="1"/>
          </p:cNvSpPr>
          <p:nvPr>
            <p:ph type="body" idx="1"/>
          </p:nvPr>
        </p:nvSpPr>
        <p:spPr>
          <a:xfrm>
            <a:off x="1370013" y="838200"/>
            <a:ext cx="9777412" cy="6019800"/>
          </a:xfrm>
        </p:spPr>
        <p:txBody>
          <a:bodyPr rtlCol="0">
            <a:normAutofit lnSpcReduction="10000"/>
          </a:bodyPr>
          <a:lstStyle/>
          <a:p>
            <a:pPr marL="246888" indent="-246888" eaLnBrk="1" fontAlgn="auto" hangingPunct="1">
              <a:spcAft>
                <a:spcPts val="0"/>
              </a:spcAft>
              <a:defRPr/>
            </a:pPr>
            <a:r>
              <a:rPr lang="en-US" sz="2600" dirty="0">
                <a:sym typeface="Times New Roman" pitchFamily="18" charset="0"/>
              </a:rPr>
              <a:t>2 forms for work:</a:t>
            </a:r>
          </a:p>
          <a:p>
            <a:pPr marL="246888" indent="-246888" eaLnBrk="1" fontAlgn="auto" hangingPunct="1">
              <a:spcAft>
                <a:spcPts val="0"/>
              </a:spcAft>
              <a:buFontTx/>
              <a:buNone/>
              <a:defRPr/>
            </a:pPr>
            <a:r>
              <a:rPr lang="en-US" sz="2600" b="1" dirty="0">
                <a:sym typeface="Symbol" pitchFamily="18" charset="2"/>
              </a:rPr>
              <a:t>	W</a:t>
            </a:r>
            <a:r>
              <a:rPr lang="en-US" sz="2600" b="1" baseline="-25000" dirty="0">
                <a:sym typeface="Symbol" pitchFamily="18" charset="2"/>
              </a:rPr>
              <a:t>12</a:t>
            </a:r>
            <a:r>
              <a:rPr lang="en-US" sz="2600" b="1" dirty="0">
                <a:sym typeface="Symbol" pitchFamily="18" charset="2"/>
              </a:rPr>
              <a:t>= </a:t>
            </a:r>
            <a:r>
              <a:rPr lang="en-US" sz="2600" b="1" dirty="0">
                <a:cs typeface="Times New Roman" pitchFamily="18" charset="0"/>
                <a:sym typeface="Symbol" pitchFamily="18" charset="2"/>
              </a:rPr>
              <a:t>∑</a:t>
            </a:r>
            <a:r>
              <a:rPr lang="en-US" sz="2600" b="1" baseline="-25000" dirty="0" err="1">
                <a:sym typeface="Times New Roman" pitchFamily="18" charset="0"/>
              </a:rPr>
              <a:t>i</a:t>
            </a:r>
            <a:r>
              <a:rPr lang="en-US" sz="2600" b="1" dirty="0">
                <a:sym typeface="Symbol" pitchFamily="18" charset="2"/>
              </a:rPr>
              <a:t> </a:t>
            </a:r>
            <a:r>
              <a:rPr lang="en-US" sz="2600" b="1" dirty="0">
                <a:cs typeface="Times New Roman" pitchFamily="18" charset="0"/>
                <a:sym typeface="Symbol" pitchFamily="18" charset="2"/>
              </a:rPr>
              <a:t>∫</a:t>
            </a:r>
            <a:r>
              <a:rPr lang="en-US" sz="2600" b="1" dirty="0" err="1">
                <a:sym typeface="Times New Roman" pitchFamily="18" charset="0"/>
              </a:rPr>
              <a:t>F</a:t>
            </a:r>
            <a:r>
              <a:rPr lang="en-US" sz="2600" b="1" baseline="-25000" dirty="0" err="1">
                <a:sym typeface="Times New Roman" pitchFamily="18" charset="0"/>
              </a:rPr>
              <a:t>i</a:t>
            </a:r>
            <a:r>
              <a:rPr lang="en-US" sz="2600" b="1" dirty="0" err="1">
                <a:sym typeface="Symbol" pitchFamily="18" charset="2"/>
              </a:rPr>
              <a:t>ds</a:t>
            </a:r>
            <a:r>
              <a:rPr lang="en-US" sz="2600" b="1" baseline="-25000" dirty="0" err="1">
                <a:sym typeface="Symbol" pitchFamily="18" charset="2"/>
              </a:rPr>
              <a:t>i</a:t>
            </a:r>
            <a:r>
              <a:rPr lang="en-US" sz="2600" b="1" baseline="-25000" dirty="0">
                <a:sym typeface="Symbol" pitchFamily="18" charset="2"/>
              </a:rPr>
              <a:t>  </a:t>
            </a:r>
            <a:r>
              <a:rPr lang="en-US" sz="2600" b="1" dirty="0">
                <a:sym typeface="Symbol" pitchFamily="18" charset="2"/>
              </a:rPr>
              <a:t>= T</a:t>
            </a:r>
            <a:r>
              <a:rPr lang="en-US" sz="2600" b="1" baseline="-25000" dirty="0">
                <a:sym typeface="Symbol" pitchFamily="18" charset="2"/>
              </a:rPr>
              <a:t>2 </a:t>
            </a:r>
            <a:r>
              <a:rPr lang="en-US" sz="2600" b="1" dirty="0">
                <a:sym typeface="Symbol" pitchFamily="18" charset="2"/>
              </a:rPr>
              <a:t>- T</a:t>
            </a:r>
            <a:r>
              <a:rPr lang="en-US" sz="2600" b="1" baseline="-25000" dirty="0">
                <a:sym typeface="Symbol" pitchFamily="18" charset="2"/>
              </a:rPr>
              <a:t>1 </a:t>
            </a:r>
            <a:r>
              <a:rPr lang="en-US" sz="2600" b="1" dirty="0">
                <a:sym typeface="Symbol" pitchFamily="18" charset="2"/>
              </a:rPr>
              <a:t>= T </a:t>
            </a:r>
            <a:r>
              <a:rPr lang="en-US" sz="2600" dirty="0">
                <a:sym typeface="Symbol" pitchFamily="18" charset="2"/>
              </a:rPr>
              <a:t> (just showed!)</a:t>
            </a:r>
            <a:r>
              <a:rPr lang="en-US" sz="2600" b="1" dirty="0">
                <a:sym typeface="Symbol" pitchFamily="18" charset="2"/>
              </a:rPr>
              <a:t>  (1)</a:t>
            </a:r>
          </a:p>
          <a:p>
            <a:pPr marL="246888" indent="-246888" eaLnBrk="1" fontAlgn="auto" hangingPunct="1">
              <a:spcAft>
                <a:spcPts val="0"/>
              </a:spcAft>
              <a:buFontTx/>
              <a:buNone/>
              <a:defRPr/>
            </a:pPr>
            <a:r>
              <a:rPr lang="en-US" sz="2600" b="1" dirty="0">
                <a:sym typeface="Symbol" pitchFamily="18" charset="2"/>
              </a:rPr>
              <a:t> 	W</a:t>
            </a:r>
            <a:r>
              <a:rPr lang="en-US" sz="2600" b="1" baseline="-25000" dirty="0">
                <a:sym typeface="Symbol" pitchFamily="18" charset="2"/>
              </a:rPr>
              <a:t>12</a:t>
            </a:r>
            <a:r>
              <a:rPr lang="en-US" sz="2600" b="1" dirty="0">
                <a:sym typeface="Symbol" pitchFamily="18" charset="2"/>
              </a:rPr>
              <a:t> = </a:t>
            </a:r>
            <a:r>
              <a:rPr lang="en-US" sz="2600" b="1" dirty="0">
                <a:cs typeface="Times New Roman" pitchFamily="18" charset="0"/>
                <a:sym typeface="Symbol" pitchFamily="18" charset="2"/>
              </a:rPr>
              <a:t>∑</a:t>
            </a:r>
            <a:r>
              <a:rPr lang="en-US" sz="2600" b="1" baseline="-25000" dirty="0" err="1">
                <a:sym typeface="Times New Roman" pitchFamily="18" charset="0"/>
              </a:rPr>
              <a:t>i</a:t>
            </a:r>
            <a:r>
              <a:rPr lang="en-US" sz="2600" b="1" dirty="0">
                <a:sym typeface="Symbol" pitchFamily="18" charset="2"/>
              </a:rPr>
              <a:t> </a:t>
            </a:r>
            <a:r>
              <a:rPr lang="en-US" sz="2600" b="1" dirty="0">
                <a:cs typeface="Times New Roman" pitchFamily="18" charset="0"/>
                <a:sym typeface="Symbol" pitchFamily="18" charset="2"/>
              </a:rPr>
              <a:t>∫</a:t>
            </a:r>
            <a:r>
              <a:rPr lang="en-US" sz="2600" b="1" dirty="0" err="1">
                <a:sym typeface="Times New Roman" pitchFamily="18" charset="0"/>
              </a:rPr>
              <a:t>F</a:t>
            </a:r>
            <a:r>
              <a:rPr lang="en-US" sz="2600" b="1" baseline="-25000" dirty="0" err="1">
                <a:sym typeface="Times New Roman" pitchFamily="18" charset="0"/>
              </a:rPr>
              <a:t>i</a:t>
            </a:r>
            <a:r>
              <a:rPr lang="en-US" sz="2600" b="1" baseline="30000" dirty="0">
                <a:sym typeface="Times New Roman" pitchFamily="18" charset="0"/>
              </a:rPr>
              <a:t>(e) </a:t>
            </a:r>
            <a:r>
              <a:rPr lang="en-US" sz="2600" b="1" dirty="0">
                <a:sym typeface="Symbol" pitchFamily="18" charset="2"/>
              </a:rPr>
              <a:t></a:t>
            </a:r>
            <a:r>
              <a:rPr lang="en-US" sz="2600" b="1" dirty="0" err="1">
                <a:sym typeface="Symbol" pitchFamily="18" charset="2"/>
              </a:rPr>
              <a:t>ds</a:t>
            </a:r>
            <a:r>
              <a:rPr lang="en-US" sz="2600" b="1" baseline="-25000" dirty="0" err="1">
                <a:sym typeface="Symbol" pitchFamily="18" charset="2"/>
              </a:rPr>
              <a:t>i</a:t>
            </a:r>
            <a:r>
              <a:rPr lang="en-US" sz="2600" b="1" dirty="0">
                <a:sym typeface="Symbol" pitchFamily="18" charset="2"/>
              </a:rPr>
              <a:t> + </a:t>
            </a:r>
            <a:r>
              <a:rPr lang="en-US" sz="2600" b="1" dirty="0">
                <a:cs typeface="Times New Roman" pitchFamily="18" charset="0"/>
                <a:sym typeface="Symbol" pitchFamily="18" charset="2"/>
              </a:rPr>
              <a:t>∑</a:t>
            </a:r>
            <a:r>
              <a:rPr lang="en-US" sz="2600" b="1" baseline="-25000" dirty="0" err="1">
                <a:sym typeface="Times New Roman" pitchFamily="18" charset="0"/>
              </a:rPr>
              <a:t>i,j</a:t>
            </a:r>
            <a:r>
              <a:rPr lang="en-US" sz="2600" b="1" baseline="-25000" dirty="0">
                <a:sym typeface="Times New Roman" pitchFamily="18" charset="0"/>
              </a:rPr>
              <a:t>(</a:t>
            </a:r>
            <a:r>
              <a:rPr lang="en-US" sz="2600" b="1" baseline="-25000" dirty="0">
                <a:sym typeface="Symbol" pitchFamily="18" charset="2"/>
              </a:rPr>
              <a:t></a:t>
            </a:r>
            <a:r>
              <a:rPr lang="en-US" sz="2600" b="1" baseline="-25000" dirty="0" err="1">
                <a:sym typeface="Symbol" pitchFamily="18" charset="2"/>
              </a:rPr>
              <a:t>i</a:t>
            </a:r>
            <a:r>
              <a:rPr lang="en-US" sz="2600" b="1" baseline="-25000" dirty="0">
                <a:sym typeface="Symbol" pitchFamily="18" charset="2"/>
              </a:rPr>
              <a:t>)</a:t>
            </a:r>
            <a:r>
              <a:rPr lang="en-US" sz="2600" b="1" baseline="-25000" dirty="0">
                <a:sym typeface="Times New Roman" pitchFamily="18" charset="0"/>
              </a:rPr>
              <a:t> </a:t>
            </a:r>
            <a:r>
              <a:rPr lang="en-US" sz="2600" b="1" dirty="0">
                <a:cs typeface="Times New Roman" pitchFamily="18" charset="0"/>
                <a:sym typeface="Symbol" pitchFamily="18" charset="2"/>
              </a:rPr>
              <a:t>∫</a:t>
            </a:r>
            <a:r>
              <a:rPr lang="en-US" sz="2600" b="1" dirty="0" err="1">
                <a:sym typeface="Times New Roman" pitchFamily="18" charset="0"/>
              </a:rPr>
              <a:t>F</a:t>
            </a:r>
            <a:r>
              <a:rPr lang="en-US" sz="2600" b="1" baseline="-25000" dirty="0" err="1">
                <a:sym typeface="Times New Roman" pitchFamily="18" charset="0"/>
              </a:rPr>
              <a:t>ji</a:t>
            </a:r>
            <a:r>
              <a:rPr lang="en-US" sz="2600" b="1" dirty="0">
                <a:sym typeface="Times New Roman" pitchFamily="18" charset="0"/>
              </a:rPr>
              <a:t> </a:t>
            </a:r>
            <a:r>
              <a:rPr lang="en-US" sz="2600" b="1" dirty="0">
                <a:sym typeface="Symbol" pitchFamily="18" charset="2"/>
              </a:rPr>
              <a:t></a:t>
            </a:r>
            <a:r>
              <a:rPr lang="en-US" sz="2600" b="1" dirty="0" err="1">
                <a:sym typeface="Symbol" pitchFamily="18" charset="2"/>
              </a:rPr>
              <a:t>ds</a:t>
            </a:r>
            <a:r>
              <a:rPr lang="en-US" sz="2600" b="1" baseline="-25000" dirty="0" err="1">
                <a:sym typeface="Symbol" pitchFamily="18" charset="2"/>
              </a:rPr>
              <a:t>i</a:t>
            </a:r>
            <a:r>
              <a:rPr lang="en-US" sz="2600" b="1" dirty="0">
                <a:sym typeface="Symbol" pitchFamily="18" charset="2"/>
              </a:rPr>
              <a:t>                   (2)</a:t>
            </a:r>
          </a:p>
          <a:p>
            <a:pPr marL="246888" indent="-246888" eaLnBrk="1" fontAlgn="auto" hangingPunct="1">
              <a:spcAft>
                <a:spcPts val="0"/>
              </a:spcAft>
              <a:buFontTx/>
              <a:buNone/>
              <a:defRPr/>
            </a:pPr>
            <a:r>
              <a:rPr lang="en-US" sz="2600" b="1" dirty="0">
                <a:sym typeface="Symbol" pitchFamily="18" charset="2"/>
              </a:rPr>
              <a:t>	</a:t>
            </a:r>
            <a:r>
              <a:rPr lang="en-US" sz="2600" dirty="0">
                <a:sym typeface="Symbol" pitchFamily="18" charset="2"/>
              </a:rPr>
              <a:t>Use </a:t>
            </a:r>
            <a:r>
              <a:rPr lang="en-US" sz="2600" b="1" dirty="0">
                <a:sym typeface="Symbol" pitchFamily="18" charset="2"/>
              </a:rPr>
              <a:t>(2) </a:t>
            </a:r>
            <a:r>
              <a:rPr lang="en-US" sz="2600" dirty="0">
                <a:sym typeface="Symbol" pitchFamily="18" charset="2"/>
              </a:rPr>
              <a:t>with </a:t>
            </a:r>
            <a:r>
              <a:rPr lang="en-US" sz="2600" b="1" i="1" dirty="0">
                <a:solidFill>
                  <a:srgbClr val="FF0000"/>
                </a:solidFill>
                <a:sym typeface="Symbol" pitchFamily="18" charset="2"/>
              </a:rPr>
              <a:t>Conservative Force Assumptions:</a:t>
            </a:r>
            <a:endParaRPr lang="en-US" sz="2600" dirty="0">
              <a:sym typeface="Symbol" pitchFamily="18" charset="2"/>
            </a:endParaRPr>
          </a:p>
          <a:p>
            <a:pPr marL="246888" indent="-246888" eaLnBrk="1" fontAlgn="auto" hangingPunct="1">
              <a:spcAft>
                <a:spcPts val="0"/>
              </a:spcAft>
              <a:buFontTx/>
              <a:buNone/>
              <a:defRPr/>
            </a:pPr>
            <a:r>
              <a:rPr lang="en-US" sz="2600" b="1" dirty="0">
                <a:solidFill>
                  <a:srgbClr val="FF0000"/>
                </a:solidFill>
                <a:sym typeface="Symbol" pitchFamily="18" charset="2"/>
              </a:rPr>
              <a:t>1. External Forces</a:t>
            </a:r>
            <a:r>
              <a:rPr lang="en-US" sz="2600" dirty="0">
                <a:solidFill>
                  <a:srgbClr val="FF0000"/>
                </a:solidFill>
                <a:sym typeface="Symbol" pitchFamily="18" charset="2"/>
              </a:rPr>
              <a:t>:</a:t>
            </a:r>
            <a:r>
              <a:rPr lang="en-US" sz="2600" dirty="0">
                <a:sym typeface="Symbol" pitchFamily="18" charset="2"/>
              </a:rPr>
              <a:t>  Potential functions </a:t>
            </a:r>
            <a:r>
              <a:rPr lang="en-US" sz="2600" b="1" dirty="0">
                <a:sym typeface="Symbol" pitchFamily="18" charset="2"/>
              </a:rPr>
              <a:t>V</a:t>
            </a:r>
            <a:r>
              <a:rPr lang="en-US" sz="2600" b="1" baseline="-25000" dirty="0">
                <a:sym typeface="Symbol" pitchFamily="18" charset="2"/>
              </a:rPr>
              <a:t>i</a:t>
            </a:r>
            <a:r>
              <a:rPr lang="en-US" sz="2600" b="1" dirty="0">
                <a:sym typeface="Symbol" pitchFamily="18" charset="2"/>
              </a:rPr>
              <a:t>(</a:t>
            </a:r>
            <a:r>
              <a:rPr lang="en-US" sz="2600" b="1" dirty="0" err="1">
                <a:sym typeface="Symbol" pitchFamily="18" charset="2"/>
              </a:rPr>
              <a:t>r</a:t>
            </a:r>
            <a:r>
              <a:rPr lang="en-US" sz="2600" b="1" baseline="-25000" dirty="0" err="1">
                <a:sym typeface="Symbol" pitchFamily="18" charset="2"/>
              </a:rPr>
              <a:t>i</a:t>
            </a:r>
            <a:r>
              <a:rPr lang="en-US" sz="2600" b="1" dirty="0">
                <a:sym typeface="Symbol" pitchFamily="18" charset="2"/>
              </a:rPr>
              <a:t>)</a:t>
            </a:r>
            <a:r>
              <a:rPr lang="en-US" sz="2600" dirty="0">
                <a:sym typeface="Symbol" pitchFamily="18" charset="2"/>
              </a:rPr>
              <a:t> exist such that (for each particle </a:t>
            </a:r>
            <a:r>
              <a:rPr lang="en-US" sz="2600" b="1" i="1" dirty="0" err="1">
                <a:sym typeface="Symbol" pitchFamily="18" charset="2"/>
              </a:rPr>
              <a:t>i</a:t>
            </a:r>
            <a:r>
              <a:rPr lang="en-US" sz="2600" dirty="0">
                <a:sym typeface="Symbol" pitchFamily="18" charset="2"/>
              </a:rPr>
              <a:t>):  </a:t>
            </a:r>
            <a:r>
              <a:rPr lang="en-US" sz="2600" b="1" dirty="0" err="1">
                <a:sym typeface="Times New Roman" pitchFamily="18" charset="0"/>
              </a:rPr>
              <a:t>F</a:t>
            </a:r>
            <a:r>
              <a:rPr lang="en-US" sz="2600" b="1" baseline="-25000" dirty="0" err="1">
                <a:sym typeface="Times New Roman" pitchFamily="18" charset="0"/>
              </a:rPr>
              <a:t>i</a:t>
            </a:r>
            <a:r>
              <a:rPr lang="en-US" sz="2600" b="1" baseline="30000" dirty="0">
                <a:sym typeface="Times New Roman" pitchFamily="18" charset="0"/>
              </a:rPr>
              <a:t>(e) </a:t>
            </a:r>
            <a:r>
              <a:rPr lang="en-US" sz="2600" b="1" dirty="0">
                <a:sym typeface="Symbol" pitchFamily="18" charset="2"/>
              </a:rPr>
              <a:t>= - </a:t>
            </a:r>
            <a:r>
              <a:rPr lang="en-US" sz="2600" b="1" dirty="0">
                <a:latin typeface="StarSymbol" pitchFamily="2" charset="0"/>
                <a:sym typeface="Symbol" pitchFamily="18" charset="2"/>
              </a:rPr>
              <a:t>∇</a:t>
            </a:r>
            <a:r>
              <a:rPr lang="en-US" sz="2600" b="1" baseline="-25000" dirty="0" err="1">
                <a:sym typeface="Times New Roman" pitchFamily="18" charset="0"/>
              </a:rPr>
              <a:t>i</a:t>
            </a:r>
            <a:r>
              <a:rPr lang="en-US" sz="2600" b="1" dirty="0" err="1">
                <a:sym typeface="Times New Roman" pitchFamily="18" charset="0"/>
              </a:rPr>
              <a:t>V</a:t>
            </a:r>
            <a:r>
              <a:rPr lang="en-US" sz="2600" b="1" baseline="-25000" dirty="0" err="1">
                <a:sym typeface="Times New Roman" pitchFamily="18" charset="0"/>
              </a:rPr>
              <a:t>i</a:t>
            </a:r>
            <a:r>
              <a:rPr lang="en-US" sz="2600" b="1" dirty="0">
                <a:sym typeface="Times New Roman" pitchFamily="18" charset="0"/>
              </a:rPr>
              <a:t>(</a:t>
            </a:r>
            <a:r>
              <a:rPr lang="en-US" sz="2600" b="1" dirty="0" err="1">
                <a:sym typeface="Times New Roman" pitchFamily="18" charset="0"/>
              </a:rPr>
              <a:t>r</a:t>
            </a:r>
            <a:r>
              <a:rPr lang="en-US" sz="2600" b="1" baseline="-25000" dirty="0" err="1">
                <a:sym typeface="Times New Roman" pitchFamily="18" charset="0"/>
              </a:rPr>
              <a:t>i</a:t>
            </a:r>
            <a:r>
              <a:rPr lang="en-US" sz="2600" b="1" dirty="0">
                <a:sym typeface="Times New Roman" pitchFamily="18" charset="0"/>
              </a:rPr>
              <a:t>) </a:t>
            </a:r>
          </a:p>
          <a:p>
            <a:pPr marL="246888" indent="-246888" eaLnBrk="1" fontAlgn="auto" hangingPunct="1">
              <a:spcAft>
                <a:spcPts val="0"/>
              </a:spcAft>
              <a:buFontTx/>
              <a:buNone/>
              <a:defRPr/>
            </a:pPr>
            <a:r>
              <a:rPr lang="en-US" sz="2600" b="1" dirty="0">
                <a:sym typeface="Symbol" pitchFamily="18" charset="2"/>
              </a:rPr>
              <a:t>2. Internal Forces</a:t>
            </a:r>
            <a:r>
              <a:rPr lang="en-US" sz="2600" dirty="0">
                <a:sym typeface="Symbol" pitchFamily="18" charset="2"/>
              </a:rPr>
              <a:t>:  Potential functions </a:t>
            </a:r>
            <a:r>
              <a:rPr lang="en-US" sz="2600" b="1" dirty="0" err="1">
                <a:sym typeface="Symbol" pitchFamily="18" charset="2"/>
              </a:rPr>
              <a:t>V</a:t>
            </a:r>
            <a:r>
              <a:rPr lang="en-US" sz="2600" b="1" baseline="-25000" dirty="0" err="1">
                <a:sym typeface="Symbol" pitchFamily="18" charset="2"/>
              </a:rPr>
              <a:t>ij</a:t>
            </a:r>
            <a:r>
              <a:rPr lang="en-US" sz="2600" dirty="0">
                <a:sym typeface="Symbol" pitchFamily="18" charset="2"/>
              </a:rPr>
              <a:t> exist such that (for each particle pair </a:t>
            </a:r>
            <a:r>
              <a:rPr lang="en-US" sz="2600" b="1" i="1" dirty="0" err="1">
                <a:sym typeface="Symbol" pitchFamily="18" charset="2"/>
              </a:rPr>
              <a:t>i,j</a:t>
            </a:r>
            <a:r>
              <a:rPr lang="en-US" sz="2600" dirty="0">
                <a:sym typeface="Symbol" pitchFamily="18" charset="2"/>
              </a:rPr>
              <a:t>):  </a:t>
            </a:r>
            <a:r>
              <a:rPr lang="en-US" sz="2600" b="1" dirty="0" err="1">
                <a:sym typeface="Times New Roman" pitchFamily="18" charset="0"/>
              </a:rPr>
              <a:t>F</a:t>
            </a:r>
            <a:r>
              <a:rPr lang="en-US" sz="2600" b="1" baseline="-25000" dirty="0" err="1">
                <a:sym typeface="Times New Roman" pitchFamily="18" charset="0"/>
              </a:rPr>
              <a:t>ij</a:t>
            </a:r>
            <a:r>
              <a:rPr lang="en-US" sz="2600" b="1" baseline="30000" dirty="0">
                <a:sym typeface="Times New Roman" pitchFamily="18" charset="0"/>
              </a:rPr>
              <a:t> </a:t>
            </a:r>
            <a:r>
              <a:rPr lang="en-US" sz="2600" b="1" dirty="0">
                <a:sym typeface="Symbol" pitchFamily="18" charset="2"/>
              </a:rPr>
              <a:t>= - </a:t>
            </a:r>
            <a:r>
              <a:rPr lang="en-US" sz="2600" b="1" dirty="0">
                <a:latin typeface="StarSymbol" pitchFamily="2" charset="0"/>
                <a:sym typeface="Symbol" pitchFamily="18" charset="2"/>
              </a:rPr>
              <a:t>∇</a:t>
            </a:r>
            <a:r>
              <a:rPr lang="en-US" sz="2600" b="1" baseline="-25000" dirty="0" err="1">
                <a:sym typeface="Times New Roman" pitchFamily="18" charset="0"/>
              </a:rPr>
              <a:t>i</a:t>
            </a:r>
            <a:r>
              <a:rPr lang="en-US" sz="2600" b="1" dirty="0" err="1">
                <a:sym typeface="Times New Roman" pitchFamily="18" charset="0"/>
              </a:rPr>
              <a:t>V</a:t>
            </a:r>
            <a:r>
              <a:rPr lang="en-US" sz="2600" b="1" baseline="-25000" dirty="0" err="1">
                <a:sym typeface="Times New Roman" pitchFamily="18" charset="0"/>
              </a:rPr>
              <a:t>ij</a:t>
            </a:r>
            <a:endParaRPr lang="en-US" sz="2600" b="1" dirty="0">
              <a:sym typeface="Times New Roman" pitchFamily="18" charset="0"/>
            </a:endParaRPr>
          </a:p>
          <a:p>
            <a:pPr marL="246888" indent="-246888" eaLnBrk="1" fontAlgn="auto" hangingPunct="1">
              <a:spcAft>
                <a:spcPts val="0"/>
              </a:spcAft>
              <a:buFontTx/>
              <a:buNone/>
              <a:defRPr/>
            </a:pPr>
            <a:r>
              <a:rPr lang="en-US" sz="2600" b="1" dirty="0">
                <a:solidFill>
                  <a:srgbClr val="FF0000"/>
                </a:solidFill>
                <a:sym typeface="Times New Roman" pitchFamily="18" charset="0"/>
              </a:rPr>
              <a:t>2´. Strong Law of Action-Reaction:</a:t>
            </a:r>
            <a:r>
              <a:rPr lang="en-US" sz="2600" b="1" dirty="0">
                <a:sym typeface="Times New Roman" pitchFamily="18" charset="0"/>
              </a:rPr>
              <a:t> </a:t>
            </a:r>
            <a:r>
              <a:rPr lang="en-US" sz="2600" dirty="0">
                <a:sym typeface="Symbol" pitchFamily="18" charset="2"/>
              </a:rPr>
              <a:t> </a:t>
            </a:r>
            <a:r>
              <a:rPr lang="en-US" sz="2600" b="1" dirty="0">
                <a:sym typeface="Times New Roman" pitchFamily="18" charset="0"/>
              </a:rPr>
              <a:t> </a:t>
            </a:r>
            <a:r>
              <a:rPr lang="en-US" sz="2600" dirty="0">
                <a:sym typeface="Symbol" pitchFamily="18" charset="2"/>
              </a:rPr>
              <a:t>Potential functions </a:t>
            </a:r>
            <a:r>
              <a:rPr lang="en-US" sz="2600" b="1" dirty="0" err="1">
                <a:sym typeface="Symbol" pitchFamily="18" charset="2"/>
              </a:rPr>
              <a:t>V</a:t>
            </a:r>
            <a:r>
              <a:rPr lang="en-US" sz="2600" b="1" baseline="-25000" dirty="0" err="1">
                <a:sym typeface="Symbol" pitchFamily="18" charset="2"/>
              </a:rPr>
              <a:t>ij</a:t>
            </a:r>
            <a:r>
              <a:rPr lang="en-US" sz="2600" b="1" dirty="0">
                <a:sym typeface="Symbol" pitchFamily="18" charset="2"/>
              </a:rPr>
              <a:t>(</a:t>
            </a:r>
            <a:r>
              <a:rPr lang="en-US" sz="2600" b="1" dirty="0" err="1">
                <a:sym typeface="Symbol" pitchFamily="18" charset="2"/>
              </a:rPr>
              <a:t>r</a:t>
            </a:r>
            <a:r>
              <a:rPr lang="en-US" sz="2600" b="1" baseline="-25000" dirty="0" err="1">
                <a:sym typeface="Symbol" pitchFamily="18" charset="2"/>
              </a:rPr>
              <a:t>ij</a:t>
            </a:r>
            <a:r>
              <a:rPr lang="en-US" sz="2600" b="1" dirty="0">
                <a:sym typeface="Symbol" pitchFamily="18" charset="2"/>
              </a:rPr>
              <a:t>)</a:t>
            </a:r>
            <a:r>
              <a:rPr lang="en-US" sz="2600" dirty="0">
                <a:sym typeface="Symbol" pitchFamily="18" charset="2"/>
              </a:rPr>
              <a:t> are functions only of distance </a:t>
            </a:r>
          </a:p>
          <a:p>
            <a:pPr marL="246888" indent="-246888" eaLnBrk="1" fontAlgn="auto" hangingPunct="1">
              <a:spcAft>
                <a:spcPts val="0"/>
              </a:spcAft>
              <a:buFontTx/>
              <a:buNone/>
              <a:defRPr/>
            </a:pPr>
            <a:r>
              <a:rPr lang="en-US" sz="2600" b="1" dirty="0">
                <a:sym typeface="Symbol" pitchFamily="18" charset="2"/>
              </a:rPr>
              <a:t>	</a:t>
            </a:r>
            <a:r>
              <a:rPr lang="en-US" sz="2600" b="1" dirty="0" err="1">
                <a:sym typeface="Symbol" pitchFamily="18" charset="2"/>
              </a:rPr>
              <a:t>r</a:t>
            </a:r>
            <a:r>
              <a:rPr lang="en-US" sz="2600" b="1" baseline="-25000" dirty="0" err="1">
                <a:sym typeface="Symbol" pitchFamily="18" charset="2"/>
              </a:rPr>
              <a:t>ij</a:t>
            </a:r>
            <a:r>
              <a:rPr lang="en-US" sz="2600" dirty="0">
                <a:sym typeface="Symbol" pitchFamily="18" charset="2"/>
              </a:rPr>
              <a:t> = </a:t>
            </a:r>
            <a:r>
              <a:rPr lang="en-US" sz="2600" b="1" dirty="0">
                <a:sym typeface="Symbol" pitchFamily="18" charset="2"/>
              </a:rPr>
              <a:t>|</a:t>
            </a:r>
            <a:r>
              <a:rPr lang="en-US" sz="2600" b="1" dirty="0" err="1">
                <a:sym typeface="Symbol" pitchFamily="18" charset="2"/>
              </a:rPr>
              <a:t>r</a:t>
            </a:r>
            <a:r>
              <a:rPr lang="en-US" sz="2600" b="1" baseline="-25000" dirty="0" err="1">
                <a:sym typeface="Symbol" pitchFamily="18" charset="2"/>
              </a:rPr>
              <a:t>i</a:t>
            </a:r>
            <a:r>
              <a:rPr lang="en-US" sz="2600" b="1" baseline="-25000" dirty="0">
                <a:sym typeface="Symbol" pitchFamily="18" charset="2"/>
              </a:rPr>
              <a:t> </a:t>
            </a:r>
            <a:r>
              <a:rPr lang="en-US" sz="2600" b="1" dirty="0">
                <a:sym typeface="Symbol" pitchFamily="18" charset="2"/>
              </a:rPr>
              <a:t>- </a:t>
            </a:r>
            <a:r>
              <a:rPr lang="en-US" sz="2600" b="1" dirty="0" err="1">
                <a:sym typeface="Symbol" pitchFamily="18" charset="2"/>
              </a:rPr>
              <a:t>r</a:t>
            </a:r>
            <a:r>
              <a:rPr lang="en-US" sz="2600" b="1" baseline="-25000" dirty="0" err="1">
                <a:sym typeface="Symbol" pitchFamily="18" charset="2"/>
              </a:rPr>
              <a:t>j</a:t>
            </a:r>
            <a:r>
              <a:rPr lang="en-US" sz="2600" b="1" dirty="0">
                <a:sym typeface="Symbol" pitchFamily="18" charset="2"/>
              </a:rPr>
              <a:t>|</a:t>
            </a:r>
            <a:r>
              <a:rPr lang="en-US" sz="2600" dirty="0">
                <a:sym typeface="Symbol" pitchFamily="18" charset="2"/>
              </a:rPr>
              <a:t> between </a:t>
            </a:r>
            <a:r>
              <a:rPr lang="en-US" sz="2600" b="1" i="1" dirty="0" err="1">
                <a:sym typeface="Symbol" pitchFamily="18" charset="2"/>
              </a:rPr>
              <a:t>i</a:t>
            </a:r>
            <a:r>
              <a:rPr lang="en-US" sz="2600" b="1" i="1" dirty="0">
                <a:sym typeface="Symbol" pitchFamily="18" charset="2"/>
              </a:rPr>
              <a:t> </a:t>
            </a:r>
            <a:r>
              <a:rPr lang="en-US" sz="2600" dirty="0">
                <a:sym typeface="Symbol" pitchFamily="18" charset="2"/>
              </a:rPr>
              <a:t>&amp;</a:t>
            </a:r>
            <a:r>
              <a:rPr lang="en-US" sz="2600" b="1" i="1" dirty="0">
                <a:sym typeface="Symbol" pitchFamily="18" charset="2"/>
              </a:rPr>
              <a:t> j</a:t>
            </a:r>
            <a:r>
              <a:rPr lang="en-US" sz="2600" dirty="0">
                <a:sym typeface="Symbol" pitchFamily="18" charset="2"/>
              </a:rPr>
              <a:t> &amp; the forces lie along line joining them (</a:t>
            </a:r>
            <a:r>
              <a:rPr lang="en-US" sz="2600" b="1" dirty="0">
                <a:solidFill>
                  <a:srgbClr val="9900CC"/>
                </a:solidFill>
                <a:sym typeface="Symbol" pitchFamily="18" charset="2"/>
              </a:rPr>
              <a:t>Central Forces</a:t>
            </a:r>
            <a:r>
              <a:rPr lang="en-US" sz="2600" dirty="0">
                <a:sym typeface="Symbol" pitchFamily="18" charset="2"/>
              </a:rPr>
              <a:t>!): </a:t>
            </a:r>
            <a:r>
              <a:rPr lang="en-US" sz="2600" b="1" dirty="0" err="1">
                <a:sym typeface="Symbol" pitchFamily="18" charset="2"/>
              </a:rPr>
              <a:t>V</a:t>
            </a:r>
            <a:r>
              <a:rPr lang="en-US" sz="2600" b="1" baseline="-25000" dirty="0" err="1">
                <a:sym typeface="Symbol" pitchFamily="18" charset="2"/>
              </a:rPr>
              <a:t>ij</a:t>
            </a:r>
            <a:r>
              <a:rPr lang="en-US" sz="2600" dirty="0">
                <a:sym typeface="Symbol" pitchFamily="18" charset="2"/>
              </a:rPr>
              <a:t> = </a:t>
            </a:r>
            <a:r>
              <a:rPr lang="en-US" sz="2600" b="1" dirty="0" err="1">
                <a:sym typeface="Symbol" pitchFamily="18" charset="2"/>
              </a:rPr>
              <a:t>V</a:t>
            </a:r>
            <a:r>
              <a:rPr lang="en-US" sz="2600" b="1" baseline="-25000" dirty="0" err="1">
                <a:sym typeface="Symbol" pitchFamily="18" charset="2"/>
              </a:rPr>
              <a:t>ij</a:t>
            </a:r>
            <a:r>
              <a:rPr lang="en-US" sz="2600" b="1" dirty="0">
                <a:sym typeface="Symbol" pitchFamily="18" charset="2"/>
              </a:rPr>
              <a:t>(</a:t>
            </a:r>
            <a:r>
              <a:rPr lang="en-US" sz="2600" b="1" dirty="0" err="1">
                <a:sym typeface="Symbol" pitchFamily="18" charset="2"/>
              </a:rPr>
              <a:t>r</a:t>
            </a:r>
            <a:r>
              <a:rPr lang="en-US" sz="2600" b="1" baseline="-25000" dirty="0" err="1">
                <a:sym typeface="Symbol" pitchFamily="18" charset="2"/>
              </a:rPr>
              <a:t>ij</a:t>
            </a:r>
            <a:r>
              <a:rPr lang="en-US" sz="2600" b="1" dirty="0">
                <a:sym typeface="Symbol" pitchFamily="18" charset="2"/>
              </a:rPr>
              <a:t>) </a:t>
            </a:r>
          </a:p>
          <a:p>
            <a:pPr marL="246888" indent="-246888" eaLnBrk="1" fontAlgn="auto" hangingPunct="1">
              <a:spcAft>
                <a:spcPts val="0"/>
              </a:spcAft>
              <a:buFontTx/>
              <a:buNone/>
              <a:defRPr/>
            </a:pPr>
            <a:r>
              <a:rPr lang="en-US" sz="2600" dirty="0">
                <a:sym typeface="Symbol" pitchFamily="18" charset="2"/>
              </a:rPr>
              <a:t></a:t>
            </a:r>
            <a:r>
              <a:rPr lang="en-US" sz="2600" b="1" dirty="0">
                <a:sym typeface="Times New Roman" pitchFamily="18" charset="0"/>
              </a:rPr>
              <a:t> 	</a:t>
            </a:r>
            <a:r>
              <a:rPr lang="en-US" sz="2600" b="1" dirty="0" err="1">
                <a:sym typeface="Times New Roman" pitchFamily="18" charset="0"/>
              </a:rPr>
              <a:t>F</a:t>
            </a:r>
            <a:r>
              <a:rPr lang="en-US" sz="2600" b="1" baseline="-25000" dirty="0" err="1">
                <a:sym typeface="Times New Roman" pitchFamily="18" charset="0"/>
              </a:rPr>
              <a:t>ij</a:t>
            </a:r>
            <a:r>
              <a:rPr lang="en-US" sz="2600" b="1" baseline="30000" dirty="0">
                <a:sym typeface="Times New Roman" pitchFamily="18" charset="0"/>
              </a:rPr>
              <a:t> </a:t>
            </a:r>
            <a:r>
              <a:rPr lang="en-US" sz="2600" b="1" dirty="0">
                <a:sym typeface="Symbol" pitchFamily="18" charset="2"/>
              </a:rPr>
              <a:t>= - </a:t>
            </a:r>
            <a:r>
              <a:rPr lang="en-US" sz="2600" b="1" dirty="0">
                <a:latin typeface="StarSymbol" pitchFamily="2" charset="0"/>
                <a:sym typeface="Symbol" pitchFamily="18" charset="2"/>
              </a:rPr>
              <a:t>∇</a:t>
            </a:r>
            <a:r>
              <a:rPr lang="en-US" sz="2600" b="1" baseline="-25000" dirty="0" err="1">
                <a:sym typeface="Times New Roman" pitchFamily="18" charset="0"/>
              </a:rPr>
              <a:t>i</a:t>
            </a:r>
            <a:r>
              <a:rPr lang="en-US" sz="2600" b="1" dirty="0" err="1">
                <a:sym typeface="Times New Roman" pitchFamily="18" charset="0"/>
              </a:rPr>
              <a:t>V</a:t>
            </a:r>
            <a:r>
              <a:rPr lang="en-US" sz="2600" b="1" baseline="-25000" dirty="0" err="1">
                <a:sym typeface="Times New Roman" pitchFamily="18" charset="0"/>
              </a:rPr>
              <a:t>ij</a:t>
            </a:r>
            <a:r>
              <a:rPr lang="en-US" sz="2600" b="1" baseline="-25000" dirty="0">
                <a:sym typeface="Times New Roman" pitchFamily="18" charset="0"/>
              </a:rPr>
              <a:t>  </a:t>
            </a:r>
            <a:r>
              <a:rPr lang="en-US" sz="2600" b="1" dirty="0">
                <a:sym typeface="Times New Roman" pitchFamily="18" charset="0"/>
              </a:rPr>
              <a:t>=</a:t>
            </a:r>
            <a:r>
              <a:rPr lang="en-US" sz="2600" b="1" dirty="0">
                <a:sym typeface="Symbol" pitchFamily="18" charset="2"/>
              </a:rPr>
              <a:t> + </a:t>
            </a:r>
            <a:r>
              <a:rPr lang="en-US" sz="2600" b="1" dirty="0">
                <a:latin typeface="StarSymbol" pitchFamily="2" charset="0"/>
                <a:sym typeface="Symbol" pitchFamily="18" charset="2"/>
              </a:rPr>
              <a:t>∇</a:t>
            </a:r>
            <a:r>
              <a:rPr lang="en-US" sz="2600" b="1" baseline="-25000" dirty="0" err="1">
                <a:sym typeface="Times New Roman" pitchFamily="18" charset="0"/>
              </a:rPr>
              <a:t>j</a:t>
            </a:r>
            <a:r>
              <a:rPr lang="en-US" sz="2600" b="1" dirty="0" err="1">
                <a:sym typeface="Times New Roman" pitchFamily="18" charset="0"/>
              </a:rPr>
              <a:t>V</a:t>
            </a:r>
            <a:r>
              <a:rPr lang="en-US" sz="2600" b="1" baseline="-25000" dirty="0" err="1">
                <a:sym typeface="Times New Roman" pitchFamily="18" charset="0"/>
              </a:rPr>
              <a:t>ij</a:t>
            </a:r>
            <a:r>
              <a:rPr lang="en-US" sz="2600" b="1" dirty="0">
                <a:sym typeface="Times New Roman" pitchFamily="18" charset="0"/>
              </a:rPr>
              <a:t>  = -</a:t>
            </a:r>
            <a:r>
              <a:rPr lang="en-US" sz="2600" b="1" dirty="0" err="1">
                <a:sym typeface="Times New Roman" pitchFamily="18" charset="0"/>
              </a:rPr>
              <a:t>F</a:t>
            </a:r>
            <a:r>
              <a:rPr lang="en-US" sz="2600" b="1" baseline="-25000" dirty="0" err="1">
                <a:sym typeface="Times New Roman" pitchFamily="18" charset="0"/>
              </a:rPr>
              <a:t>ji</a:t>
            </a:r>
            <a:r>
              <a:rPr lang="en-US" sz="2600" b="1" dirty="0">
                <a:sym typeface="Times New Roman" pitchFamily="18" charset="0"/>
              </a:rPr>
              <a:t> = (</a:t>
            </a:r>
            <a:r>
              <a:rPr lang="en-US" sz="2600" b="1" dirty="0" err="1">
                <a:sym typeface="Symbol" pitchFamily="18" charset="2"/>
              </a:rPr>
              <a:t>r</a:t>
            </a:r>
            <a:r>
              <a:rPr lang="en-US" sz="2600" b="1" baseline="-25000" dirty="0" err="1">
                <a:sym typeface="Symbol" pitchFamily="18" charset="2"/>
              </a:rPr>
              <a:t>i</a:t>
            </a:r>
            <a:r>
              <a:rPr lang="en-US" sz="2600" b="1" baseline="-25000" dirty="0">
                <a:sym typeface="Symbol" pitchFamily="18" charset="2"/>
              </a:rPr>
              <a:t> </a:t>
            </a:r>
            <a:r>
              <a:rPr lang="en-US" sz="2600" b="1" dirty="0">
                <a:sym typeface="Symbol" pitchFamily="18" charset="2"/>
              </a:rPr>
              <a:t>- </a:t>
            </a:r>
            <a:r>
              <a:rPr lang="en-US" sz="2600" b="1" dirty="0" err="1">
                <a:sym typeface="Symbol" pitchFamily="18" charset="2"/>
              </a:rPr>
              <a:t>r</a:t>
            </a:r>
            <a:r>
              <a:rPr lang="en-US" sz="2600" b="1" baseline="-25000" dirty="0" err="1">
                <a:sym typeface="Symbol" pitchFamily="18" charset="2"/>
              </a:rPr>
              <a:t>j</a:t>
            </a:r>
            <a:r>
              <a:rPr lang="en-US" sz="2600" b="1" dirty="0">
                <a:sym typeface="Symbol" pitchFamily="18" charset="2"/>
              </a:rPr>
              <a:t>)f(</a:t>
            </a:r>
            <a:r>
              <a:rPr lang="en-US" sz="2600" b="1" dirty="0" err="1">
                <a:sym typeface="Symbol" pitchFamily="18" charset="2"/>
              </a:rPr>
              <a:t>r</a:t>
            </a:r>
            <a:r>
              <a:rPr lang="en-US" sz="2600" b="1" baseline="-25000" dirty="0" err="1">
                <a:sym typeface="Symbol" pitchFamily="18" charset="2"/>
              </a:rPr>
              <a:t>ij</a:t>
            </a:r>
            <a:r>
              <a:rPr lang="en-US" sz="2600" b="1" dirty="0">
                <a:sym typeface="Symbol" pitchFamily="18" charset="2"/>
              </a:rPr>
              <a:t>) </a:t>
            </a:r>
          </a:p>
        </p:txBody>
      </p:sp>
      <p:sp>
        <p:nvSpPr>
          <p:cNvPr id="89092" name="Text Box 4"/>
          <p:cNvSpPr txBox="1">
            <a:spLocks noChangeArrowheads="1"/>
          </p:cNvSpPr>
          <p:nvPr/>
        </p:nvSpPr>
        <p:spPr bwMode="auto">
          <a:xfrm>
            <a:off x="8761413" y="5867400"/>
            <a:ext cx="17113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Euphemia" pitchFamily="34" charset="0"/>
              </a:rPr>
              <a:t> </a:t>
            </a:r>
            <a:r>
              <a:rPr lang="en-US" altLang="en-US">
                <a:solidFill>
                  <a:srgbClr val="0000FF"/>
                </a:solidFill>
                <a:latin typeface="Euphemia" pitchFamily="34" charset="0"/>
              </a:rPr>
              <a:t>f is a  scalar </a:t>
            </a:r>
          </a:p>
          <a:p>
            <a:pPr eaLnBrk="1" hangingPunct="1"/>
            <a:r>
              <a:rPr lang="en-US" altLang="en-US">
                <a:solidFill>
                  <a:srgbClr val="0000FF"/>
                </a:solidFill>
                <a:latin typeface="Euphemia" pitchFamily="34" charset="0"/>
                <a:sym typeface="Symbol" panose="05050102010706020507" pitchFamily="18" charset="2"/>
              </a:rPr>
              <a:t></a:t>
            </a:r>
            <a:r>
              <a:rPr lang="en-US" altLang="en-US">
                <a:solidFill>
                  <a:srgbClr val="0000FF"/>
                </a:solidFill>
                <a:latin typeface="Euphemia" pitchFamily="34" charset="0"/>
              </a:rPr>
              <a:t>function!</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1"/>
          </p:nvPr>
        </p:nvSpPr>
        <p:spPr>
          <a:xfrm>
            <a:off x="1827213" y="304800"/>
            <a:ext cx="9769475" cy="5867400"/>
          </a:xfrm>
        </p:spPr>
        <p:txBody>
          <a:bodyPr/>
          <a:lstStyle/>
          <a:p>
            <a:pPr eaLnBrk="1" hangingPunct="1"/>
            <a:r>
              <a:rPr lang="en-US" altLang="en-US" b="1" smtClean="0">
                <a:solidFill>
                  <a:srgbClr val="FF0000"/>
                </a:solidFill>
                <a:sym typeface="Times New Roman" panose="02020603050405020304" pitchFamily="18" charset="0"/>
              </a:rPr>
              <a:t>Conservative external forces</a:t>
            </a:r>
            <a:r>
              <a:rPr lang="en-US" altLang="en-US" smtClean="0">
                <a:sym typeface="Times New Roman" panose="02020603050405020304" pitchFamily="18" charset="0"/>
              </a:rPr>
              <a:t>: </a:t>
            </a:r>
          </a:p>
          <a:p>
            <a:pPr eaLnBrk="1" hangingPunct="1">
              <a:buFontTx/>
              <a:buNone/>
            </a:pPr>
            <a:r>
              <a:rPr lang="en-US" altLang="en-US" sz="2600" smtClean="0">
                <a:sym typeface="Symbol" panose="05050102010706020507" pitchFamily="18" charset="2"/>
              </a:rPr>
              <a:t>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Symbol" panose="05050102010706020507" pitchFamily="18" charset="2"/>
              </a:rPr>
              <a:t> </a:t>
            </a:r>
            <a:r>
              <a:rPr lang="en-US" altLang="en-US" sz="2600" b="1" smtClean="0">
                <a:cs typeface="Times New Roman" panose="02020603050405020304" pitchFamily="18" charset="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i</a:t>
            </a:r>
            <a:r>
              <a:rPr lang="en-US" altLang="en-US" sz="2600" b="1" baseline="30000" smtClean="0">
                <a:sym typeface="Times New Roman" panose="02020603050405020304" pitchFamily="18" charset="0"/>
              </a:rPr>
              <a:t>(e) </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Symbol" panose="05050102010706020507" pitchFamily="18" charset="2"/>
              </a:rPr>
              <a:t> = -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Symbol" panose="05050102010706020507" pitchFamily="18" charset="2"/>
              </a:rPr>
              <a:t> </a:t>
            </a:r>
            <a:r>
              <a:rPr lang="en-US" altLang="en-US" sz="2600" b="1" smtClean="0">
                <a:cs typeface="Times New Roman" panose="02020603050405020304" pitchFamily="18" charset="0"/>
                <a:sym typeface="Symbol" panose="05050102010706020507" pitchFamily="18" charset="2"/>
              </a:rPr>
              <a:t>∫</a:t>
            </a:r>
            <a:r>
              <a:rPr lang="en-US" altLang="en-US" sz="2600" b="1" smtClean="0">
                <a:sym typeface="Times New Roman" panose="02020603050405020304" pitchFamily="18" charset="0"/>
              </a:rPr>
              <a:t> </a:t>
            </a:r>
            <a:r>
              <a:rPr lang="en-US" altLang="en-US" sz="2600" b="1" smtClean="0">
                <a:latin typeface="StarSymbol"/>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Times New Roman" panose="02020603050405020304" pitchFamily="18" charset="0"/>
              </a:rPr>
              <a:t> </a:t>
            </a:r>
            <a:r>
              <a:rPr lang="en-US" altLang="en-US" sz="2600" b="1" smtClean="0">
                <a:sym typeface="Symbol" panose="05050102010706020507" pitchFamily="18" charset="2"/>
              </a:rPr>
              <a:t>= -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a:t>
            </a:r>
            <a:r>
              <a:rPr lang="en-US" altLang="en-US" sz="2600" b="1" baseline="-25000" smtClean="0">
                <a:sym typeface="Times New Roman" panose="02020603050405020304" pitchFamily="18" charset="0"/>
              </a:rPr>
              <a:t>2</a:t>
            </a:r>
            <a:r>
              <a:rPr lang="en-US" altLang="en-US" sz="2600" b="1" smtClean="0">
                <a:sym typeface="Times New Roman" panose="02020603050405020304" pitchFamily="18" charset="0"/>
              </a:rPr>
              <a:t> +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a:t>
            </a:r>
            <a:r>
              <a:rPr lang="en-US" altLang="en-US" sz="2600" b="1" baseline="-25000" smtClean="0">
                <a:sym typeface="Times New Roman" panose="02020603050405020304" pitchFamily="18" charset="0"/>
              </a:rPr>
              <a:t>1</a:t>
            </a:r>
            <a:r>
              <a:rPr lang="en-US" altLang="en-US" b="1" baseline="-25000" smtClean="0">
                <a:sym typeface="Times New Roman" panose="02020603050405020304" pitchFamily="18" charset="0"/>
              </a:rPr>
              <a:t>  </a:t>
            </a:r>
            <a:r>
              <a:rPr lang="en-US" altLang="en-US" smtClean="0">
                <a:sym typeface="Times New Roman" panose="02020603050405020304" pitchFamily="18" charset="0"/>
              </a:rPr>
              <a:t>Or: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 </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 (V</a:t>
            </a:r>
            <a:r>
              <a:rPr lang="en-US" altLang="en-US" b="1" baseline="30000" smtClean="0">
                <a:sym typeface="Symbol" panose="05050102010706020507" pitchFamily="18" charset="2"/>
              </a:rPr>
              <a:t>(e)</a:t>
            </a:r>
            <a:r>
              <a:rPr lang="en-US" altLang="en-US" b="1" smtClean="0">
                <a:sym typeface="Symbol" panose="05050102010706020507" pitchFamily="18" charset="2"/>
              </a:rPr>
              <a:t>)</a:t>
            </a:r>
            <a:r>
              <a:rPr lang="en-US" altLang="en-US" b="1" baseline="-25000" smtClean="0">
                <a:sym typeface="Symbol" panose="05050102010706020507" pitchFamily="18" charset="2"/>
              </a:rPr>
              <a:t>1</a:t>
            </a:r>
            <a:r>
              <a:rPr lang="en-US" altLang="en-US" b="1" smtClean="0">
                <a:sym typeface="Symbol" panose="05050102010706020507" pitchFamily="18" charset="2"/>
              </a:rPr>
              <a:t> - (V</a:t>
            </a:r>
            <a:r>
              <a:rPr lang="en-US" altLang="en-US" b="1" baseline="30000" smtClean="0">
                <a:sym typeface="Symbol" panose="05050102010706020507" pitchFamily="18" charset="2"/>
              </a:rPr>
              <a:t>(e)</a:t>
            </a:r>
            <a:r>
              <a:rPr lang="en-US" altLang="en-US" b="1" smtClean="0">
                <a:sym typeface="Symbol" panose="05050102010706020507" pitchFamily="18" charset="2"/>
              </a:rPr>
              <a:t>)</a:t>
            </a:r>
            <a:r>
              <a:rPr lang="en-US" altLang="en-US" b="1" baseline="-25000" smtClean="0">
                <a:sym typeface="Symbol" panose="05050102010706020507" pitchFamily="18" charset="2"/>
              </a:rPr>
              <a:t>2</a:t>
            </a:r>
            <a:r>
              <a:rPr lang="en-US" altLang="en-US" b="1" smtClean="0">
                <a:sym typeface="Symbol" panose="05050102010706020507" pitchFamily="18" charset="2"/>
              </a:rPr>
              <a:t> </a:t>
            </a:r>
          </a:p>
          <a:p>
            <a:pPr eaLnBrk="1" hangingPunct="1">
              <a:buFontTx/>
              <a:buNone/>
            </a:pPr>
            <a:r>
              <a:rPr lang="en-US" altLang="en-US" sz="2600" smtClean="0">
                <a:sym typeface="Symbol" panose="05050102010706020507" pitchFamily="18" charset="2"/>
              </a:rPr>
              <a:t>Where: </a:t>
            </a:r>
            <a:r>
              <a:rPr lang="en-US" altLang="en-US" sz="2600" b="1" smtClean="0">
                <a:sym typeface="Symbol" panose="05050102010706020507" pitchFamily="18" charset="2"/>
              </a:rPr>
              <a:t>V</a:t>
            </a:r>
            <a:r>
              <a:rPr lang="en-US" altLang="en-US" sz="2600" b="1" baseline="30000" smtClean="0">
                <a:sym typeface="Symbol" panose="05050102010706020507" pitchFamily="18" charset="2"/>
              </a:rPr>
              <a:t>(e)</a:t>
            </a:r>
            <a:r>
              <a:rPr lang="en-US" altLang="en-US" sz="2600" b="1" smtClean="0">
                <a:sym typeface="Symbol" panose="05050102010706020507" pitchFamily="18" charset="2"/>
              </a:rPr>
              <a:t> 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 </a:t>
            </a:r>
            <a:r>
              <a:rPr lang="en-US" altLang="en-US" sz="2600" smtClean="0">
                <a:sym typeface="Times New Roman" panose="02020603050405020304" pitchFamily="18" charset="0"/>
              </a:rPr>
              <a:t>= total PE associated with external forces.</a:t>
            </a:r>
          </a:p>
          <a:p>
            <a:pPr eaLnBrk="1" hangingPunct="1"/>
            <a:r>
              <a:rPr lang="en-US" altLang="en-US" b="1" smtClean="0">
                <a:solidFill>
                  <a:srgbClr val="FF0000"/>
                </a:solidFill>
                <a:sym typeface="Times New Roman" panose="02020603050405020304" pitchFamily="18" charset="0"/>
              </a:rPr>
              <a:t>Conservative internal forces:</a:t>
            </a:r>
            <a:r>
              <a:rPr lang="en-US" altLang="en-US" smtClean="0">
                <a:sym typeface="Times New Roman" panose="02020603050405020304" pitchFamily="18" charset="0"/>
              </a:rPr>
              <a:t> Write </a:t>
            </a:r>
            <a:r>
              <a:rPr lang="en-US" altLang="en-US" sz="2400" smtClean="0">
                <a:sym typeface="Times New Roman" panose="02020603050405020304" pitchFamily="18" charset="0"/>
              </a:rPr>
              <a:t>(sum over pairs)</a:t>
            </a:r>
            <a:endParaRPr lang="en-US" altLang="en-US" smtClean="0">
              <a:sym typeface="Times New Roman" panose="02020603050405020304" pitchFamily="18" charset="0"/>
            </a:endParaRPr>
          </a:p>
          <a:p>
            <a:pPr eaLnBrk="1" hangingPunct="1">
              <a:buFontTx/>
              <a:buNone/>
            </a:pPr>
            <a:r>
              <a:rPr lang="en-US" altLang="en-US" smtClean="0">
                <a:sym typeface="Symbol" panose="05050102010706020507" pitchFamily="18" charset="2"/>
              </a:rPr>
              <a:t>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Symbol" panose="05050102010706020507" pitchFamily="18" charset="2"/>
              </a:rPr>
              <a:t> = (</a:t>
            </a:r>
            <a:r>
              <a:rPr lang="en-US" altLang="en-US" sz="2600" b="1" smtClean="0">
                <a:sym typeface="Times New Roman" panose="02020603050405020304" pitchFamily="18" charset="0"/>
              </a:rPr>
              <a:t>½)</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Symbol" panose="05050102010706020507" pitchFamily="18" charset="2"/>
              </a:rPr>
              <a:t> + </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j</a:t>
            </a:r>
            <a:r>
              <a:rPr lang="en-US" altLang="en-US" sz="2600" b="1" smtClean="0">
                <a:sym typeface="Symbol" panose="05050102010706020507" pitchFamily="18" charset="2"/>
              </a:rPr>
              <a:t>] </a:t>
            </a:r>
          </a:p>
          <a:p>
            <a:pPr eaLnBrk="1" hangingPunct="1">
              <a:buFontTx/>
              <a:buNone/>
            </a:pPr>
            <a:r>
              <a:rPr lang="en-US" altLang="en-US" sz="2600" b="1" smtClean="0">
                <a:sym typeface="Symbol" panose="05050102010706020507" pitchFamily="18" charset="2"/>
              </a:rPr>
              <a:t>		                  = - (</a:t>
            </a:r>
            <a:r>
              <a:rPr lang="en-US" altLang="en-US" sz="2600" b="1" smtClean="0">
                <a:sym typeface="Times New Roman" panose="02020603050405020304" pitchFamily="18" charset="0"/>
              </a:rPr>
              <a:t>½)</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sz="2600" smtClean="0">
                <a:sym typeface="Symbol" panose="05050102010706020507" pitchFamily="18" charset="2"/>
              </a:rPr>
              <a:t>[</a:t>
            </a:r>
            <a:r>
              <a:rPr lang="en-US" altLang="en-US" sz="2600" b="1" smtClean="0">
                <a:latin typeface="StarSymbol"/>
                <a:sym typeface="Symbol" panose="05050102010706020507" pitchFamily="18" charset="2"/>
              </a:rPr>
              <a:t>∇</a:t>
            </a:r>
            <a:r>
              <a:rPr lang="en-US" altLang="en-US" sz="2600" b="1" baseline="-25000" smtClean="0">
                <a:sym typeface="Times New Roman" panose="02020603050405020304" pitchFamily="18" charset="0"/>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Symbol" panose="05050102010706020507" pitchFamily="18" charset="2"/>
              </a:rPr>
              <a:t> </a:t>
            </a:r>
            <a:r>
              <a:rPr lang="en-US" altLang="en-US" sz="2600" b="1" smtClean="0">
                <a:sym typeface="Times New Roman" panose="02020603050405020304" pitchFamily="18" charset="0"/>
              </a:rPr>
              <a:t>+</a:t>
            </a:r>
            <a:r>
              <a:rPr lang="en-US" altLang="en-US" sz="2600" b="1" smtClean="0">
                <a:sym typeface="Symbol" panose="05050102010706020507" pitchFamily="18" charset="2"/>
              </a:rPr>
              <a:t> </a:t>
            </a:r>
            <a:r>
              <a:rPr lang="en-US" altLang="en-US" sz="2600" b="1" smtClean="0">
                <a:latin typeface="StarSymbol"/>
                <a:sym typeface="Symbol" panose="05050102010706020507" pitchFamily="18" charset="2"/>
              </a:rPr>
              <a:t>∇</a:t>
            </a:r>
            <a:r>
              <a:rPr lang="en-US" altLang="en-US" sz="2600" b="1" baseline="-25000" smtClean="0">
                <a:sym typeface="Times New Roman" panose="02020603050405020304" pitchFamily="18" charset="0"/>
              </a:rPr>
              <a:t>j</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j</a:t>
            </a:r>
            <a:r>
              <a:rPr lang="en-US" altLang="en-US" sz="2600" b="1" smtClean="0">
                <a:sym typeface="Symbol" panose="05050102010706020507" pitchFamily="18" charset="2"/>
              </a:rPr>
              <a:t>] </a:t>
            </a:r>
          </a:p>
          <a:p>
            <a:pPr eaLnBrk="1" hangingPunct="1">
              <a:buFontTx/>
              <a:buNone/>
            </a:pPr>
            <a:r>
              <a:rPr lang="en-US" altLang="en-US" smtClean="0">
                <a:sym typeface="Symbol" panose="05050102010706020507" pitchFamily="18" charset="2"/>
              </a:rPr>
              <a:t>	</a:t>
            </a:r>
            <a:r>
              <a:rPr lang="en-US" altLang="en-US" sz="2400" smtClean="0">
                <a:sym typeface="Symbol" panose="05050102010706020507" pitchFamily="18" charset="2"/>
              </a:rPr>
              <a:t>Note: </a:t>
            </a:r>
            <a:r>
              <a:rPr lang="en-US" altLang="en-US" sz="2400" b="1" smtClean="0">
                <a:latin typeface="StarSymbol"/>
                <a:sym typeface="Symbol" panose="05050102010706020507" pitchFamily="18" charset="2"/>
              </a:rPr>
              <a:t>∇</a:t>
            </a:r>
            <a:r>
              <a:rPr lang="en-US" altLang="en-US" sz="2400" b="1" baseline="-25000" smtClean="0">
                <a:sym typeface="Times New Roman" panose="02020603050405020304" pitchFamily="18" charset="0"/>
              </a:rPr>
              <a:t>i</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ij  </a:t>
            </a:r>
            <a:r>
              <a:rPr lang="en-US" altLang="en-US" sz="2400" b="1" smtClean="0">
                <a:sym typeface="Times New Roman" panose="02020603050405020304" pitchFamily="18" charset="0"/>
              </a:rPr>
              <a:t>=</a:t>
            </a:r>
            <a:r>
              <a:rPr lang="en-US" altLang="en-US" sz="2400" b="1" smtClean="0">
                <a:sym typeface="Symbol" panose="05050102010706020507" pitchFamily="18" charset="2"/>
              </a:rPr>
              <a:t> - </a:t>
            </a:r>
            <a:r>
              <a:rPr lang="en-US" altLang="en-US" sz="2400" b="1" smtClean="0">
                <a:latin typeface="StarSymbol"/>
                <a:sym typeface="Symbol" panose="05050102010706020507" pitchFamily="18" charset="2"/>
              </a:rPr>
              <a:t>∇</a:t>
            </a:r>
            <a:r>
              <a:rPr lang="en-US" altLang="en-US" sz="2400" b="1" baseline="-25000" smtClean="0">
                <a:sym typeface="Times New Roman" panose="02020603050405020304" pitchFamily="18" charset="0"/>
              </a:rPr>
              <a:t>j</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ij</a:t>
            </a:r>
            <a:r>
              <a:rPr lang="en-US" altLang="en-US" sz="2400" b="1" smtClean="0">
                <a:sym typeface="Times New Roman" panose="02020603050405020304" pitchFamily="18" charset="0"/>
              </a:rPr>
              <a:t> = </a:t>
            </a:r>
            <a:r>
              <a:rPr lang="en-US" altLang="en-US" sz="2400" b="1" smtClean="0">
                <a:latin typeface="StarSymbol"/>
                <a:sym typeface="Symbol" panose="05050102010706020507" pitchFamily="18" charset="2"/>
              </a:rPr>
              <a:t>∇</a:t>
            </a:r>
            <a:r>
              <a:rPr lang="en-US" altLang="en-US" sz="2400" b="1" baseline="-25000" smtClean="0">
                <a:sym typeface="Times New Roman" panose="02020603050405020304" pitchFamily="18" charset="0"/>
              </a:rPr>
              <a:t>ij</a:t>
            </a:r>
            <a:r>
              <a:rPr lang="en-US" altLang="en-US" sz="2400" b="1" smtClean="0">
                <a:sym typeface="Times New Roman" panose="02020603050405020304" pitchFamily="18" charset="0"/>
              </a:rPr>
              <a:t>V</a:t>
            </a:r>
            <a:r>
              <a:rPr lang="en-US" altLang="en-US" sz="2400" b="1" baseline="-25000" smtClean="0">
                <a:sym typeface="Times New Roman" panose="02020603050405020304" pitchFamily="18" charset="0"/>
              </a:rPr>
              <a:t>ij</a:t>
            </a:r>
            <a:r>
              <a:rPr lang="en-US" altLang="en-US" sz="2400" smtClean="0">
                <a:sym typeface="Symbol" panose="05050102010706020507" pitchFamily="18" charset="2"/>
              </a:rPr>
              <a:t>  (</a:t>
            </a:r>
            <a:r>
              <a:rPr lang="en-US" altLang="en-US" sz="2400" b="1" smtClean="0">
                <a:latin typeface="StarSymbol"/>
                <a:sym typeface="Symbol" panose="05050102010706020507" pitchFamily="18" charset="2"/>
              </a:rPr>
              <a:t>∇</a:t>
            </a:r>
            <a:r>
              <a:rPr lang="en-US" altLang="en-US" sz="2400" b="1" baseline="-25000" smtClean="0">
                <a:sym typeface="Times New Roman" panose="02020603050405020304" pitchFamily="18" charset="0"/>
              </a:rPr>
              <a:t>ij</a:t>
            </a:r>
            <a:r>
              <a:rPr lang="en-US" altLang="en-US" sz="2400" b="1" smtClean="0">
                <a:sym typeface="Times New Roman" panose="02020603050405020304" pitchFamily="18" charset="0"/>
              </a:rPr>
              <a:t> </a:t>
            </a:r>
            <a:r>
              <a:rPr lang="en-US" altLang="en-US" sz="2400" b="1" smtClean="0">
                <a:sym typeface="Symbol" panose="05050102010706020507" pitchFamily="18" charset="2"/>
              </a:rPr>
              <a:t></a:t>
            </a:r>
            <a:r>
              <a:rPr lang="en-US" altLang="en-US" sz="2400" smtClean="0">
                <a:sym typeface="Symbol" panose="05050102010706020507" pitchFamily="18" charset="2"/>
              </a:rPr>
              <a:t> grad with respect to </a:t>
            </a:r>
            <a:r>
              <a:rPr lang="en-US" altLang="en-US" sz="2400" b="1" smtClean="0">
                <a:sym typeface="Symbol" panose="05050102010706020507" pitchFamily="18" charset="2"/>
              </a:rPr>
              <a:t>r</a:t>
            </a:r>
            <a:r>
              <a:rPr lang="en-US" altLang="en-US" sz="2400" b="1" baseline="-25000" smtClean="0">
                <a:sym typeface="Symbol" panose="05050102010706020507" pitchFamily="18" charset="2"/>
              </a:rPr>
              <a:t>ij</a:t>
            </a:r>
            <a:r>
              <a:rPr lang="en-US" altLang="en-US" sz="2400" smtClean="0">
                <a:sym typeface="Symbol" panose="05050102010706020507" pitchFamily="18" charset="2"/>
              </a:rPr>
              <a:t>)</a:t>
            </a:r>
          </a:p>
          <a:p>
            <a:pPr eaLnBrk="1" hangingPunct="1">
              <a:buFontTx/>
              <a:buNone/>
            </a:pPr>
            <a:r>
              <a:rPr lang="en-US" altLang="en-US" sz="2400" smtClean="0">
                <a:sym typeface="Symbol" panose="05050102010706020507" pitchFamily="18" charset="2"/>
              </a:rPr>
              <a:t>			Also: </a:t>
            </a:r>
            <a:r>
              <a:rPr lang="en-US" altLang="en-US" sz="2400" b="1" smtClean="0">
                <a:sym typeface="Symbol" panose="05050102010706020507" pitchFamily="18" charset="2"/>
              </a:rPr>
              <a:t>ds</a:t>
            </a:r>
            <a:r>
              <a:rPr lang="en-US" altLang="en-US" sz="2400" b="1" baseline="-25000" smtClean="0">
                <a:sym typeface="Symbol" panose="05050102010706020507" pitchFamily="18" charset="2"/>
              </a:rPr>
              <a:t>i</a:t>
            </a:r>
            <a:r>
              <a:rPr lang="en-US" altLang="en-US" sz="2400" b="1" smtClean="0">
                <a:sym typeface="Symbol" panose="05050102010706020507" pitchFamily="18" charset="2"/>
              </a:rPr>
              <a:t> - ds</a:t>
            </a:r>
            <a:r>
              <a:rPr lang="en-US" altLang="en-US" sz="2400" b="1" baseline="-25000" smtClean="0">
                <a:sym typeface="Symbol" panose="05050102010706020507" pitchFamily="18" charset="2"/>
              </a:rPr>
              <a:t>j</a:t>
            </a:r>
            <a:r>
              <a:rPr lang="en-US" altLang="en-US" sz="2400" b="1" smtClean="0">
                <a:sym typeface="Symbol" panose="05050102010706020507" pitchFamily="18" charset="2"/>
              </a:rPr>
              <a:t> = dr</a:t>
            </a:r>
            <a:r>
              <a:rPr lang="en-US" altLang="en-US" sz="2400" b="1" baseline="-25000" smtClean="0">
                <a:sym typeface="Symbol" panose="05050102010706020507" pitchFamily="18" charset="2"/>
              </a:rPr>
              <a:t>ij</a:t>
            </a:r>
            <a:r>
              <a:rPr lang="en-US" altLang="en-US" sz="2400" baseline="-25000" smtClean="0">
                <a:sym typeface="Symbol" panose="05050102010706020507" pitchFamily="18" charset="2"/>
              </a:rPr>
              <a:t> </a:t>
            </a:r>
            <a:endParaRPr lang="en-US" altLang="en-US" sz="2400" smtClean="0">
              <a:sym typeface="Symbol" panose="05050102010706020507" pitchFamily="18" charset="2"/>
            </a:endParaRPr>
          </a:p>
          <a:p>
            <a:pPr eaLnBrk="1" hangingPunct="1">
              <a:buFontTx/>
              <a:buNone/>
            </a:pPr>
            <a:r>
              <a:rPr lang="en-US" altLang="en-US" sz="2600" smtClean="0">
                <a:sym typeface="Symbol" panose="05050102010706020507" pitchFamily="18" charset="2"/>
              </a:rPr>
              <a:t> 	 </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sz="2600" b="1" smtClean="0">
                <a:sym typeface="Times New Roman" panose="02020603050405020304" pitchFamily="18" charset="0"/>
              </a:rPr>
              <a:t>F</a:t>
            </a:r>
            <a:r>
              <a:rPr lang="en-US" altLang="en-US" sz="2600" b="1" baseline="-25000" smtClean="0">
                <a:sym typeface="Times New Roman" panose="02020603050405020304" pitchFamily="18" charset="0"/>
              </a:rPr>
              <a:t>ji</a:t>
            </a:r>
            <a:r>
              <a:rPr lang="en-US" altLang="en-US" sz="2600" b="1" smtClean="0">
                <a:sym typeface="Symbol" panose="05050102010706020507" pitchFamily="18" charset="2"/>
              </a:rPr>
              <a:t>ds</a:t>
            </a:r>
            <a:r>
              <a:rPr lang="en-US" altLang="en-US" sz="2600" b="1" baseline="-25000" smtClean="0">
                <a:sym typeface="Symbol" panose="05050102010706020507" pitchFamily="18" charset="2"/>
              </a:rPr>
              <a:t>i</a:t>
            </a:r>
            <a:r>
              <a:rPr lang="en-US" altLang="en-US" sz="2600" b="1" smtClean="0">
                <a:sym typeface="Symbol" panose="05050102010706020507" pitchFamily="18" charset="2"/>
              </a:rPr>
              <a:t> = - </a:t>
            </a:r>
            <a:r>
              <a:rPr lang="en-US" altLang="en-US" b="1" smtClean="0">
                <a:sym typeface="Symbol" panose="05050102010706020507" pitchFamily="18" charset="2"/>
              </a:rPr>
              <a:t>(</a:t>
            </a:r>
            <a:r>
              <a:rPr lang="en-US" altLang="en-US" b="1" smtClean="0">
                <a:sym typeface="Times New Roman" panose="02020603050405020304" pitchFamily="18" charset="0"/>
              </a:rPr>
              <a:t>½)</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baseline="-25000" smtClean="0">
                <a:sym typeface="Times New Roman" panose="02020603050405020304" pitchFamily="18" charset="0"/>
              </a:rPr>
              <a:t> </a:t>
            </a:r>
            <a:r>
              <a:rPr lang="en-US" altLang="en-US" sz="2600" b="1" smtClean="0">
                <a:cs typeface="Times New Roman" panose="02020603050405020304" pitchFamily="18" charset="0"/>
                <a:sym typeface="Symbol" panose="05050102010706020507" pitchFamily="18" charset="2"/>
              </a:rPr>
              <a:t>∫</a:t>
            </a:r>
            <a:r>
              <a:rPr lang="en-US" altLang="en-US" sz="2600" smtClean="0">
                <a:sym typeface="Symbol" panose="05050102010706020507" pitchFamily="18" charset="2"/>
              </a:rPr>
              <a:t> </a:t>
            </a:r>
            <a:r>
              <a:rPr lang="en-US" altLang="en-US" sz="2600" b="1" smtClean="0">
                <a:latin typeface="StarSymbol"/>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dr</a:t>
            </a:r>
            <a:r>
              <a:rPr lang="en-US" altLang="en-US" sz="2600" b="1" baseline="-25000" smtClean="0">
                <a:sym typeface="Symbol" panose="05050102010706020507" pitchFamily="18" charset="2"/>
              </a:rPr>
              <a:t>ij </a:t>
            </a:r>
            <a:r>
              <a:rPr lang="en-US" altLang="en-US" sz="2600" b="1" smtClean="0">
                <a:sym typeface="Symbol" panose="05050102010706020507" pitchFamily="18" charset="2"/>
              </a:rPr>
              <a:t> </a:t>
            </a:r>
          </a:p>
          <a:p>
            <a:pPr eaLnBrk="1" hangingPunct="1">
              <a:buFontTx/>
              <a:buNone/>
            </a:pPr>
            <a:r>
              <a:rPr lang="en-US" altLang="en-US" sz="2600" b="1" smtClean="0">
                <a:sym typeface="Symbol" panose="05050102010706020507" pitchFamily="18" charset="2"/>
              </a:rPr>
              <a:t>				= - </a:t>
            </a:r>
            <a:r>
              <a:rPr lang="en-US" altLang="en-US" b="1" smtClean="0">
                <a:sym typeface="Symbol" panose="05050102010706020507" pitchFamily="18" charset="2"/>
              </a:rPr>
              <a:t>(</a:t>
            </a:r>
            <a:r>
              <a:rPr lang="en-US" altLang="en-US" b="1" smtClean="0">
                <a:sym typeface="Times New Roman" panose="02020603050405020304" pitchFamily="18" charset="0"/>
              </a:rPr>
              <a:t>½)</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a:t>
            </a:r>
            <a:r>
              <a:rPr lang="en-US" altLang="en-US" sz="2600" b="1" baseline="-25000" smtClean="0">
                <a:sym typeface="Symbol" panose="05050102010706020507" pitchFamily="18" charset="2"/>
              </a:rPr>
              <a:t>2</a:t>
            </a:r>
            <a:r>
              <a:rPr lang="en-US" altLang="en-US" sz="2600" b="1" smtClean="0">
                <a:sym typeface="Symbol" panose="05050102010706020507" pitchFamily="18" charset="2"/>
              </a:rPr>
              <a:t> +  </a:t>
            </a:r>
            <a:r>
              <a:rPr lang="en-US" altLang="en-US" b="1" smtClean="0">
                <a:sym typeface="Symbol" panose="05050102010706020507" pitchFamily="18" charset="2"/>
              </a:rPr>
              <a:t>(</a:t>
            </a:r>
            <a:r>
              <a:rPr lang="en-US" altLang="en-US" b="1" smtClean="0">
                <a:sym typeface="Times New Roman" panose="02020603050405020304" pitchFamily="18" charset="0"/>
              </a:rPr>
              <a:t>½)</a:t>
            </a:r>
            <a:r>
              <a:rPr lang="en-US" altLang="en-US" sz="2600" smtClean="0">
                <a:cs typeface="Times New Roman" panose="02020603050405020304" pitchFamily="18" charset="0"/>
                <a:sym typeface="Symbol" panose="05050102010706020507" pitchFamily="18" charset="2"/>
              </a:rPr>
              <a:t>∑</a:t>
            </a:r>
            <a:r>
              <a:rPr lang="en-US" altLang="en-US" sz="2600" b="1" baseline="-25000" smtClean="0">
                <a:sym typeface="Times New Roman" panose="02020603050405020304" pitchFamily="18" charset="0"/>
              </a:rPr>
              <a:t>i,j(</a:t>
            </a:r>
            <a:r>
              <a:rPr lang="en-US" altLang="en-US" sz="2600" b="1" baseline="-25000" smtClean="0">
                <a:sym typeface="Symbol" panose="05050102010706020507" pitchFamily="18" charset="2"/>
              </a:rPr>
              <a:t>i)</a:t>
            </a:r>
            <a:r>
              <a:rPr lang="en-US" altLang="en-US" sz="2600" b="1" smtClean="0">
                <a:sym typeface="Times New Roman" panose="02020603050405020304" pitchFamily="18" charset="0"/>
              </a:rPr>
              <a:t>(V</a:t>
            </a:r>
            <a:r>
              <a:rPr lang="en-US" altLang="en-US" sz="2600" b="1" baseline="-25000" smtClean="0">
                <a:sym typeface="Times New Roman" panose="02020603050405020304" pitchFamily="18" charset="0"/>
              </a:rPr>
              <a:t>ij</a:t>
            </a:r>
            <a:r>
              <a:rPr lang="en-US" altLang="en-US" sz="2600" b="1" smtClean="0">
                <a:sym typeface="Symbol" panose="05050102010706020507" pitchFamily="18" charset="2"/>
              </a:rPr>
              <a:t>)</a:t>
            </a:r>
            <a:r>
              <a:rPr lang="en-US" altLang="en-US" sz="2600" b="1" baseline="-25000" smtClean="0">
                <a:sym typeface="Symbol" panose="05050102010706020507" pitchFamily="18" charset="2"/>
              </a:rPr>
              <a:t>1</a:t>
            </a:r>
          </a:p>
          <a:p>
            <a:pPr eaLnBrk="1" hangingPunct="1">
              <a:buFontTx/>
              <a:buNone/>
            </a:pPr>
            <a:endParaRPr lang="en-US" altLang="en-US" sz="2600" b="1" baseline="-25000" smtClean="0">
              <a:sym typeface="Symbol" panose="05050102010706020507" pitchFamily="18" charset="2"/>
            </a:endParaRPr>
          </a:p>
        </p:txBody>
      </p:sp>
      <p:sp>
        <p:nvSpPr>
          <p:cNvPr id="90115" name="Text Box 6"/>
          <p:cNvSpPr txBox="1">
            <a:spLocks noChangeArrowheads="1"/>
          </p:cNvSpPr>
          <p:nvPr/>
        </p:nvSpPr>
        <p:spPr bwMode="auto">
          <a:xfrm>
            <a:off x="9675813" y="5181600"/>
            <a:ext cx="196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Euphemia" pitchFamily="34" charset="0"/>
              </a:rPr>
              <a:t> </a:t>
            </a:r>
            <a:r>
              <a:rPr lang="en-US" altLang="en-US" sz="2400">
                <a:solidFill>
                  <a:srgbClr val="336600"/>
                </a:solidFill>
                <a:latin typeface="Euphemia" pitchFamily="34" charset="0"/>
              </a:rPr>
              <a:t>do integral!!</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body" idx="1"/>
          </p:nvPr>
        </p:nvSpPr>
        <p:spPr>
          <a:xfrm>
            <a:off x="1370013" y="533400"/>
            <a:ext cx="10348912" cy="5562600"/>
          </a:xfrm>
        </p:spPr>
        <p:txBody>
          <a:bodyPr/>
          <a:lstStyle/>
          <a:p>
            <a:pPr eaLnBrk="1" hangingPunct="1"/>
            <a:r>
              <a:rPr lang="en-US" altLang="en-US" b="1" smtClean="0">
                <a:solidFill>
                  <a:srgbClr val="FF0000"/>
                </a:solidFill>
                <a:sym typeface="Times New Roman" panose="02020603050405020304" pitchFamily="18" charset="0"/>
              </a:rPr>
              <a:t>Conservative internal </a:t>
            </a:r>
            <a:r>
              <a:rPr lang="en-US" altLang="en-US" b="1" smtClean="0">
                <a:solidFill>
                  <a:srgbClr val="0000FF"/>
                </a:solidFill>
                <a:sym typeface="Times New Roman" panose="02020603050405020304" pitchFamily="18" charset="0"/>
              </a:rPr>
              <a:t>(Central!) </a:t>
            </a:r>
            <a:r>
              <a:rPr lang="en-US" altLang="en-US" b="1" smtClean="0">
                <a:solidFill>
                  <a:srgbClr val="FF0000"/>
                </a:solidFill>
                <a:sym typeface="Times New Roman" panose="02020603050405020304" pitchFamily="18" charset="0"/>
              </a:rPr>
              <a:t>forces</a:t>
            </a:r>
            <a:r>
              <a:rPr lang="en-US" altLang="en-US" smtClean="0">
                <a:sym typeface="Times New Roman" panose="02020603050405020304" pitchFamily="18" charset="0"/>
              </a:rPr>
              <a:t>: </a:t>
            </a:r>
          </a:p>
          <a:p>
            <a:pPr eaLnBrk="1" hangingPunct="1">
              <a:buFontTx/>
              <a:buNone/>
            </a:pPr>
            <a:r>
              <a:rPr lang="en-US" altLang="en-US" smtClean="0">
                <a:sym typeface="Symbol" panose="05050102010706020507" pitchFamily="18" charset="2"/>
              </a:rPr>
              <a:t>	 </a:t>
            </a:r>
            <a:r>
              <a:rPr lang="en-US" altLang="en-US"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 - (</a:t>
            </a:r>
            <a:r>
              <a:rPr lang="en-US" altLang="en-US" b="1" smtClean="0">
                <a:sym typeface="Times New Roman" panose="02020603050405020304" pitchFamily="18" charset="0"/>
              </a:rPr>
              <a:t>½)</a:t>
            </a:r>
            <a:r>
              <a:rPr lang="en-US" altLang="en-US"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ij</a:t>
            </a:r>
            <a:r>
              <a:rPr lang="en-US" altLang="en-US" b="1" smtClean="0">
                <a:sym typeface="Symbol" panose="05050102010706020507" pitchFamily="18" charset="2"/>
              </a:rPr>
              <a:t>)</a:t>
            </a:r>
            <a:r>
              <a:rPr lang="en-US" altLang="en-US" b="1" baseline="-25000" smtClean="0">
                <a:sym typeface="Symbol" panose="05050102010706020507" pitchFamily="18" charset="2"/>
              </a:rPr>
              <a:t>2</a:t>
            </a:r>
            <a:r>
              <a:rPr lang="en-US" altLang="en-US" b="1" smtClean="0">
                <a:sym typeface="Symbol" panose="05050102010706020507" pitchFamily="18" charset="2"/>
              </a:rPr>
              <a:t> +  (</a:t>
            </a:r>
            <a:r>
              <a:rPr lang="en-US" altLang="en-US" b="1" smtClean="0">
                <a:sym typeface="Times New Roman" panose="02020603050405020304" pitchFamily="18" charset="0"/>
              </a:rPr>
              <a:t>½)</a:t>
            </a:r>
            <a:r>
              <a:rPr lang="en-US" altLang="en-US"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ij</a:t>
            </a:r>
            <a:r>
              <a:rPr lang="en-US" altLang="en-US" b="1" smtClean="0">
                <a:sym typeface="Symbol" panose="05050102010706020507" pitchFamily="18" charset="2"/>
              </a:rPr>
              <a:t>)</a:t>
            </a:r>
            <a:r>
              <a:rPr lang="en-US" altLang="en-US" b="1" baseline="-25000" smtClean="0">
                <a:sym typeface="Symbol" panose="05050102010706020507" pitchFamily="18" charset="2"/>
              </a:rPr>
              <a:t>1</a:t>
            </a:r>
          </a:p>
          <a:p>
            <a:pPr eaLnBrk="1" hangingPunct="1">
              <a:buFontTx/>
              <a:buNone/>
            </a:pPr>
            <a:r>
              <a:rPr lang="en-US" altLang="en-US" smtClean="0">
                <a:sym typeface="Symbol" panose="05050102010706020507" pitchFamily="18" charset="2"/>
              </a:rPr>
              <a:t>	or: 		 </a:t>
            </a:r>
            <a:r>
              <a:rPr lang="en-US" altLang="en-US"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r>
              <a:rPr lang="en-US" altLang="en-US" b="1" smtClean="0">
                <a:sym typeface="Symbol" panose="05050102010706020507" pitchFamily="18" charset="2"/>
              </a:rPr>
              <a:t>ds</a:t>
            </a:r>
            <a:r>
              <a:rPr lang="en-US" altLang="en-US" b="1" baseline="-25000" smtClean="0">
                <a:sym typeface="Symbol" panose="05050102010706020507" pitchFamily="18" charset="2"/>
              </a:rPr>
              <a:t>i</a:t>
            </a:r>
            <a:r>
              <a:rPr lang="en-US" altLang="en-US" b="1" smtClean="0">
                <a:sym typeface="Symbol" panose="05050102010706020507" pitchFamily="18" charset="2"/>
              </a:rPr>
              <a:t> = (V</a:t>
            </a:r>
            <a:r>
              <a:rPr lang="en-US" altLang="en-US" b="1" baseline="30000" smtClean="0">
                <a:sym typeface="Symbol" panose="05050102010706020507" pitchFamily="18" charset="2"/>
              </a:rPr>
              <a:t>(I)</a:t>
            </a:r>
            <a:r>
              <a:rPr lang="en-US" altLang="en-US" b="1" smtClean="0">
                <a:sym typeface="Symbol" panose="05050102010706020507" pitchFamily="18" charset="2"/>
              </a:rPr>
              <a:t>)</a:t>
            </a:r>
            <a:r>
              <a:rPr lang="en-US" altLang="en-US" b="1" baseline="-25000" smtClean="0">
                <a:sym typeface="Symbol" panose="05050102010706020507" pitchFamily="18" charset="2"/>
              </a:rPr>
              <a:t>1</a:t>
            </a:r>
            <a:r>
              <a:rPr lang="en-US" altLang="en-US" b="1" smtClean="0">
                <a:sym typeface="Symbol" panose="05050102010706020507" pitchFamily="18" charset="2"/>
              </a:rPr>
              <a:t> - (V</a:t>
            </a:r>
            <a:r>
              <a:rPr lang="en-US" altLang="en-US" b="1" baseline="30000" smtClean="0">
                <a:sym typeface="Symbol" panose="05050102010706020507" pitchFamily="18" charset="2"/>
              </a:rPr>
              <a:t>(I)</a:t>
            </a:r>
            <a:r>
              <a:rPr lang="en-US" altLang="en-US" b="1" smtClean="0">
                <a:sym typeface="Symbol" panose="05050102010706020507" pitchFamily="18" charset="2"/>
              </a:rPr>
              <a:t>)</a:t>
            </a:r>
            <a:r>
              <a:rPr lang="en-US" altLang="en-US" b="1" baseline="-25000" smtClean="0">
                <a:sym typeface="Symbol" panose="05050102010706020507" pitchFamily="18" charset="2"/>
              </a:rPr>
              <a:t>2</a:t>
            </a:r>
            <a:r>
              <a:rPr lang="en-US" altLang="en-US" b="1" smtClean="0">
                <a:sym typeface="Symbol" panose="05050102010706020507" pitchFamily="18" charset="2"/>
              </a:rPr>
              <a:t> </a:t>
            </a:r>
          </a:p>
          <a:p>
            <a:pPr eaLnBrk="1" hangingPunct="1">
              <a:buFontTx/>
              <a:buNone/>
            </a:pPr>
            <a:r>
              <a:rPr lang="en-US" altLang="en-US" smtClean="0">
                <a:sym typeface="Symbol" panose="05050102010706020507" pitchFamily="18" charset="2"/>
              </a:rPr>
              <a:t>	Where: </a:t>
            </a:r>
            <a:r>
              <a:rPr lang="en-US" altLang="en-US" b="1" smtClean="0">
                <a:sym typeface="Symbol" panose="05050102010706020507" pitchFamily="18" charset="2"/>
              </a:rPr>
              <a:t>V</a:t>
            </a:r>
            <a:r>
              <a:rPr lang="en-US" altLang="en-US" b="1" baseline="30000" smtClean="0">
                <a:sym typeface="Symbol" panose="05050102010706020507" pitchFamily="18" charset="2"/>
              </a:rPr>
              <a:t>(I)</a:t>
            </a:r>
            <a:r>
              <a:rPr lang="en-US" altLang="en-US" b="1" smtClean="0">
                <a:sym typeface="Symbol" panose="05050102010706020507" pitchFamily="18" charset="2"/>
              </a:rPr>
              <a:t>  (</a:t>
            </a:r>
            <a:r>
              <a:rPr lang="en-US" altLang="en-US" b="1" smtClean="0">
                <a:sym typeface="Times New Roman" panose="02020603050405020304" pitchFamily="18" charset="0"/>
              </a:rPr>
              <a:t>½)</a:t>
            </a:r>
            <a:r>
              <a:rPr lang="en-US" altLang="en-US"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ij</a:t>
            </a:r>
            <a:r>
              <a:rPr lang="en-US" altLang="en-US" b="1" smtClean="0">
                <a:sym typeface="Symbol" panose="05050102010706020507" pitchFamily="18" charset="2"/>
              </a:rPr>
              <a:t> =</a:t>
            </a:r>
            <a:r>
              <a:rPr lang="en-US" altLang="en-US" b="1" baseline="-25000" smtClean="0">
                <a:sym typeface="Symbol" panose="05050102010706020507" pitchFamily="18" charset="2"/>
              </a:rPr>
              <a:t> </a:t>
            </a:r>
            <a:r>
              <a:rPr lang="en-US" altLang="en-US" smtClean="0">
                <a:sym typeface="Times New Roman" panose="02020603050405020304" pitchFamily="18" charset="0"/>
              </a:rPr>
              <a:t>Total PE associated with internal forces.</a:t>
            </a:r>
          </a:p>
          <a:p>
            <a:pPr eaLnBrk="1" hangingPunct="1"/>
            <a:r>
              <a:rPr lang="en-US" altLang="en-US" sz="3000" b="1" i="1" smtClean="0">
                <a:solidFill>
                  <a:srgbClr val="FF0000"/>
                </a:solidFill>
                <a:sym typeface="Times New Roman" panose="02020603050405020304" pitchFamily="18" charset="0"/>
              </a:rPr>
              <a:t>For </a:t>
            </a:r>
            <a:r>
              <a:rPr lang="en-US" altLang="en-US" sz="3000" b="1" i="1" smtClean="0">
                <a:solidFill>
                  <a:srgbClr val="0000FF"/>
                </a:solidFill>
                <a:sym typeface="Times New Roman" panose="02020603050405020304" pitchFamily="18" charset="0"/>
              </a:rPr>
              <a:t>conservative external forces </a:t>
            </a:r>
            <a:r>
              <a:rPr lang="en-US" altLang="en-US" sz="3000" b="1" i="1" smtClean="0">
                <a:solidFill>
                  <a:srgbClr val="FF0000"/>
                </a:solidFill>
                <a:sym typeface="Times New Roman" panose="02020603050405020304" pitchFamily="18" charset="0"/>
              </a:rPr>
              <a:t>&amp; </a:t>
            </a:r>
            <a:r>
              <a:rPr lang="en-US" altLang="en-US" sz="3000" b="1" i="1" smtClean="0">
                <a:solidFill>
                  <a:srgbClr val="0000FF"/>
                </a:solidFill>
                <a:sym typeface="Times New Roman" panose="02020603050405020304" pitchFamily="18" charset="0"/>
              </a:rPr>
              <a:t>conservative, </a:t>
            </a:r>
            <a:r>
              <a:rPr lang="en-US" altLang="en-US" sz="3000" b="1" i="1" smtClean="0">
                <a:solidFill>
                  <a:srgbClr val="9900CC"/>
                </a:solidFill>
                <a:sym typeface="Times New Roman" panose="02020603050405020304" pitchFamily="18" charset="0"/>
              </a:rPr>
              <a:t>central </a:t>
            </a:r>
            <a:r>
              <a:rPr lang="en-US" altLang="en-US" sz="3000" b="1" i="1" smtClean="0">
                <a:solidFill>
                  <a:srgbClr val="0000FF"/>
                </a:solidFill>
                <a:sym typeface="Times New Roman" panose="02020603050405020304" pitchFamily="18" charset="0"/>
              </a:rPr>
              <a:t>internal forces, </a:t>
            </a:r>
            <a:r>
              <a:rPr lang="en-US" altLang="en-US" sz="3000" b="1" i="1" smtClean="0">
                <a:solidFill>
                  <a:srgbClr val="FF0000"/>
                </a:solidFill>
                <a:sym typeface="Times New Roman" panose="02020603050405020304" pitchFamily="18" charset="0"/>
              </a:rPr>
              <a:t>it is possible to define a potential energy function for the system:</a:t>
            </a:r>
            <a:r>
              <a:rPr lang="en-US" altLang="en-US" b="1" i="1" smtClean="0">
                <a:solidFill>
                  <a:srgbClr val="FF0000"/>
                </a:solidFill>
                <a:sym typeface="Times New Roman" panose="02020603050405020304" pitchFamily="18" charset="0"/>
              </a:rPr>
              <a:t> </a:t>
            </a:r>
          </a:p>
          <a:p>
            <a:pPr eaLnBrk="1" hangingPunct="1">
              <a:buFontTx/>
              <a:buNone/>
            </a:pPr>
            <a:r>
              <a:rPr lang="en-US" altLang="en-US" b="1" smtClean="0">
                <a:sym typeface="Times New Roman" panose="02020603050405020304" pitchFamily="18" charset="0"/>
              </a:rPr>
              <a:t>	</a:t>
            </a:r>
          </a:p>
          <a:p>
            <a:pPr eaLnBrk="1" hangingPunct="1">
              <a:buFontTx/>
              <a:buNone/>
            </a:pPr>
            <a:r>
              <a:rPr lang="en-US" altLang="en-US" b="1" smtClean="0">
                <a:sym typeface="Times New Roman" panose="02020603050405020304" pitchFamily="18" charset="0"/>
              </a:rPr>
              <a:t>	    </a:t>
            </a:r>
            <a:r>
              <a:rPr lang="en-US" altLang="en-US" sz="3600" b="1" smtClean="0">
                <a:sym typeface="Times New Roman" panose="02020603050405020304" pitchFamily="18" charset="0"/>
              </a:rPr>
              <a:t>V </a:t>
            </a:r>
            <a:r>
              <a:rPr lang="en-US" altLang="en-US" sz="3600" b="1" smtClean="0">
                <a:sym typeface="Symbol" panose="05050102010706020507" pitchFamily="18" charset="2"/>
              </a:rPr>
              <a:t> V</a:t>
            </a:r>
            <a:r>
              <a:rPr lang="en-US" altLang="en-US" sz="3600" b="1" baseline="30000" smtClean="0">
                <a:sym typeface="Symbol" panose="05050102010706020507" pitchFamily="18" charset="2"/>
              </a:rPr>
              <a:t>(e)</a:t>
            </a:r>
            <a:r>
              <a:rPr lang="en-US" altLang="en-US" sz="3600" b="1" smtClean="0">
                <a:sym typeface="Symbol" panose="05050102010706020507" pitchFamily="18" charset="2"/>
              </a:rPr>
              <a:t> + V</a:t>
            </a:r>
            <a:r>
              <a:rPr lang="en-US" altLang="en-US" sz="3600" b="1" baseline="30000" smtClean="0">
                <a:sym typeface="Symbol" panose="05050102010706020507" pitchFamily="18" charset="2"/>
              </a:rPr>
              <a:t>(I)</a:t>
            </a:r>
            <a:r>
              <a:rPr lang="en-US" altLang="en-US" sz="3600" b="1" smtClean="0">
                <a:sym typeface="Symbol" panose="05050102010706020507" pitchFamily="18" charset="2"/>
              </a:rPr>
              <a:t>  </a:t>
            </a:r>
            <a:r>
              <a:rPr lang="en-US" altLang="en-US" sz="3600" smtClean="0">
                <a:cs typeface="Times New Roman" panose="02020603050405020304" pitchFamily="18" charset="0"/>
                <a:sym typeface="Symbol" panose="05050102010706020507" pitchFamily="18" charset="2"/>
              </a:rPr>
              <a:t>∑</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V</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 </a:t>
            </a:r>
            <a:r>
              <a:rPr lang="en-US" altLang="en-US" sz="3600" b="1" smtClean="0">
                <a:sym typeface="Symbol" panose="05050102010706020507" pitchFamily="18" charset="2"/>
              </a:rPr>
              <a:t>+ (</a:t>
            </a:r>
            <a:r>
              <a:rPr lang="en-US" altLang="en-US" sz="3600" b="1" smtClean="0">
                <a:sym typeface="Times New Roman" panose="02020603050405020304" pitchFamily="18" charset="0"/>
              </a:rPr>
              <a:t>½)</a:t>
            </a:r>
            <a:r>
              <a:rPr lang="en-US" altLang="en-US" sz="3600" smtClean="0">
                <a:cs typeface="Times New Roman" panose="02020603050405020304" pitchFamily="18" charset="0"/>
                <a:sym typeface="Symbol" panose="05050102010706020507" pitchFamily="18" charset="2"/>
              </a:rPr>
              <a:t>∑</a:t>
            </a:r>
            <a:r>
              <a:rPr lang="en-US" altLang="en-US" sz="3600" b="1" baseline="-25000" smtClean="0">
                <a:sym typeface="Times New Roman" panose="02020603050405020304" pitchFamily="18" charset="0"/>
              </a:rPr>
              <a:t>i,j(</a:t>
            </a:r>
            <a:r>
              <a:rPr lang="en-US" altLang="en-US" sz="3600" b="1" baseline="-25000" smtClean="0">
                <a:sym typeface="Symbol" panose="05050102010706020507" pitchFamily="18" charset="2"/>
              </a:rPr>
              <a:t>i)</a:t>
            </a:r>
            <a:r>
              <a:rPr lang="en-US" altLang="en-US" sz="3600" b="1" smtClean="0">
                <a:sym typeface="Times New Roman" panose="02020603050405020304" pitchFamily="18" charset="0"/>
              </a:rPr>
              <a:t>V</a:t>
            </a:r>
            <a:r>
              <a:rPr lang="en-US" altLang="en-US" sz="3600" b="1" baseline="-25000" smtClean="0">
                <a:sym typeface="Times New Roman" panose="02020603050405020304" pitchFamily="18" charset="0"/>
              </a:rPr>
              <a:t>ij</a:t>
            </a:r>
            <a:r>
              <a:rPr lang="en-US" altLang="en-US" sz="3600" b="1" smtClean="0">
                <a:sym typeface="Symbol" panose="05050102010706020507" pitchFamily="18" charset="2"/>
              </a:rPr>
              <a:t> </a:t>
            </a: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293813" y="228600"/>
            <a:ext cx="10360025" cy="1143000"/>
          </a:xfrm>
        </p:spPr>
        <p:txBody>
          <a:bodyPr/>
          <a:lstStyle/>
          <a:p>
            <a:pPr eaLnBrk="1" hangingPunct="1"/>
            <a:r>
              <a:rPr lang="en-US" altLang="en-US" b="1" smtClean="0">
                <a:solidFill>
                  <a:srgbClr val="0000FF"/>
                </a:solidFill>
                <a:sym typeface="Times New Roman" panose="02020603050405020304" pitchFamily="18" charset="0"/>
              </a:rPr>
              <a:t>Conservation of Mechanical Energy</a:t>
            </a:r>
          </a:p>
        </p:txBody>
      </p:sp>
      <p:sp>
        <p:nvSpPr>
          <p:cNvPr id="333827" name="Rectangle 3"/>
          <p:cNvSpPr>
            <a:spLocks noGrp="1" noChangeArrowheads="1"/>
          </p:cNvSpPr>
          <p:nvPr>
            <p:ph type="body" idx="1"/>
          </p:nvPr>
        </p:nvSpPr>
        <p:spPr>
          <a:xfrm>
            <a:off x="1522413" y="1524000"/>
            <a:ext cx="9777412" cy="4629150"/>
          </a:xfrm>
        </p:spPr>
        <p:txBody>
          <a:bodyPr rtlCol="0">
            <a:normAutofit fontScale="77500" lnSpcReduction="20000"/>
          </a:bodyPr>
          <a:lstStyle/>
          <a:p>
            <a:pPr marL="246888" indent="-246888" eaLnBrk="1" fontAlgn="auto" hangingPunct="1">
              <a:spcAft>
                <a:spcPts val="0"/>
              </a:spcAft>
              <a:defRPr/>
            </a:pPr>
            <a:r>
              <a:rPr lang="en-US" b="1" i="1" dirty="0">
                <a:solidFill>
                  <a:srgbClr val="FF0000"/>
                </a:solidFill>
                <a:sym typeface="Times New Roman" pitchFamily="18" charset="0"/>
              </a:rPr>
              <a:t>For conservative external forces &amp; conservative, central internal forces:</a:t>
            </a:r>
          </a:p>
          <a:p>
            <a:pPr marL="612648" lvl="1" indent="-246888" eaLnBrk="1" fontAlgn="auto" hangingPunct="1">
              <a:spcAft>
                <a:spcPts val="0"/>
              </a:spcAft>
              <a:defRPr/>
            </a:pPr>
            <a:r>
              <a:rPr lang="en-US" dirty="0">
                <a:sym typeface="Times New Roman" pitchFamily="18" charset="0"/>
              </a:rPr>
              <a:t>The total work done in a process is:</a:t>
            </a:r>
            <a:r>
              <a:rPr lang="en-US" b="1" i="1" dirty="0">
                <a:sym typeface="Times New Roman" pitchFamily="18" charset="0"/>
              </a:rPr>
              <a:t> </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a:t>
            </a:r>
            <a:r>
              <a:rPr lang="en-US" b="1" dirty="0">
                <a:sym typeface="Symbol" pitchFamily="18" charset="2"/>
              </a:rPr>
              <a:t> =  V</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2</a:t>
            </a:r>
            <a:r>
              <a:rPr lang="en-US" b="1" dirty="0">
                <a:sym typeface="Symbol" pitchFamily="18" charset="2"/>
              </a:rPr>
              <a:t> = - V </a:t>
            </a:r>
          </a:p>
          <a:p>
            <a:pPr marL="246888" indent="-246888" eaLnBrk="1" fontAlgn="auto" hangingPunct="1">
              <a:spcAft>
                <a:spcPts val="0"/>
              </a:spcAft>
              <a:buFontTx/>
              <a:buNone/>
              <a:defRPr/>
            </a:pPr>
            <a:r>
              <a:rPr lang="en-US" dirty="0">
                <a:sym typeface="Symbol" pitchFamily="18" charset="2"/>
              </a:rPr>
              <a:t>	</a:t>
            </a:r>
            <a:r>
              <a:rPr lang="en-US" sz="2400" dirty="0">
                <a:sym typeface="Symbol" pitchFamily="18" charset="2"/>
              </a:rPr>
              <a:t>with </a:t>
            </a:r>
            <a:r>
              <a:rPr lang="en-US" sz="2400" b="1" dirty="0">
                <a:sym typeface="Times New Roman" pitchFamily="18" charset="0"/>
              </a:rPr>
              <a:t>	V </a:t>
            </a:r>
            <a:r>
              <a:rPr lang="en-US" sz="2400" b="1" dirty="0">
                <a:sym typeface="Symbol" pitchFamily="18" charset="2"/>
              </a:rPr>
              <a:t> V</a:t>
            </a:r>
            <a:r>
              <a:rPr lang="en-US" sz="2400" b="1" baseline="30000" dirty="0">
                <a:sym typeface="Symbol" pitchFamily="18" charset="2"/>
              </a:rPr>
              <a:t>(e)</a:t>
            </a:r>
            <a:r>
              <a:rPr lang="en-US" sz="2400" b="1" dirty="0">
                <a:sym typeface="Symbol" pitchFamily="18" charset="2"/>
              </a:rPr>
              <a:t> + V</a:t>
            </a:r>
            <a:r>
              <a:rPr lang="en-US" sz="2400" b="1" baseline="30000" dirty="0">
                <a:sym typeface="Symbol" pitchFamily="18" charset="2"/>
              </a:rPr>
              <a:t>(I)</a:t>
            </a:r>
            <a:r>
              <a:rPr lang="en-US" sz="2400" b="1" dirty="0">
                <a:sym typeface="Symbol" pitchFamily="18" charset="2"/>
              </a:rPr>
              <a:t>  </a:t>
            </a:r>
            <a:r>
              <a:rPr lang="en-US" sz="2400" b="1" dirty="0">
                <a:cs typeface="Times New Roman" pitchFamily="18" charset="0"/>
                <a:sym typeface="Symbol" pitchFamily="18" charset="2"/>
              </a:rPr>
              <a:t>∑</a:t>
            </a:r>
            <a:r>
              <a:rPr lang="en-US" sz="2400" b="1" baseline="-25000" dirty="0" err="1">
                <a:sym typeface="Times New Roman" pitchFamily="18" charset="0"/>
              </a:rPr>
              <a:t>i</a:t>
            </a:r>
            <a:r>
              <a:rPr lang="en-US" sz="2400" b="1" dirty="0" err="1">
                <a:sym typeface="Times New Roman" pitchFamily="18" charset="0"/>
              </a:rPr>
              <a:t>V</a:t>
            </a:r>
            <a:r>
              <a:rPr lang="en-US" sz="2400" b="1" baseline="-25000" dirty="0" err="1">
                <a:sym typeface="Times New Roman" pitchFamily="18" charset="0"/>
              </a:rPr>
              <a:t>i</a:t>
            </a:r>
            <a:r>
              <a:rPr lang="en-US" sz="2400" b="1" dirty="0">
                <a:sym typeface="Times New Roman" pitchFamily="18" charset="0"/>
              </a:rPr>
              <a:t> </a:t>
            </a:r>
            <a:r>
              <a:rPr lang="en-US" sz="2400" b="1" dirty="0">
                <a:sym typeface="Symbol" pitchFamily="18" charset="2"/>
              </a:rPr>
              <a:t>+  (</a:t>
            </a:r>
            <a:r>
              <a:rPr lang="en-US" sz="2400" b="1" dirty="0">
                <a:sym typeface="Times New Roman" pitchFamily="18" charset="0"/>
              </a:rPr>
              <a:t>½)</a:t>
            </a:r>
            <a:r>
              <a:rPr lang="en-US" sz="2400" b="1" dirty="0">
                <a:cs typeface="Times New Roman" pitchFamily="18" charset="0"/>
                <a:sym typeface="Symbol" pitchFamily="18" charset="2"/>
              </a:rPr>
              <a:t>∑</a:t>
            </a:r>
            <a:r>
              <a:rPr lang="en-US" sz="2400" b="1" baseline="-25000" dirty="0" err="1">
                <a:sym typeface="Times New Roman" pitchFamily="18" charset="0"/>
              </a:rPr>
              <a:t>i,j</a:t>
            </a:r>
            <a:r>
              <a:rPr lang="en-US" sz="2400" b="1" baseline="-25000" dirty="0">
                <a:sym typeface="Times New Roman" pitchFamily="18" charset="0"/>
              </a:rPr>
              <a:t>(</a:t>
            </a:r>
            <a:r>
              <a:rPr lang="en-US" sz="2400" b="1" baseline="-25000" dirty="0">
                <a:sym typeface="Symbol" pitchFamily="18" charset="2"/>
              </a:rPr>
              <a:t></a:t>
            </a:r>
            <a:r>
              <a:rPr lang="en-US" sz="2400" b="1" baseline="-25000" dirty="0" err="1">
                <a:sym typeface="Symbol" pitchFamily="18" charset="2"/>
              </a:rPr>
              <a:t>i</a:t>
            </a:r>
            <a:r>
              <a:rPr lang="en-US" sz="2400" b="1" baseline="-25000" dirty="0">
                <a:sym typeface="Symbol" pitchFamily="18" charset="2"/>
              </a:rPr>
              <a:t>)</a:t>
            </a:r>
            <a:r>
              <a:rPr lang="en-US" sz="2400" b="1" baseline="-25000" dirty="0">
                <a:sym typeface="Times New Roman" pitchFamily="18" charset="0"/>
              </a:rPr>
              <a:t> </a:t>
            </a:r>
            <a:r>
              <a:rPr lang="en-US" sz="2400" b="1" dirty="0" err="1">
                <a:sym typeface="Times New Roman" pitchFamily="18" charset="0"/>
              </a:rPr>
              <a:t>V</a:t>
            </a:r>
            <a:r>
              <a:rPr lang="en-US" sz="2400" b="1" baseline="-25000" dirty="0" err="1">
                <a:sym typeface="Times New Roman" pitchFamily="18" charset="0"/>
              </a:rPr>
              <a:t>ij</a:t>
            </a:r>
            <a:r>
              <a:rPr lang="en-US" sz="2400" b="1" dirty="0">
                <a:sym typeface="Symbol" pitchFamily="18" charset="2"/>
              </a:rPr>
              <a:t> </a:t>
            </a:r>
            <a:endParaRPr lang="en-US" sz="2400" b="1" i="1" dirty="0">
              <a:sym typeface="Times New Roman" pitchFamily="18" charset="0"/>
            </a:endParaRPr>
          </a:p>
          <a:p>
            <a:pPr marL="612648" lvl="1" indent="-246888" eaLnBrk="1" fontAlgn="auto" hangingPunct="1">
              <a:spcAft>
                <a:spcPts val="0"/>
              </a:spcAft>
              <a:defRPr/>
            </a:pPr>
            <a:r>
              <a:rPr lang="en-US" dirty="0">
                <a:sym typeface="Symbol" pitchFamily="18" charset="2"/>
              </a:rPr>
              <a:t>In general</a:t>
            </a:r>
            <a:r>
              <a:rPr lang="en-US" b="1" dirty="0">
                <a:sym typeface="Symbol" pitchFamily="18" charset="2"/>
              </a:rPr>
              <a:t>	 </a:t>
            </a:r>
          </a:p>
          <a:p>
            <a:pPr marL="246888" indent="-246888" eaLnBrk="1" fontAlgn="auto" hangingPunct="1">
              <a:spcAft>
                <a:spcPts val="0"/>
              </a:spcAft>
              <a:buFontTx/>
              <a:buNone/>
              <a:defRPr/>
            </a:pPr>
            <a:r>
              <a:rPr lang="en-US" b="1" dirty="0">
                <a:sym typeface="Symbol" pitchFamily="18" charset="2"/>
              </a:rPr>
              <a:t>			W</a:t>
            </a:r>
            <a:r>
              <a:rPr lang="en-US" b="1" baseline="-25000" dirty="0">
                <a:sym typeface="Symbol" pitchFamily="18" charset="2"/>
              </a:rPr>
              <a:t>12</a:t>
            </a:r>
            <a:r>
              <a:rPr lang="en-US" b="1" dirty="0">
                <a:sym typeface="Symbol" pitchFamily="18" charset="2"/>
              </a:rPr>
              <a:t> =  T</a:t>
            </a:r>
            <a:r>
              <a:rPr lang="en-US" b="1" baseline="-25000" dirty="0">
                <a:sym typeface="Symbol" pitchFamily="18" charset="2"/>
              </a:rPr>
              <a:t>2</a:t>
            </a:r>
            <a:r>
              <a:rPr lang="en-US" b="1" dirty="0">
                <a:sym typeface="Symbol" pitchFamily="18" charset="2"/>
              </a:rPr>
              <a:t> - T</a:t>
            </a:r>
            <a:r>
              <a:rPr lang="en-US" b="1" baseline="-25000" dirty="0">
                <a:sym typeface="Symbol" pitchFamily="18" charset="2"/>
              </a:rPr>
              <a:t>1</a:t>
            </a:r>
            <a:r>
              <a:rPr lang="en-US" b="1" dirty="0">
                <a:sym typeface="Symbol" pitchFamily="18" charset="2"/>
              </a:rPr>
              <a:t> = T</a:t>
            </a:r>
          </a:p>
          <a:p>
            <a:pPr marL="246888" indent="-246888" eaLnBrk="1" fontAlgn="auto" hangingPunct="1">
              <a:spcAft>
                <a:spcPts val="0"/>
              </a:spcAft>
              <a:buFontTx/>
              <a:buNone/>
              <a:defRPr/>
            </a:pPr>
            <a:r>
              <a:rPr lang="en-US" b="1" dirty="0">
                <a:sym typeface="Symbol" pitchFamily="18" charset="2"/>
              </a:rPr>
              <a:t>	</a:t>
            </a:r>
            <a:r>
              <a:rPr lang="en-US" sz="2400" dirty="0">
                <a:sym typeface="Times New Roman" pitchFamily="18" charset="0"/>
              </a:rPr>
              <a:t>Combining </a:t>
            </a:r>
            <a:r>
              <a:rPr lang="en-US" sz="2400" b="1" dirty="0">
                <a:sym typeface="Symbol" pitchFamily="18" charset="2"/>
              </a:rPr>
              <a:t> </a:t>
            </a:r>
            <a:r>
              <a:rPr lang="en-US" b="1" dirty="0">
                <a:sym typeface="Symbol" pitchFamily="18" charset="2"/>
              </a:rPr>
              <a:t>V</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2 </a:t>
            </a:r>
            <a:r>
              <a:rPr lang="en-US" b="1" dirty="0">
                <a:sym typeface="Symbol" pitchFamily="18" charset="2"/>
              </a:rPr>
              <a:t>= T</a:t>
            </a:r>
            <a:r>
              <a:rPr lang="en-US" b="1" baseline="-25000" dirty="0">
                <a:sym typeface="Symbol" pitchFamily="18" charset="2"/>
              </a:rPr>
              <a:t>2</a:t>
            </a:r>
            <a:r>
              <a:rPr lang="en-US" b="1" dirty="0">
                <a:sym typeface="Symbol" pitchFamily="18" charset="2"/>
              </a:rPr>
              <a:t> - T</a:t>
            </a:r>
            <a:r>
              <a:rPr lang="en-US" b="1" baseline="-25000" dirty="0">
                <a:sym typeface="Symbol" pitchFamily="18" charset="2"/>
              </a:rPr>
              <a:t>1  </a:t>
            </a:r>
            <a:r>
              <a:rPr lang="en-US" dirty="0">
                <a:sym typeface="Symbol" pitchFamily="18" charset="2"/>
              </a:rPr>
              <a:t>or  </a:t>
            </a:r>
            <a:r>
              <a:rPr lang="en-US" b="1" dirty="0">
                <a:sym typeface="Symbol" pitchFamily="18" charset="2"/>
              </a:rPr>
              <a:t>T + V</a:t>
            </a:r>
            <a:r>
              <a:rPr lang="en-US" b="1" baseline="-25000" dirty="0">
                <a:sym typeface="Symbol" pitchFamily="18" charset="2"/>
              </a:rPr>
              <a:t> </a:t>
            </a:r>
            <a:r>
              <a:rPr lang="en-US" b="1" dirty="0">
                <a:sym typeface="Symbol" pitchFamily="18" charset="2"/>
              </a:rPr>
              <a:t>= 0</a:t>
            </a: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or	</a:t>
            </a:r>
            <a:r>
              <a:rPr lang="en-US" b="1" dirty="0">
                <a:sym typeface="Symbol" pitchFamily="18" charset="2"/>
              </a:rPr>
              <a:t>		T</a:t>
            </a:r>
            <a:r>
              <a:rPr lang="en-US" b="1" baseline="-25000" dirty="0">
                <a:sym typeface="Symbol" pitchFamily="18" charset="2"/>
              </a:rPr>
              <a:t>1</a:t>
            </a:r>
            <a:r>
              <a:rPr lang="en-US" b="1" dirty="0">
                <a:sym typeface="Symbol" pitchFamily="18" charset="2"/>
              </a:rPr>
              <a:t> + V</a:t>
            </a:r>
            <a:r>
              <a:rPr lang="en-US" b="1" baseline="-25000" dirty="0">
                <a:sym typeface="Symbol" pitchFamily="18" charset="2"/>
              </a:rPr>
              <a:t>1 </a:t>
            </a:r>
            <a:r>
              <a:rPr lang="en-US" b="1" dirty="0">
                <a:sym typeface="Symbol" pitchFamily="18" charset="2"/>
              </a:rPr>
              <a:t>= T</a:t>
            </a:r>
            <a:r>
              <a:rPr lang="en-US" b="1" baseline="-25000" dirty="0">
                <a:sym typeface="Symbol" pitchFamily="18" charset="2"/>
              </a:rPr>
              <a:t>2</a:t>
            </a:r>
            <a:r>
              <a:rPr lang="en-US" b="1" dirty="0">
                <a:sym typeface="Symbol" pitchFamily="18" charset="2"/>
              </a:rPr>
              <a:t> + V</a:t>
            </a:r>
            <a:r>
              <a:rPr lang="en-US" b="1" baseline="-25000" dirty="0">
                <a:sym typeface="Symbol" pitchFamily="18" charset="2"/>
              </a:rPr>
              <a:t>2</a:t>
            </a: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or </a:t>
            </a:r>
            <a:r>
              <a:rPr lang="en-US" b="1" dirty="0">
                <a:sym typeface="Symbol" pitchFamily="18" charset="2"/>
              </a:rPr>
              <a:t>		E = T + V =</a:t>
            </a:r>
            <a:r>
              <a:rPr lang="en-US" b="1" dirty="0">
                <a:solidFill>
                  <a:srgbClr val="A50021"/>
                </a:solidFill>
                <a:sym typeface="Symbol" pitchFamily="18" charset="2"/>
              </a:rPr>
              <a:t> constant </a:t>
            </a:r>
            <a:endParaRPr lang="en-US" dirty="0">
              <a:sym typeface="Symbol" pitchFamily="18" charset="2"/>
            </a:endParaRPr>
          </a:p>
          <a:p>
            <a:pPr marL="246888" indent="-246888" eaLnBrk="1" fontAlgn="auto" hangingPunct="1">
              <a:spcAft>
                <a:spcPts val="0"/>
              </a:spcAft>
              <a:buFontTx/>
              <a:buNone/>
              <a:defRPr/>
            </a:pPr>
            <a:r>
              <a:rPr lang="en-US" dirty="0">
                <a:sym typeface="Symbol" pitchFamily="18" charset="2"/>
              </a:rPr>
              <a:t>		</a:t>
            </a:r>
            <a:r>
              <a:rPr lang="en-US" b="1" dirty="0">
                <a:sym typeface="Symbol" pitchFamily="18" charset="2"/>
              </a:rPr>
              <a:t>E = T + V </a:t>
            </a:r>
            <a:r>
              <a:rPr lang="en-US" dirty="0">
                <a:sym typeface="Symbol" pitchFamily="18" charset="2"/>
              </a:rPr>
              <a:t> </a:t>
            </a:r>
            <a:r>
              <a:rPr lang="en-US" b="1" dirty="0">
                <a:solidFill>
                  <a:srgbClr val="A50021"/>
                </a:solidFill>
                <a:sym typeface="Symbol" pitchFamily="18" charset="2"/>
              </a:rPr>
              <a:t>Total Mechanical Energy</a:t>
            </a:r>
            <a:r>
              <a:rPr lang="en-US" b="1" dirty="0">
                <a:sym typeface="Symbol" pitchFamily="18" charset="2"/>
              </a:rPr>
              <a:t> </a:t>
            </a:r>
          </a:p>
          <a:p>
            <a:pPr marL="246888" indent="-246888" eaLnBrk="1" fontAlgn="auto" hangingPunct="1">
              <a:spcAft>
                <a:spcPts val="0"/>
              </a:spcAft>
              <a:buFontTx/>
              <a:buNone/>
              <a:defRPr/>
            </a:pPr>
            <a:r>
              <a:rPr lang="en-US" dirty="0">
                <a:sym typeface="Symbol" pitchFamily="18" charset="2"/>
              </a:rPr>
              <a:t>			</a:t>
            </a:r>
            <a:r>
              <a:rPr lang="en-US" sz="2400" dirty="0">
                <a:sym typeface="Symbol" pitchFamily="18" charset="2"/>
              </a:rPr>
              <a:t>(or just Total Energy)</a:t>
            </a: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446213" y="0"/>
            <a:ext cx="10360025" cy="990600"/>
          </a:xfrm>
        </p:spPr>
        <p:txBody>
          <a:bodyPr/>
          <a:lstStyle/>
          <a:p>
            <a:pPr eaLnBrk="1" hangingPunct="1"/>
            <a:r>
              <a:rPr lang="en-US" altLang="en-US" b="1" smtClean="0">
                <a:solidFill>
                  <a:srgbClr val="0000FF"/>
                </a:solidFill>
                <a:sym typeface="Times New Roman" panose="02020603050405020304" pitchFamily="18" charset="0"/>
              </a:rPr>
              <a:t>Energy Conservation</a:t>
            </a:r>
          </a:p>
        </p:txBody>
      </p:sp>
      <p:sp>
        <p:nvSpPr>
          <p:cNvPr id="93187" name="Rectangle 3"/>
          <p:cNvSpPr>
            <a:spLocks noGrp="1" noChangeArrowheads="1"/>
          </p:cNvSpPr>
          <p:nvPr>
            <p:ph type="body" idx="1"/>
          </p:nvPr>
        </p:nvSpPr>
        <p:spPr>
          <a:xfrm>
            <a:off x="1751013" y="990600"/>
            <a:ext cx="10264775" cy="5867400"/>
          </a:xfrm>
        </p:spPr>
        <p:txBody>
          <a:bodyPr/>
          <a:lstStyle/>
          <a:p>
            <a:pPr eaLnBrk="1" hangingPunct="1">
              <a:buFontTx/>
              <a:buNone/>
            </a:pPr>
            <a:r>
              <a:rPr lang="en-US" altLang="en-US" b="1" smtClean="0">
                <a:sym typeface="Symbol" panose="05050102010706020507" pitchFamily="18" charset="2"/>
              </a:rPr>
              <a:t>			T + V</a:t>
            </a:r>
            <a:r>
              <a:rPr lang="en-US" altLang="en-US" b="1" baseline="-25000" smtClean="0">
                <a:sym typeface="Symbol" panose="05050102010706020507" pitchFamily="18" charset="2"/>
              </a:rPr>
              <a:t> </a:t>
            </a:r>
            <a:r>
              <a:rPr lang="en-US" altLang="en-US" b="1" smtClean="0">
                <a:sym typeface="Symbol" panose="05050102010706020507" pitchFamily="18" charset="2"/>
              </a:rPr>
              <a:t>= 0</a:t>
            </a:r>
            <a:r>
              <a:rPr lang="en-US" altLang="en-US" smtClean="0">
                <a:sym typeface="Symbol" panose="05050102010706020507" pitchFamily="18" charset="2"/>
              </a:rPr>
              <a:t>  </a:t>
            </a:r>
          </a:p>
          <a:p>
            <a:pPr eaLnBrk="1" hangingPunct="1">
              <a:buFontTx/>
              <a:buNone/>
            </a:pPr>
            <a:r>
              <a:rPr lang="en-US" altLang="en-US" smtClean="0">
                <a:sym typeface="Symbol" panose="05050102010706020507" pitchFamily="18" charset="2"/>
              </a:rPr>
              <a:t>	or	</a:t>
            </a:r>
            <a:r>
              <a:rPr lang="en-US" altLang="en-US" b="1" smtClean="0">
                <a:sym typeface="Symbol" panose="05050102010706020507" pitchFamily="18" charset="2"/>
              </a:rPr>
              <a:t>	T</a:t>
            </a:r>
            <a:r>
              <a:rPr lang="en-US" altLang="en-US" b="1" baseline="-25000" smtClean="0">
                <a:sym typeface="Symbol" panose="05050102010706020507" pitchFamily="18" charset="2"/>
              </a:rPr>
              <a:t>1</a:t>
            </a:r>
            <a:r>
              <a:rPr lang="en-US" altLang="en-US" b="1" smtClean="0">
                <a:sym typeface="Symbol" panose="05050102010706020507" pitchFamily="18" charset="2"/>
              </a:rPr>
              <a:t> + V</a:t>
            </a:r>
            <a:r>
              <a:rPr lang="en-US" altLang="en-US" b="1" baseline="-25000" smtClean="0">
                <a:sym typeface="Symbol" panose="05050102010706020507" pitchFamily="18" charset="2"/>
              </a:rPr>
              <a:t>1 </a:t>
            </a:r>
            <a:r>
              <a:rPr lang="en-US" altLang="en-US" b="1" smtClean="0">
                <a:sym typeface="Symbol" panose="05050102010706020507" pitchFamily="18" charset="2"/>
              </a:rPr>
              <a:t>= T</a:t>
            </a:r>
            <a:r>
              <a:rPr lang="en-US" altLang="en-US" b="1" baseline="-25000" smtClean="0">
                <a:sym typeface="Symbol" panose="05050102010706020507" pitchFamily="18" charset="2"/>
              </a:rPr>
              <a:t>2</a:t>
            </a:r>
            <a:r>
              <a:rPr lang="en-US" altLang="en-US" b="1" smtClean="0">
                <a:sym typeface="Symbol" panose="05050102010706020507" pitchFamily="18" charset="2"/>
              </a:rPr>
              <a:t> + V</a:t>
            </a:r>
            <a:r>
              <a:rPr lang="en-US" altLang="en-US" b="1" baseline="-25000" smtClean="0">
                <a:sym typeface="Symbol" panose="05050102010706020507" pitchFamily="18" charset="2"/>
              </a:rPr>
              <a:t>2  </a:t>
            </a:r>
          </a:p>
          <a:p>
            <a:pPr eaLnBrk="1" hangingPunct="1">
              <a:buFontTx/>
              <a:buNone/>
            </a:pPr>
            <a:r>
              <a:rPr lang="en-US" altLang="en-US" b="1" baseline="-25000" smtClean="0">
                <a:sym typeface="Symbol" panose="05050102010706020507" pitchFamily="18" charset="2"/>
              </a:rPr>
              <a:t>	</a:t>
            </a:r>
            <a:r>
              <a:rPr lang="en-US" altLang="en-US" smtClean="0">
                <a:sym typeface="Symbol" panose="05050102010706020507" pitchFamily="18" charset="2"/>
              </a:rPr>
              <a:t>or </a:t>
            </a:r>
            <a:r>
              <a:rPr lang="en-US" altLang="en-US" b="1" smtClean="0">
                <a:sym typeface="Symbol" panose="05050102010706020507" pitchFamily="18" charset="2"/>
              </a:rPr>
              <a:t>		E = T + V = </a:t>
            </a:r>
            <a:r>
              <a:rPr lang="en-US" altLang="en-US" smtClean="0">
                <a:sym typeface="Symbol" panose="05050102010706020507" pitchFamily="18" charset="2"/>
              </a:rPr>
              <a:t>constant (conserved)</a:t>
            </a:r>
            <a:endParaRPr lang="en-US" altLang="en-US" b="1" u="sng" smtClean="0">
              <a:sym typeface="Symbol" panose="05050102010706020507" pitchFamily="18" charset="2"/>
            </a:endParaRPr>
          </a:p>
          <a:p>
            <a:pPr eaLnBrk="1" hangingPunct="1">
              <a:buFontTx/>
              <a:buNone/>
            </a:pPr>
            <a:endParaRPr lang="en-US" altLang="en-US" sz="2500" b="1" smtClean="0">
              <a:solidFill>
                <a:srgbClr val="A50021"/>
              </a:solidFill>
              <a:sym typeface="Symbol" panose="05050102010706020507" pitchFamily="18" charset="2"/>
            </a:endParaRPr>
          </a:p>
          <a:p>
            <a:pPr eaLnBrk="1" hangingPunct="1">
              <a:buFontTx/>
              <a:buNone/>
            </a:pPr>
            <a:r>
              <a:rPr lang="en-US" altLang="en-US" sz="2500" b="1" smtClean="0">
                <a:solidFill>
                  <a:srgbClr val="A50021"/>
                </a:solidFill>
                <a:sym typeface="Symbol" panose="05050102010706020507" pitchFamily="18" charset="2"/>
              </a:rPr>
              <a:t>  </a:t>
            </a:r>
            <a:r>
              <a:rPr lang="en-US" altLang="en-US" sz="2500" b="1" u="sng" smtClean="0">
                <a:solidFill>
                  <a:srgbClr val="A50021"/>
                </a:solidFill>
                <a:sym typeface="Symbol" panose="05050102010706020507" pitchFamily="18" charset="2"/>
              </a:rPr>
              <a:t>Energy Conservation Theorem for a Many Particle System:</a:t>
            </a:r>
            <a:r>
              <a:rPr lang="en-US" altLang="en-US" sz="2400" b="1" smtClean="0">
                <a:sym typeface="Symbol" panose="05050102010706020507" pitchFamily="18" charset="2"/>
              </a:rPr>
              <a:t> </a:t>
            </a:r>
          </a:p>
          <a:p>
            <a:pPr eaLnBrk="1" hangingPunct="1">
              <a:buFontTx/>
              <a:buNone/>
            </a:pPr>
            <a:endParaRPr lang="en-US" altLang="en-US" b="1" smtClean="0">
              <a:sym typeface="Symbol" panose="05050102010706020507" pitchFamily="18" charset="2"/>
            </a:endParaRPr>
          </a:p>
          <a:p>
            <a:pPr eaLnBrk="1" hangingPunct="1">
              <a:buFontTx/>
              <a:buNone/>
            </a:pPr>
            <a:r>
              <a:rPr lang="en-US" altLang="en-US" sz="3000" b="1" i="1" smtClean="0">
                <a:solidFill>
                  <a:srgbClr val="FF0000"/>
                </a:solidFill>
                <a:sym typeface="Symbol" panose="05050102010706020507" pitchFamily="18" charset="2"/>
              </a:rPr>
              <a:t>  If only </a:t>
            </a:r>
            <a:r>
              <a:rPr lang="en-US" altLang="en-US" sz="3000" b="1" i="1" smtClean="0">
                <a:solidFill>
                  <a:srgbClr val="0000FF"/>
                </a:solidFill>
                <a:sym typeface="Symbol" panose="05050102010706020507" pitchFamily="18" charset="2"/>
              </a:rPr>
              <a:t>conservative external forces </a:t>
            </a:r>
            <a:r>
              <a:rPr lang="en-US" altLang="en-US" sz="3000" b="1" i="1" smtClean="0">
                <a:solidFill>
                  <a:srgbClr val="FF0000"/>
                </a:solidFill>
                <a:sym typeface="Symbol" panose="05050102010706020507" pitchFamily="18" charset="2"/>
              </a:rPr>
              <a:t>&amp; </a:t>
            </a:r>
            <a:r>
              <a:rPr lang="en-US" altLang="en-US" sz="3000" b="1" i="1" smtClean="0">
                <a:solidFill>
                  <a:srgbClr val="0000FF"/>
                </a:solidFill>
                <a:sym typeface="Symbol" panose="05050102010706020507" pitchFamily="18" charset="2"/>
              </a:rPr>
              <a:t>conservative,</a:t>
            </a:r>
          </a:p>
          <a:p>
            <a:pPr eaLnBrk="1" hangingPunct="1">
              <a:buFontTx/>
              <a:buNone/>
            </a:pPr>
            <a:r>
              <a:rPr lang="en-US" altLang="en-US" sz="3000" b="1" i="1" smtClean="0">
                <a:solidFill>
                  <a:srgbClr val="9900CC"/>
                </a:solidFill>
                <a:sym typeface="Symbol" panose="05050102010706020507" pitchFamily="18" charset="2"/>
              </a:rPr>
              <a:t>  central</a:t>
            </a:r>
            <a:r>
              <a:rPr lang="en-US" altLang="en-US" sz="3000" b="1" i="1" smtClean="0">
                <a:solidFill>
                  <a:schemeClr val="accent2"/>
                </a:solidFill>
                <a:sym typeface="Symbol" panose="05050102010706020507" pitchFamily="18" charset="2"/>
              </a:rPr>
              <a:t> </a:t>
            </a:r>
            <a:r>
              <a:rPr lang="en-US" altLang="en-US" sz="3000" b="1" i="1" smtClean="0">
                <a:solidFill>
                  <a:srgbClr val="0000FF"/>
                </a:solidFill>
                <a:sym typeface="Symbol" panose="05050102010706020507" pitchFamily="18" charset="2"/>
              </a:rPr>
              <a:t>internal forces </a:t>
            </a:r>
            <a:r>
              <a:rPr lang="en-US" altLang="en-US" sz="3000" b="1" i="1" smtClean="0">
                <a:solidFill>
                  <a:srgbClr val="FF0000"/>
                </a:solidFill>
                <a:sym typeface="Symbol" panose="05050102010706020507" pitchFamily="18" charset="2"/>
              </a:rPr>
              <a:t>are acting on a system, then</a:t>
            </a:r>
          </a:p>
          <a:p>
            <a:pPr eaLnBrk="1" hangingPunct="1">
              <a:buFontTx/>
              <a:buNone/>
            </a:pPr>
            <a:r>
              <a:rPr lang="en-US" altLang="en-US" sz="3000" b="1" i="1" smtClean="0">
                <a:solidFill>
                  <a:srgbClr val="FF0000"/>
                </a:solidFill>
                <a:sym typeface="Symbol" panose="05050102010706020507" pitchFamily="18" charset="2"/>
              </a:rPr>
              <a:t>  the total mechanical energy of the system</a:t>
            </a:r>
            <a:r>
              <a:rPr lang="en-US" altLang="en-US" b="1" i="1" smtClean="0">
                <a:sym typeface="Symbol" panose="05050102010706020507" pitchFamily="18" charset="2"/>
              </a:rPr>
              <a:t>, </a:t>
            </a:r>
          </a:p>
          <a:p>
            <a:pPr eaLnBrk="1" hangingPunct="1">
              <a:buFontTx/>
              <a:buNone/>
            </a:pPr>
            <a:r>
              <a:rPr lang="en-US" altLang="en-US" b="1" i="1" smtClean="0">
                <a:sym typeface="Symbol" panose="05050102010706020507" pitchFamily="18" charset="2"/>
              </a:rPr>
              <a:t>			</a:t>
            </a:r>
            <a:r>
              <a:rPr lang="en-US" altLang="en-US" b="1" smtClean="0">
                <a:sym typeface="Symbol" panose="05050102010706020507" pitchFamily="18" charset="2"/>
              </a:rPr>
              <a:t>E = T + V,</a:t>
            </a:r>
            <a:r>
              <a:rPr lang="en-US" altLang="en-US" b="1" i="1" smtClean="0">
                <a:sym typeface="Symbol" panose="05050102010706020507" pitchFamily="18" charset="2"/>
              </a:rPr>
              <a:t>  </a:t>
            </a:r>
            <a:r>
              <a:rPr lang="en-US" altLang="en-US" b="1" i="1" u="sng" smtClean="0">
                <a:solidFill>
                  <a:srgbClr val="FF0000"/>
                </a:solidFill>
                <a:sym typeface="Symbol" panose="05050102010706020507" pitchFamily="18" charset="2"/>
              </a:rPr>
              <a:t>is conserved.</a:t>
            </a:r>
            <a:r>
              <a:rPr lang="en-US" altLang="en-US" b="1" i="1" smtClean="0">
                <a:sym typeface="Symbol" panose="05050102010706020507" pitchFamily="18" charset="2"/>
              </a:rPr>
              <a:t> </a:t>
            </a: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body" idx="1"/>
          </p:nvPr>
        </p:nvSpPr>
        <p:spPr>
          <a:xfrm>
            <a:off x="1370013" y="304800"/>
            <a:ext cx="10006012" cy="6248400"/>
          </a:xfrm>
        </p:spPr>
        <p:txBody>
          <a:bodyPr/>
          <a:lstStyle/>
          <a:p>
            <a:pPr eaLnBrk="1" hangingPunct="1"/>
            <a:r>
              <a:rPr lang="en-US" altLang="en-US" smtClean="0">
                <a:sym typeface="Symbol" panose="05050102010706020507" pitchFamily="18" charset="2"/>
              </a:rPr>
              <a:t>Consider the </a:t>
            </a:r>
            <a:r>
              <a:rPr lang="en-US" altLang="en-US" b="1" smtClean="0">
                <a:solidFill>
                  <a:srgbClr val="FF0000"/>
                </a:solidFill>
                <a:sym typeface="Symbol" panose="05050102010706020507" pitchFamily="18" charset="2"/>
              </a:rPr>
              <a:t>potential energy</a:t>
            </a:r>
            <a:r>
              <a:rPr lang="en-US" altLang="en-US" smtClean="0">
                <a:sym typeface="Symbol" panose="05050102010706020507" pitchFamily="18" charset="2"/>
              </a:rPr>
              <a:t>:</a:t>
            </a:r>
          </a:p>
          <a:p>
            <a:pPr eaLnBrk="1" hangingPunct="1">
              <a:buFontTx/>
              <a:buNone/>
            </a:pPr>
            <a:r>
              <a:rPr lang="en-US" altLang="en-US" b="1" smtClean="0">
                <a:sym typeface="Times New Roman" panose="02020603050405020304" pitchFamily="18" charset="0"/>
              </a:rPr>
              <a:t>		V </a:t>
            </a:r>
            <a:r>
              <a:rPr lang="en-US" altLang="en-US" b="1" smtClean="0">
                <a:sym typeface="Symbol" panose="05050102010706020507" pitchFamily="18" charset="2"/>
              </a:rPr>
              <a:t> V</a:t>
            </a:r>
            <a:r>
              <a:rPr lang="en-US" altLang="en-US" b="1" baseline="30000" smtClean="0">
                <a:sym typeface="Symbol" panose="05050102010706020507" pitchFamily="18" charset="2"/>
              </a:rPr>
              <a:t>(e)</a:t>
            </a:r>
            <a:r>
              <a:rPr lang="en-US" altLang="en-US" b="1" smtClean="0">
                <a:sym typeface="Symbol" panose="05050102010706020507" pitchFamily="18" charset="2"/>
              </a:rPr>
              <a:t> + V</a:t>
            </a:r>
            <a:r>
              <a:rPr lang="en-US" altLang="en-US" b="1" baseline="30000" smtClean="0">
                <a:sym typeface="Symbol" panose="05050102010706020507" pitchFamily="18" charset="2"/>
              </a:rPr>
              <a:t>(I)</a:t>
            </a:r>
            <a:r>
              <a:rPr lang="en-US" altLang="en-US" b="1" smtClean="0">
                <a:sym typeface="Symbol" panose="05050102010706020507" pitchFamily="18" charset="2"/>
              </a:rPr>
              <a:t> 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n-US" altLang="en-US" b="1" smtClean="0">
                <a:sym typeface="Times New Roman" panose="02020603050405020304" pitchFamily="18" charset="0"/>
              </a:rPr>
              <a:t>½)</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ij</a:t>
            </a:r>
            <a:r>
              <a:rPr lang="en-US" altLang="en-US" b="1" smtClean="0">
                <a:sym typeface="Symbol" panose="05050102010706020507" pitchFamily="18" charset="2"/>
              </a:rPr>
              <a:t> </a:t>
            </a:r>
          </a:p>
          <a:p>
            <a:pPr eaLnBrk="1" hangingPunct="1"/>
            <a:r>
              <a:rPr lang="en-US" altLang="en-US" smtClean="0">
                <a:sym typeface="Symbol" panose="05050102010706020507" pitchFamily="18" charset="2"/>
              </a:rPr>
              <a:t>2nd term </a:t>
            </a:r>
            <a:r>
              <a:rPr lang="en-US" altLang="en-US" b="1" smtClean="0">
                <a:sym typeface="Symbol" panose="05050102010706020507" pitchFamily="18" charset="2"/>
              </a:rPr>
              <a:t>V</a:t>
            </a:r>
            <a:r>
              <a:rPr lang="en-US" altLang="en-US" b="1" baseline="30000" smtClean="0">
                <a:sym typeface="Symbol" panose="05050102010706020507" pitchFamily="18" charset="2"/>
              </a:rPr>
              <a:t>(I)</a:t>
            </a:r>
            <a:r>
              <a:rPr lang="en-US" altLang="en-US" b="1" smtClean="0">
                <a:sym typeface="Symbol" panose="05050102010706020507" pitchFamily="18" charset="2"/>
              </a:rPr>
              <a:t>   (</a:t>
            </a:r>
            <a:r>
              <a:rPr lang="en-US" altLang="en-US" b="1" smtClean="0">
                <a:sym typeface="Times New Roman" panose="02020603050405020304" pitchFamily="18" charset="0"/>
              </a:rPr>
              <a:t>½)</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i,j(</a:t>
            </a:r>
            <a:r>
              <a:rPr lang="en-US" altLang="en-US" b="1" baseline="-25000" smtClean="0">
                <a:sym typeface="Symbol" panose="05050102010706020507" pitchFamily="18" charset="2"/>
              </a:rPr>
              <a:t>i)</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V</a:t>
            </a:r>
            <a:r>
              <a:rPr lang="en-US" altLang="en-US" b="1" baseline="-25000" smtClean="0">
                <a:sym typeface="Times New Roman" panose="02020603050405020304" pitchFamily="18" charset="0"/>
              </a:rPr>
              <a:t>ij</a:t>
            </a:r>
            <a:r>
              <a:rPr lang="en-US" altLang="en-US" b="1" smtClean="0">
                <a:sym typeface="Symbol" panose="05050102010706020507" pitchFamily="18" charset="2"/>
              </a:rPr>
              <a:t> </a:t>
            </a:r>
            <a:r>
              <a:rPr lang="en-US" altLang="en-US" smtClean="0">
                <a:sym typeface="Symbol" panose="05050102010706020507" pitchFamily="18" charset="2"/>
              </a:rPr>
              <a:t> Internal Potential Energy of the System. This is generally non-zero &amp; might vary with time.</a:t>
            </a:r>
          </a:p>
          <a:p>
            <a:pPr lvl="1" eaLnBrk="1" hangingPunct="1"/>
            <a:r>
              <a:rPr lang="en-US" altLang="en-US" b="1" smtClean="0">
                <a:solidFill>
                  <a:srgbClr val="0000FF"/>
                </a:solidFill>
                <a:sym typeface="Symbol" panose="05050102010706020507" pitchFamily="18" charset="2"/>
              </a:rPr>
              <a:t>Special Case: </a:t>
            </a:r>
            <a:r>
              <a:rPr lang="en-US" altLang="en-US" b="1" i="1" smtClean="0">
                <a:solidFill>
                  <a:srgbClr val="0000FF"/>
                </a:solidFill>
                <a:sym typeface="Symbol" panose="05050102010706020507" pitchFamily="18" charset="2"/>
              </a:rPr>
              <a:t>Rigid Body: </a:t>
            </a:r>
            <a:r>
              <a:rPr lang="en-US" altLang="en-US" smtClean="0">
                <a:sym typeface="Symbol" panose="05050102010706020507" pitchFamily="18" charset="2"/>
              </a:rPr>
              <a:t>System of particles in which distances </a:t>
            </a:r>
            <a:r>
              <a:rPr lang="en-US" altLang="en-US" b="1" smtClean="0">
                <a:sym typeface="Symbol" panose="05050102010706020507" pitchFamily="18" charset="2"/>
              </a:rPr>
              <a:t>r</a:t>
            </a:r>
            <a:r>
              <a:rPr lang="en-US" altLang="en-US" b="1" baseline="-25000" smtClean="0">
                <a:sym typeface="Symbol" panose="05050102010706020507" pitchFamily="18" charset="2"/>
              </a:rPr>
              <a:t>ij</a:t>
            </a:r>
            <a:r>
              <a:rPr lang="en-US" altLang="en-US" b="1" smtClean="0">
                <a:sym typeface="Symbol" panose="05050102010706020507" pitchFamily="18" charset="2"/>
              </a:rPr>
              <a:t> </a:t>
            </a:r>
            <a:r>
              <a:rPr lang="en-US" altLang="en-US" smtClean="0">
                <a:sym typeface="Symbol" panose="05050102010706020507" pitchFamily="18" charset="2"/>
              </a:rPr>
              <a:t>are fixed (do not vary with time). </a:t>
            </a:r>
          </a:p>
          <a:p>
            <a:pPr lvl="1" eaLnBrk="1" hangingPunct="1">
              <a:buFontTx/>
              <a:buNone/>
            </a:pPr>
            <a:r>
              <a:rPr lang="en-US" altLang="en-US" b="1" smtClean="0">
                <a:sym typeface="Symbol" panose="05050102010706020507" pitchFamily="18" charset="2"/>
              </a:rPr>
              <a:t> dr</a:t>
            </a:r>
            <a:r>
              <a:rPr lang="en-US" altLang="en-US" b="1" baseline="-25000" smtClean="0">
                <a:sym typeface="Symbol" panose="05050102010706020507" pitchFamily="18" charset="2"/>
              </a:rPr>
              <a:t>ij</a:t>
            </a:r>
            <a:r>
              <a:rPr lang="en-US" altLang="en-US" b="1" smtClean="0">
                <a:sym typeface="Symbol" panose="05050102010706020507" pitchFamily="18" charset="2"/>
              </a:rPr>
              <a:t> </a:t>
            </a:r>
            <a:r>
              <a:rPr lang="en-US" altLang="en-US" smtClean="0">
                <a:sym typeface="Symbol" panose="05050102010706020507" pitchFamily="18" charset="2"/>
              </a:rPr>
              <a:t>are all  </a:t>
            </a:r>
            <a:r>
              <a:rPr lang="en-US" altLang="en-US" b="1" smtClean="0">
                <a:sym typeface="Symbol" panose="05050102010706020507" pitchFamily="18" charset="2"/>
              </a:rPr>
              <a:t>r</a:t>
            </a:r>
            <a:r>
              <a:rPr lang="en-US" altLang="en-US" b="1" baseline="-25000" smtClean="0">
                <a:sym typeface="Symbol" panose="05050102010706020507" pitchFamily="18" charset="2"/>
              </a:rPr>
              <a:t>ij</a:t>
            </a:r>
            <a:r>
              <a:rPr lang="en-US" altLang="en-US" b="1" smtClean="0">
                <a:sym typeface="Symbol" panose="05050102010706020507" pitchFamily="18" charset="2"/>
              </a:rPr>
              <a:t> </a:t>
            </a:r>
            <a:r>
              <a:rPr lang="en-US" altLang="en-US" smtClean="0">
                <a:sym typeface="Symbol" panose="05050102010706020507" pitchFamily="18" charset="2"/>
              </a:rPr>
              <a:t>&amp;</a:t>
            </a:r>
            <a:r>
              <a:rPr lang="en-US" altLang="en-US" b="1" smtClean="0">
                <a:sym typeface="Symbol" panose="05050102010706020507" pitchFamily="18" charset="2"/>
              </a:rPr>
              <a:t> </a:t>
            </a:r>
            <a:r>
              <a:rPr lang="en-US" altLang="en-US" smtClean="0">
                <a:sym typeface="Symbol" panose="05050102010706020507" pitchFamily="18" charset="2"/>
              </a:rPr>
              <a:t>thus to internal forces </a:t>
            </a:r>
            <a:r>
              <a:rPr lang="en-US" altLang="en-US" b="1" smtClean="0">
                <a:sym typeface="Symbol" panose="05050102010706020507" pitchFamily="18" charset="2"/>
              </a:rPr>
              <a:t>F</a:t>
            </a:r>
            <a:r>
              <a:rPr lang="en-US" altLang="en-US" b="1" baseline="-25000" smtClean="0">
                <a:sym typeface="Symbol" panose="05050102010706020507" pitchFamily="18" charset="2"/>
              </a:rPr>
              <a:t>ij</a:t>
            </a:r>
            <a:r>
              <a:rPr lang="en-US" altLang="en-US" b="1" smtClean="0">
                <a:sym typeface="Symbol" panose="05050102010706020507" pitchFamily="18" charset="2"/>
              </a:rPr>
              <a:t> </a:t>
            </a:r>
          </a:p>
          <a:p>
            <a:pPr lvl="1" eaLnBrk="1" hangingPunct="1">
              <a:buFontTx/>
              <a:buNone/>
            </a:pPr>
            <a:r>
              <a:rPr lang="en-US" altLang="en-US" b="1" smtClean="0">
                <a:sym typeface="Symbol" panose="05050102010706020507" pitchFamily="18" charset="2"/>
              </a:rPr>
              <a:t> F</a:t>
            </a:r>
            <a:r>
              <a:rPr lang="en-US" altLang="en-US" b="1" baseline="-25000" smtClean="0">
                <a:sym typeface="Symbol" panose="05050102010706020507" pitchFamily="18" charset="2"/>
              </a:rPr>
              <a:t>ij</a:t>
            </a:r>
            <a:r>
              <a:rPr lang="en-US" altLang="en-US" b="1" smtClean="0">
                <a:sym typeface="Symbol" panose="05050102010706020507" pitchFamily="18" charset="2"/>
              </a:rPr>
              <a:t> </a:t>
            </a:r>
            <a:r>
              <a:rPr lang="en-US" altLang="en-US" smtClean="0">
                <a:sym typeface="Symbol" panose="05050102010706020507" pitchFamily="18" charset="2"/>
              </a:rPr>
              <a:t>do no work. </a:t>
            </a:r>
            <a:r>
              <a:rPr lang="en-US" altLang="en-US" b="1" smtClean="0">
                <a:sym typeface="Symbol" panose="05050102010706020507" pitchFamily="18" charset="2"/>
              </a:rPr>
              <a:t> V</a:t>
            </a:r>
            <a:r>
              <a:rPr lang="en-US" altLang="en-US" b="1" baseline="30000" smtClean="0">
                <a:sym typeface="Symbol" panose="05050102010706020507" pitchFamily="18" charset="2"/>
              </a:rPr>
              <a:t>(I)</a:t>
            </a:r>
            <a:r>
              <a:rPr lang="en-US" altLang="en-US" b="1" smtClean="0">
                <a:sym typeface="Symbol" panose="05050102010706020507" pitchFamily="18" charset="2"/>
              </a:rPr>
              <a:t> = constant</a:t>
            </a:r>
          </a:p>
          <a:p>
            <a:pPr lvl="1" eaLnBrk="1" hangingPunct="1">
              <a:buFontTx/>
              <a:buNone/>
            </a:pPr>
            <a:r>
              <a:rPr lang="en-US" altLang="en-US" smtClean="0">
                <a:sym typeface="Symbol" panose="05050102010706020507" pitchFamily="18" charset="2"/>
              </a:rPr>
              <a:t>	Since </a:t>
            </a:r>
            <a:r>
              <a:rPr lang="en-US" altLang="en-US" b="1" smtClean="0">
                <a:sym typeface="Symbol" panose="05050102010706020507" pitchFamily="18" charset="2"/>
              </a:rPr>
              <a:t>V</a:t>
            </a:r>
            <a:r>
              <a:rPr lang="en-US" altLang="en-US" smtClean="0">
                <a:sym typeface="Symbol" panose="05050102010706020507" pitchFamily="18" charset="2"/>
              </a:rPr>
              <a:t> is arbitrary to within an additive constant, </a:t>
            </a:r>
            <a:r>
              <a:rPr lang="en-US" altLang="en-US" sz="2600" smtClean="0">
                <a:sym typeface="Symbol" panose="05050102010706020507" pitchFamily="18" charset="2"/>
              </a:rPr>
              <a:t>we can ignore </a:t>
            </a:r>
            <a:r>
              <a:rPr lang="en-US" altLang="en-US" sz="2600" b="1" smtClean="0">
                <a:sym typeface="Symbol" panose="05050102010706020507" pitchFamily="18" charset="2"/>
              </a:rPr>
              <a:t>V</a:t>
            </a:r>
            <a:r>
              <a:rPr lang="en-US" altLang="en-US" sz="2600" b="1" baseline="30000" smtClean="0">
                <a:sym typeface="Symbol" panose="05050102010706020507" pitchFamily="18" charset="2"/>
              </a:rPr>
              <a:t>(I)</a:t>
            </a:r>
            <a:r>
              <a:rPr lang="en-US" altLang="en-US" sz="2600" b="1" smtClean="0">
                <a:sym typeface="Symbol" panose="05050102010706020507" pitchFamily="18" charset="2"/>
              </a:rPr>
              <a:t> </a:t>
            </a:r>
            <a:r>
              <a:rPr lang="en-US" altLang="en-US" sz="2600" smtClean="0">
                <a:sym typeface="Symbol" panose="05050102010706020507" pitchFamily="18" charset="2"/>
              </a:rPr>
              <a:t>for rigid bodies only.</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a:xfrm>
            <a:off x="1522413" y="381000"/>
            <a:ext cx="10260012" cy="4267200"/>
          </a:xfrm>
        </p:spPr>
        <p:txBody>
          <a:bodyPr rtlCol="0">
            <a:normAutofit lnSpcReduction="10000"/>
          </a:bodyPr>
          <a:lstStyle/>
          <a:p>
            <a:pPr marL="246888" indent="-246888" eaLnBrk="1" fontAlgn="auto" hangingPunct="1">
              <a:spcAft>
                <a:spcPts val="0"/>
              </a:spcAft>
              <a:defRPr/>
            </a:pPr>
            <a:r>
              <a:rPr lang="en-US" dirty="0"/>
              <a:t>How does a </a:t>
            </a:r>
            <a:r>
              <a:rPr lang="en-US" b="1" dirty="0">
                <a:solidFill>
                  <a:srgbClr val="0066FF"/>
                </a:solidFill>
              </a:rPr>
              <a:t>new theory</a:t>
            </a:r>
            <a:r>
              <a:rPr lang="en-US" dirty="0"/>
              <a:t> </a:t>
            </a:r>
            <a:r>
              <a:rPr lang="en-US" b="1" u="sng" dirty="0">
                <a:solidFill>
                  <a:srgbClr val="FF0000"/>
                </a:solidFill>
              </a:rPr>
              <a:t>get accepted</a:t>
            </a:r>
            <a:r>
              <a:rPr lang="en-US" dirty="0"/>
              <a:t>?</a:t>
            </a:r>
          </a:p>
          <a:p>
            <a:pPr marL="246888" indent="-246888" eaLnBrk="1" fontAlgn="auto" hangingPunct="1">
              <a:spcBef>
                <a:spcPct val="50000"/>
              </a:spcBef>
              <a:spcAft>
                <a:spcPts val="0"/>
              </a:spcAft>
              <a:defRPr/>
            </a:pPr>
            <a:r>
              <a:rPr lang="en-US" b="1" u="sng" dirty="0">
                <a:solidFill>
                  <a:schemeClr val="accent2"/>
                </a:solidFill>
              </a:rPr>
              <a:t>Predictions</a:t>
            </a:r>
            <a:r>
              <a:rPr lang="en-US" sz="3100" dirty="0"/>
              <a:t> </a:t>
            </a:r>
            <a:r>
              <a:rPr lang="en-US" sz="3000" dirty="0"/>
              <a:t>agree better with data than old theory</a:t>
            </a:r>
          </a:p>
          <a:p>
            <a:pPr marL="246888" indent="-246888" eaLnBrk="1" fontAlgn="auto" hangingPunct="1">
              <a:spcBef>
                <a:spcPct val="50000"/>
              </a:spcBef>
              <a:spcAft>
                <a:spcPts val="0"/>
              </a:spcAft>
              <a:defRPr/>
            </a:pPr>
            <a:r>
              <a:rPr lang="en-US" sz="3100" b="1" u="sng" dirty="0">
                <a:solidFill>
                  <a:srgbClr val="9900FF"/>
                </a:solidFill>
              </a:rPr>
              <a:t>Explains</a:t>
            </a:r>
            <a:r>
              <a:rPr lang="en-US" dirty="0"/>
              <a:t> </a:t>
            </a:r>
            <a:r>
              <a:rPr lang="en-US" sz="2700" dirty="0"/>
              <a:t>a greater range of phenomena than old theory</a:t>
            </a:r>
          </a:p>
          <a:p>
            <a:pPr marL="246888" indent="-246888" eaLnBrk="1" fontAlgn="auto" hangingPunct="1">
              <a:spcBef>
                <a:spcPct val="50000"/>
              </a:spcBef>
              <a:spcAft>
                <a:spcPts val="0"/>
              </a:spcAft>
              <a:defRPr/>
            </a:pPr>
            <a:r>
              <a:rPr lang="en-US" b="1" u="sng" dirty="0">
                <a:solidFill>
                  <a:srgbClr val="990033"/>
                </a:solidFill>
              </a:rPr>
              <a:t>Example</a:t>
            </a:r>
            <a:r>
              <a:rPr lang="en-US" b="1" dirty="0">
                <a:solidFill>
                  <a:srgbClr val="990033"/>
                </a:solidFill>
              </a:rPr>
              <a:t>:</a:t>
            </a:r>
            <a:r>
              <a:rPr lang="en-US" dirty="0"/>
              <a:t> </a:t>
            </a:r>
          </a:p>
          <a:p>
            <a:pPr marL="612648" lvl="1" indent="-246888" eaLnBrk="1" fontAlgn="auto" hangingPunct="1">
              <a:spcBef>
                <a:spcPct val="50000"/>
              </a:spcBef>
              <a:spcAft>
                <a:spcPts val="0"/>
              </a:spcAft>
              <a:defRPr/>
            </a:pPr>
            <a:r>
              <a:rPr lang="en-US" sz="3000" b="1" u="sng" dirty="0">
                <a:solidFill>
                  <a:srgbClr val="006600"/>
                </a:solidFill>
              </a:rPr>
              <a:t>Aristotle </a:t>
            </a:r>
            <a:r>
              <a:rPr lang="en-US" sz="3000" dirty="0"/>
              <a:t>believed that objects would return to a state of rest once put in motion.</a:t>
            </a:r>
          </a:p>
          <a:p>
            <a:pPr marL="612648" lvl="1" indent="-246888" eaLnBrk="1" fontAlgn="auto" hangingPunct="1">
              <a:spcBef>
                <a:spcPct val="50000"/>
              </a:spcBef>
              <a:spcAft>
                <a:spcPts val="0"/>
              </a:spcAft>
              <a:defRPr/>
            </a:pPr>
            <a:r>
              <a:rPr lang="en-US" sz="3000" b="1" u="sng" dirty="0">
                <a:solidFill>
                  <a:srgbClr val="006600"/>
                </a:solidFill>
              </a:rPr>
              <a:t>Galileo</a:t>
            </a:r>
            <a:r>
              <a:rPr lang="en-US" sz="3000" dirty="0"/>
              <a:t> </a:t>
            </a:r>
            <a:r>
              <a:rPr lang="en-US" sz="2900" dirty="0"/>
              <a:t>realized that an object put in motion would stay in motion until some force stopped it.</a:t>
            </a:r>
            <a:endParaRPr lang="en-US" sz="2900" dirty="0">
              <a:sym typeface="Times New Roman" pitchFamily="18" charset="0"/>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1446213" y="2514600"/>
            <a:ext cx="9782175" cy="1239838"/>
          </a:xfrm>
        </p:spPr>
        <p:txBody>
          <a:bodyPr/>
          <a:lstStyle/>
          <a:p>
            <a:pPr eaLnBrk="1" hangingPunct="1"/>
            <a:r>
              <a:rPr lang="en-US" altLang="en-US" sz="9600" b="1" smtClean="0">
                <a:solidFill>
                  <a:srgbClr val="FF0000"/>
                </a:solidFill>
                <a:sym typeface="Times New Roman" panose="02020603050405020304" pitchFamily="18" charset="0"/>
              </a:rPr>
              <a:t>Constraints</a:t>
            </a:r>
            <a:endParaRPr lang="en-US" altLang="en-US" sz="9600" smtClean="0">
              <a:solidFill>
                <a:srgbClr val="FF0000"/>
              </a:solidFill>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217613" y="0"/>
            <a:ext cx="10360025" cy="838200"/>
          </a:xfrm>
        </p:spPr>
        <p:txBody>
          <a:bodyPr/>
          <a:lstStyle/>
          <a:p>
            <a:pPr eaLnBrk="1" hangingPunct="1"/>
            <a:r>
              <a:rPr lang="en-US" altLang="en-US" b="1" smtClean="0">
                <a:solidFill>
                  <a:srgbClr val="0000FF"/>
                </a:solidFill>
                <a:sym typeface="Times New Roman" panose="02020603050405020304" pitchFamily="18" charset="0"/>
              </a:rPr>
              <a:t>Constraints</a:t>
            </a:r>
          </a:p>
        </p:txBody>
      </p:sp>
      <p:sp>
        <p:nvSpPr>
          <p:cNvPr id="96259" name="Rectangle 3"/>
          <p:cNvSpPr>
            <a:spLocks noGrp="1" noChangeArrowheads="1"/>
          </p:cNvSpPr>
          <p:nvPr>
            <p:ph type="body" idx="1"/>
          </p:nvPr>
        </p:nvSpPr>
        <p:spPr>
          <a:xfrm>
            <a:off x="1370013" y="1066800"/>
            <a:ext cx="10207625" cy="5791200"/>
          </a:xfrm>
        </p:spPr>
        <p:txBody>
          <a:bodyPr/>
          <a:lstStyle/>
          <a:p>
            <a:pPr eaLnBrk="1" hangingPunct="1"/>
            <a:r>
              <a:rPr lang="en-US" altLang="en-US" smtClean="0">
                <a:sym typeface="Symbol" panose="05050102010706020507" pitchFamily="18" charset="2"/>
              </a:rPr>
              <a:t>Discussion up to now </a:t>
            </a:r>
            <a:r>
              <a:rPr lang="en-US" altLang="en-US" b="1" smtClean="0">
                <a:sym typeface="Symbol" panose="05050102010706020507" pitchFamily="18" charset="2"/>
              </a:rPr>
              <a:t></a:t>
            </a:r>
            <a:r>
              <a:rPr lang="en-US" altLang="en-US" smtClean="0">
                <a:sym typeface="Symbol" panose="05050102010706020507" pitchFamily="18" charset="2"/>
              </a:rPr>
              <a:t> </a:t>
            </a:r>
            <a:r>
              <a:rPr lang="en-US" altLang="en-US" b="1" smtClean="0">
                <a:solidFill>
                  <a:srgbClr val="FF0000"/>
                </a:solidFill>
                <a:sym typeface="Symbol" panose="05050102010706020507" pitchFamily="18" charset="2"/>
              </a:rPr>
              <a:t>All mechanics is reduced to solving a set of simultaneous, coupled, 2</a:t>
            </a:r>
            <a:r>
              <a:rPr lang="en-US" altLang="en-US" b="1" baseline="30000" smtClean="0">
                <a:solidFill>
                  <a:srgbClr val="FF0000"/>
                </a:solidFill>
                <a:sym typeface="Symbol" panose="05050102010706020507" pitchFamily="18" charset="2"/>
              </a:rPr>
              <a:t>nd</a:t>
            </a:r>
            <a:r>
              <a:rPr lang="en-US" altLang="en-US" b="1" smtClean="0">
                <a:solidFill>
                  <a:srgbClr val="FF0000"/>
                </a:solidFill>
                <a:sym typeface="Symbol" panose="05050102010706020507" pitchFamily="18" charset="2"/>
              </a:rPr>
              <a:t> order differential eqtns</a:t>
            </a:r>
            <a:r>
              <a:rPr lang="en-US" altLang="en-US" smtClean="0">
                <a:sym typeface="Symbol" panose="05050102010706020507" pitchFamily="18" charset="2"/>
              </a:rPr>
              <a:t> which come from Newton’s 2</a:t>
            </a:r>
            <a:r>
              <a:rPr lang="en-US" altLang="en-US" baseline="30000" smtClean="0">
                <a:sym typeface="Symbol" panose="05050102010706020507" pitchFamily="18" charset="2"/>
              </a:rPr>
              <a:t>nd </a:t>
            </a:r>
            <a:r>
              <a:rPr lang="en-US" altLang="en-US" smtClean="0">
                <a:sym typeface="Symbol" panose="05050102010706020507" pitchFamily="18" charset="2"/>
              </a:rPr>
              <a:t>Law applied to each mass individually:  </a:t>
            </a:r>
          </a:p>
          <a:p>
            <a:pPr eaLnBrk="1" hangingPunct="1">
              <a:buFontTx/>
              <a:buNone/>
            </a:pP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m</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a:t>
            </a:r>
            <a:r>
              <a:rPr lang="en-US" altLang="en-US" b="1" baseline="30000" smtClean="0">
                <a:sym typeface="Times New Roman" panose="02020603050405020304" pitchFamily="18" charset="0"/>
              </a:rPr>
              <a:t>2</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(e)</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a:t>
            </a:r>
            <a:r>
              <a:rPr lang="en-US" altLang="en-US" b="1" smtClean="0">
                <a:cs typeface="Times New Roman" panose="02020603050405020304" pitchFamily="18" charset="0"/>
                <a:sym typeface="Times New Roman" panose="02020603050405020304" pitchFamily="18" charset="0"/>
              </a:rPr>
              <a:t>∑</a:t>
            </a:r>
            <a:r>
              <a:rPr lang="en-US" altLang="en-US" b="1" baseline="-25000" smtClean="0">
                <a:sym typeface="Times New Roman" panose="02020603050405020304" pitchFamily="18" charset="0"/>
              </a:rPr>
              <a:t>j</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ji</a:t>
            </a:r>
            <a:endParaRPr lang="en-US" altLang="en-US" smtClean="0">
              <a:sym typeface="Symbol" panose="05050102010706020507" pitchFamily="18" charset="2"/>
            </a:endParaRPr>
          </a:p>
          <a:p>
            <a:pPr lvl="1" eaLnBrk="1" hangingPunct="1">
              <a:buFontTx/>
              <a:buNone/>
            </a:pPr>
            <a:r>
              <a:rPr lang="en-US" altLang="en-US" b="1" smtClean="0">
                <a:sym typeface="Symbol" panose="05050102010706020507" pitchFamily="18" charset="2"/>
              </a:rPr>
              <a:t></a:t>
            </a:r>
            <a:r>
              <a:rPr lang="en-US" altLang="en-US" smtClean="0">
                <a:sym typeface="Symbol" panose="05050102010706020507" pitchFamily="18" charset="2"/>
              </a:rPr>
              <a:t> Given forces &amp; initial conditions, problem is reduced 	to pure math! </a:t>
            </a:r>
          </a:p>
          <a:p>
            <a:pPr eaLnBrk="1" hangingPunct="1"/>
            <a:r>
              <a:rPr lang="en-US" altLang="en-US" smtClean="0">
                <a:sym typeface="Symbol" panose="05050102010706020507" pitchFamily="18" charset="2"/>
              </a:rPr>
              <a:t>Oversimplification!! Many systems have </a:t>
            </a:r>
            <a:r>
              <a:rPr lang="en-US" altLang="en-US" b="1" i="1" smtClean="0">
                <a:solidFill>
                  <a:srgbClr val="9900CC"/>
                </a:solidFill>
                <a:sym typeface="Symbol" panose="05050102010706020507" pitchFamily="18" charset="2"/>
              </a:rPr>
              <a:t>CONSTRAINTS</a:t>
            </a:r>
            <a:r>
              <a:rPr lang="en-US" altLang="en-US" smtClean="0">
                <a:sym typeface="Symbol" panose="05050102010706020507" pitchFamily="18" charset="2"/>
              </a:rPr>
              <a:t> which limit their motion.</a:t>
            </a:r>
          </a:p>
          <a:p>
            <a:pPr lvl="1" eaLnBrk="1" hangingPunct="1"/>
            <a:r>
              <a:rPr lang="en-US" altLang="en-US" smtClean="0">
                <a:sym typeface="Symbol" panose="05050102010706020507" pitchFamily="18" charset="2"/>
              </a:rPr>
              <a:t>Example: Rigid Body. Constraints keep  </a:t>
            </a:r>
            <a:r>
              <a:rPr lang="en-US" altLang="en-US" b="1" smtClean="0">
                <a:sym typeface="Symbol" panose="05050102010706020507" pitchFamily="18" charset="2"/>
              </a:rPr>
              <a:t>r</a:t>
            </a:r>
            <a:r>
              <a:rPr lang="en-US" altLang="en-US" b="1" baseline="-25000" smtClean="0">
                <a:sym typeface="Symbol" panose="05050102010706020507" pitchFamily="18" charset="2"/>
              </a:rPr>
              <a:t>ij</a:t>
            </a:r>
            <a:r>
              <a:rPr lang="en-US" altLang="en-US" b="1" smtClean="0">
                <a:sym typeface="Symbol" panose="05050102010706020507" pitchFamily="18" charset="2"/>
              </a:rPr>
              <a:t> </a:t>
            </a:r>
            <a:r>
              <a:rPr lang="en-US" altLang="en-US" smtClean="0">
                <a:sym typeface="Symbol" panose="05050102010706020507" pitchFamily="18" charset="2"/>
              </a:rPr>
              <a:t>= constant.</a:t>
            </a:r>
          </a:p>
          <a:p>
            <a:pPr lvl="1" eaLnBrk="1" hangingPunct="1"/>
            <a:r>
              <a:rPr lang="en-US" altLang="en-US" smtClean="0">
                <a:sym typeface="Symbol" panose="05050102010706020507" pitchFamily="18" charset="2"/>
              </a:rPr>
              <a:t>Example: Particle motion on surface of sphere.</a:t>
            </a: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217613" y="0"/>
            <a:ext cx="10360025" cy="1143000"/>
          </a:xfrm>
        </p:spPr>
        <p:txBody>
          <a:bodyPr/>
          <a:lstStyle/>
          <a:p>
            <a:pPr eaLnBrk="1" hangingPunct="1"/>
            <a:r>
              <a:rPr lang="en-US" altLang="en-US" b="1" smtClean="0">
                <a:solidFill>
                  <a:srgbClr val="0000FF"/>
                </a:solidFill>
                <a:sym typeface="Times New Roman" panose="02020603050405020304" pitchFamily="18" charset="0"/>
              </a:rPr>
              <a:t>Types of Constraints</a:t>
            </a:r>
          </a:p>
        </p:txBody>
      </p:sp>
      <p:sp>
        <p:nvSpPr>
          <p:cNvPr id="97283" name="Rectangle 3"/>
          <p:cNvSpPr>
            <a:spLocks noGrp="1" noChangeArrowheads="1"/>
          </p:cNvSpPr>
          <p:nvPr>
            <p:ph type="body" idx="1"/>
          </p:nvPr>
        </p:nvSpPr>
        <p:spPr>
          <a:xfrm>
            <a:off x="1217613" y="1066800"/>
            <a:ext cx="10360025" cy="5334000"/>
          </a:xfrm>
        </p:spPr>
        <p:txBody>
          <a:bodyPr/>
          <a:lstStyle/>
          <a:p>
            <a:pPr eaLnBrk="1" hangingPunct="1"/>
            <a:r>
              <a:rPr lang="en-US" altLang="en-US" smtClean="0">
                <a:sym typeface="Symbol" panose="05050102010706020507" pitchFamily="18" charset="2"/>
              </a:rPr>
              <a:t>In general, constraints are expressed as a mathematical relation or relations between particle coordinates &amp; possibly the time. </a:t>
            </a:r>
          </a:p>
          <a:p>
            <a:pPr lvl="1" eaLnBrk="1" hangingPunct="1"/>
            <a:r>
              <a:rPr lang="en-US" altLang="en-US" smtClean="0">
                <a:sym typeface="Times New Roman" panose="02020603050405020304" pitchFamily="18" charset="0"/>
              </a:rPr>
              <a:t>Eqtns of constraint are relations like:</a:t>
            </a:r>
          </a:p>
          <a:p>
            <a:pPr eaLnBrk="1" hangingPunct="1">
              <a:buFontTx/>
              <a:buNone/>
            </a:pPr>
            <a:r>
              <a:rPr lang="en-US" altLang="en-US" b="1" smtClean="0">
                <a:sym typeface="Times New Roman" panose="02020603050405020304" pitchFamily="18" charset="0"/>
              </a:rPr>
              <a:t>			f(r</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2</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3</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N</a:t>
            </a:r>
            <a:r>
              <a:rPr lang="en-US" altLang="en-US" b="1" smtClean="0">
                <a:sym typeface="Times New Roman" panose="02020603050405020304" pitchFamily="18" charset="0"/>
              </a:rPr>
              <a:t>,t) = 0</a:t>
            </a:r>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Constraints which may be expressed as above: </a:t>
            </a:r>
          </a:p>
          <a:p>
            <a:pPr eaLnBrk="1" hangingPunct="1">
              <a:buFontTx/>
              <a:buNone/>
            </a:pPr>
            <a:r>
              <a:rPr lang="en-US" altLang="en-US" b="1" smtClean="0">
                <a:sym typeface="Symbol" panose="05050102010706020507" pitchFamily="18" charset="2"/>
              </a:rPr>
              <a:t>			 </a:t>
            </a:r>
            <a:r>
              <a:rPr lang="en-US" altLang="en-US" b="1" i="1" smtClean="0">
                <a:solidFill>
                  <a:srgbClr val="FF0000"/>
                </a:solidFill>
                <a:sym typeface="Symbol" panose="05050102010706020507" pitchFamily="18" charset="2"/>
              </a:rPr>
              <a:t>Holonomic Constraints</a:t>
            </a:r>
            <a:r>
              <a:rPr lang="en-US" altLang="en-US" smtClean="0">
                <a:solidFill>
                  <a:srgbClr val="FF0000"/>
                </a:solidFill>
                <a:sym typeface="Symbol" panose="05050102010706020507" pitchFamily="18" charset="2"/>
              </a:rPr>
              <a:t>.</a:t>
            </a:r>
          </a:p>
          <a:p>
            <a:pPr eaLnBrk="1" hangingPunct="1"/>
            <a:r>
              <a:rPr lang="en-US" altLang="en-US" smtClean="0">
                <a:sym typeface="Symbol" panose="05050102010706020507" pitchFamily="18" charset="2"/>
              </a:rPr>
              <a:t>Example of</a:t>
            </a:r>
            <a:r>
              <a:rPr lang="en-US" altLang="en-US" b="1" smtClean="0">
                <a:sym typeface="Symbol" panose="05050102010706020507" pitchFamily="18" charset="2"/>
              </a:rPr>
              <a:t> </a:t>
            </a:r>
            <a:r>
              <a:rPr lang="en-US" altLang="en-US" b="1" smtClean="0">
                <a:solidFill>
                  <a:srgbClr val="FF0000"/>
                </a:solidFill>
                <a:sym typeface="Symbol" panose="05050102010706020507" pitchFamily="18" charset="2"/>
              </a:rPr>
              <a:t>Holonomic Constraint:</a:t>
            </a:r>
            <a:r>
              <a:rPr lang="en-US" altLang="en-US" smtClean="0">
                <a:sym typeface="Symbol" panose="05050102010706020507" pitchFamily="18" charset="2"/>
              </a:rPr>
              <a:t> Rigid body. Constraints on coordinates are of the form:</a:t>
            </a:r>
          </a:p>
          <a:p>
            <a:pPr eaLnBrk="1" hangingPunct="1">
              <a:buFontTx/>
              <a:buNone/>
            </a:pPr>
            <a:r>
              <a:rPr lang="en-US" altLang="en-US" smtClean="0">
                <a:sym typeface="Symbol" panose="05050102010706020507" pitchFamily="18" charset="2"/>
              </a:rPr>
              <a:t>	</a:t>
            </a:r>
            <a:r>
              <a:rPr lang="en-US" altLang="en-US" b="1" smtClean="0">
                <a:sym typeface="Symbol" panose="05050102010706020507" pitchFamily="18" charset="2"/>
              </a:rPr>
              <a:t>		(r</a:t>
            </a:r>
            <a:r>
              <a:rPr lang="en-US" altLang="en-US" b="1" baseline="-25000" smtClean="0">
                <a:sym typeface="Symbol" panose="05050102010706020507" pitchFamily="18" charset="2"/>
              </a:rPr>
              <a:t>i </a:t>
            </a:r>
            <a:r>
              <a:rPr lang="en-US" altLang="en-US" b="1" smtClean="0">
                <a:sym typeface="Symbol" panose="05050102010706020507" pitchFamily="18" charset="2"/>
              </a:rPr>
              <a:t>- r</a:t>
            </a:r>
            <a:r>
              <a:rPr lang="en-US" altLang="en-US" b="1" baseline="-25000" smtClean="0">
                <a:sym typeface="Symbol" panose="05050102010706020507" pitchFamily="18" charset="2"/>
              </a:rPr>
              <a:t>j</a:t>
            </a:r>
            <a:r>
              <a:rPr lang="en-US" altLang="en-US" b="1" smtClean="0">
                <a:sym typeface="Symbol" panose="05050102010706020507" pitchFamily="18" charset="2"/>
              </a:rPr>
              <a:t>)</a:t>
            </a:r>
            <a:r>
              <a:rPr lang="en-US" altLang="en-US" b="1" baseline="30000" smtClean="0">
                <a:sym typeface="Symbol" panose="05050102010706020507" pitchFamily="18" charset="2"/>
              </a:rPr>
              <a:t>2</a:t>
            </a:r>
            <a:r>
              <a:rPr lang="en-US" altLang="en-US" b="1" smtClean="0">
                <a:sym typeface="Symbol" panose="05050102010706020507" pitchFamily="18" charset="2"/>
              </a:rPr>
              <a:t> - (c</a:t>
            </a:r>
            <a:r>
              <a:rPr lang="en-US" altLang="en-US" b="1" baseline="-25000" smtClean="0">
                <a:sym typeface="Symbol" panose="05050102010706020507" pitchFamily="18" charset="2"/>
              </a:rPr>
              <a:t>ij</a:t>
            </a:r>
            <a:r>
              <a:rPr lang="en-US" altLang="en-US" b="1" smtClean="0">
                <a:sym typeface="Symbol" panose="05050102010706020507" pitchFamily="18" charset="2"/>
              </a:rPr>
              <a:t>)</a:t>
            </a:r>
            <a:r>
              <a:rPr lang="en-US" altLang="en-US" b="1" baseline="30000" smtClean="0">
                <a:sym typeface="Symbol" panose="05050102010706020507" pitchFamily="18" charset="2"/>
              </a:rPr>
              <a:t>2</a:t>
            </a:r>
            <a:r>
              <a:rPr lang="en-US" altLang="en-US" b="1" smtClean="0">
                <a:sym typeface="Symbol" panose="05050102010706020507" pitchFamily="18" charset="2"/>
              </a:rPr>
              <a:t> = 0  </a:t>
            </a:r>
          </a:p>
          <a:p>
            <a:pPr lvl="1" eaLnBrk="1" hangingPunct="1">
              <a:buFontTx/>
              <a:buNone/>
            </a:pPr>
            <a:r>
              <a:rPr lang="en-US" altLang="en-US" b="1" smtClean="0">
                <a:sym typeface="Symbol" panose="05050102010706020507" pitchFamily="18" charset="2"/>
              </a:rPr>
              <a:t>			c</a:t>
            </a:r>
            <a:r>
              <a:rPr lang="en-US" altLang="en-US" b="1" baseline="-25000" smtClean="0">
                <a:sym typeface="Symbol" panose="05050102010706020507" pitchFamily="18" charset="2"/>
              </a:rPr>
              <a:t>ij</a:t>
            </a:r>
            <a:r>
              <a:rPr lang="en-US" altLang="en-US" b="1" smtClean="0">
                <a:sym typeface="Symbol" panose="05050102010706020507" pitchFamily="18" charset="2"/>
              </a:rPr>
              <a:t> = </a:t>
            </a:r>
            <a:r>
              <a:rPr lang="en-US" altLang="en-US" smtClean="0">
                <a:sym typeface="Symbol" panose="05050102010706020507" pitchFamily="18" charset="2"/>
              </a:rPr>
              <a:t>some constant</a:t>
            </a: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body" idx="1"/>
          </p:nvPr>
        </p:nvSpPr>
        <p:spPr>
          <a:xfrm>
            <a:off x="1293813" y="381000"/>
            <a:ext cx="10382250" cy="6477000"/>
          </a:xfrm>
        </p:spPr>
        <p:txBody>
          <a:bodyPr/>
          <a:lstStyle/>
          <a:p>
            <a:pPr eaLnBrk="1" hangingPunct="1"/>
            <a:r>
              <a:rPr lang="en-US" altLang="en-US" smtClean="0">
                <a:sym typeface="Symbol" panose="05050102010706020507" pitchFamily="18" charset="2"/>
              </a:rPr>
              <a:t>Constraints not expressible as </a:t>
            </a:r>
            <a:r>
              <a:rPr lang="en-US" altLang="en-US" b="1" smtClean="0">
                <a:sym typeface="Symbol" panose="05050102010706020507" pitchFamily="18" charset="2"/>
              </a:rPr>
              <a:t>f(r</a:t>
            </a:r>
            <a:r>
              <a:rPr lang="en-US" altLang="en-US" b="1" baseline="-25000" smtClean="0">
                <a:sym typeface="Symbol" panose="05050102010706020507" pitchFamily="18" charset="2"/>
              </a:rPr>
              <a:t>i</a:t>
            </a:r>
            <a:r>
              <a:rPr lang="en-US" altLang="en-US" b="1" smtClean="0">
                <a:sym typeface="Symbol" panose="05050102010706020507" pitchFamily="18" charset="2"/>
              </a:rPr>
              <a:t>,t) = 0 </a:t>
            </a:r>
          </a:p>
          <a:p>
            <a:pPr eaLnBrk="1" hangingPunct="1">
              <a:buFontTx/>
              <a:buNone/>
            </a:pPr>
            <a:r>
              <a:rPr lang="en-US" altLang="en-US" b="1" smtClean="0">
                <a:sym typeface="Symbol" panose="05050102010706020507" pitchFamily="18" charset="2"/>
              </a:rPr>
              <a:t>		          </a:t>
            </a:r>
            <a:r>
              <a:rPr lang="en-US" altLang="en-US" smtClean="0">
                <a:sym typeface="Symbol" panose="05050102010706020507" pitchFamily="18" charset="2"/>
              </a:rPr>
              <a:t>   </a:t>
            </a:r>
            <a:r>
              <a:rPr lang="en-US" altLang="en-US" b="1" i="1" smtClean="0">
                <a:solidFill>
                  <a:srgbClr val="FF0000"/>
                </a:solidFill>
                <a:sym typeface="Symbol" panose="05050102010706020507" pitchFamily="18" charset="2"/>
              </a:rPr>
              <a:t>Non-Holonomic Constraints</a:t>
            </a:r>
            <a:endParaRPr lang="en-US" altLang="en-US" smtClean="0">
              <a:sym typeface="Symbol" panose="05050102010706020507" pitchFamily="18" charset="2"/>
            </a:endParaRPr>
          </a:p>
          <a:p>
            <a:pPr eaLnBrk="1" hangingPunct="1"/>
            <a:r>
              <a:rPr lang="en-US" altLang="en-US" smtClean="0">
                <a:sym typeface="Symbol" panose="05050102010706020507" pitchFamily="18" charset="2"/>
              </a:rPr>
              <a:t>Example of </a:t>
            </a:r>
            <a:r>
              <a:rPr lang="en-US" altLang="en-US" b="1" smtClean="0">
                <a:solidFill>
                  <a:srgbClr val="FF0000"/>
                </a:solidFill>
                <a:sym typeface="Symbol" panose="05050102010706020507" pitchFamily="18" charset="2"/>
              </a:rPr>
              <a:t>Non-Holonomic Constraint</a:t>
            </a:r>
            <a:r>
              <a:rPr lang="en-US" altLang="en-US" smtClean="0">
                <a:sym typeface="Symbol" panose="05050102010706020507" pitchFamily="18" charset="2"/>
              </a:rPr>
              <a:t>: Particle confined to surface of rigid sphere, radius </a:t>
            </a:r>
            <a:r>
              <a:rPr lang="en-US" altLang="en-US" b="1" smtClean="0">
                <a:sym typeface="Symbol" panose="05050102010706020507" pitchFamily="18" charset="2"/>
              </a:rPr>
              <a:t>a</a:t>
            </a:r>
            <a:r>
              <a:rPr lang="en-US" altLang="en-US" smtClean="0">
                <a:sym typeface="Symbol" panose="05050102010706020507" pitchFamily="18" charset="2"/>
              </a:rPr>
              <a:t>: 	 </a:t>
            </a:r>
            <a:r>
              <a:rPr lang="en-US" altLang="en-US" b="1" smtClean="0">
                <a:sym typeface="Symbol" panose="05050102010706020507" pitchFamily="18" charset="2"/>
              </a:rPr>
              <a:t>r</a:t>
            </a:r>
            <a:r>
              <a:rPr lang="en-US" altLang="en-US" b="1" baseline="30000" smtClean="0">
                <a:sym typeface="Symbol" panose="05050102010706020507" pitchFamily="18" charset="2"/>
              </a:rPr>
              <a:t>2</a:t>
            </a:r>
            <a:r>
              <a:rPr lang="en-US" altLang="en-US" b="1" smtClean="0">
                <a:sym typeface="Symbol" panose="05050102010706020507" pitchFamily="18" charset="2"/>
              </a:rPr>
              <a:t> - a</a:t>
            </a:r>
            <a:r>
              <a:rPr lang="en-US" altLang="en-US" b="1" baseline="30000" smtClean="0">
                <a:sym typeface="Symbol" panose="05050102010706020507" pitchFamily="18" charset="2"/>
              </a:rPr>
              <a:t>2</a:t>
            </a:r>
            <a:r>
              <a:rPr lang="en-US" altLang="en-US" b="1" smtClean="0">
                <a:sym typeface="Symbol" panose="05050102010706020507" pitchFamily="18" charset="2"/>
              </a:rPr>
              <a:t>     0 </a:t>
            </a:r>
          </a:p>
          <a:p>
            <a:pPr eaLnBrk="1" hangingPunct="1"/>
            <a:r>
              <a:rPr lang="en-US" altLang="en-US" smtClean="0">
                <a:sym typeface="Symbol" panose="05050102010706020507" pitchFamily="18" charset="2"/>
              </a:rPr>
              <a:t>Time dependent constraints: </a:t>
            </a:r>
          </a:p>
          <a:p>
            <a:pPr eaLnBrk="1" hangingPunct="1">
              <a:buFontTx/>
              <a:buNone/>
            </a:pPr>
            <a:r>
              <a:rPr lang="en-US" altLang="en-US" b="1" smtClean="0">
                <a:sym typeface="Symbol" panose="05050102010706020507" pitchFamily="18" charset="2"/>
              </a:rPr>
              <a:t>	          </a:t>
            </a:r>
            <a:r>
              <a:rPr lang="en-US" altLang="en-US" b="1" i="1" smtClean="0">
                <a:solidFill>
                  <a:srgbClr val="9900CC"/>
                </a:solidFill>
                <a:sym typeface="Symbol" panose="05050102010706020507" pitchFamily="18" charset="2"/>
              </a:rPr>
              <a:t>Rhenomic or Rhenomous Constraints</a:t>
            </a:r>
            <a:r>
              <a:rPr lang="en-US" altLang="en-US" smtClean="0">
                <a:solidFill>
                  <a:srgbClr val="9900CC"/>
                </a:solidFill>
                <a:sym typeface="Symbol" panose="05050102010706020507" pitchFamily="18" charset="2"/>
              </a:rPr>
              <a:t>.</a:t>
            </a:r>
            <a:endParaRPr lang="en-US" altLang="en-US" smtClean="0">
              <a:sym typeface="Symbol" panose="05050102010706020507" pitchFamily="18" charset="2"/>
            </a:endParaRPr>
          </a:p>
          <a:p>
            <a:pPr eaLnBrk="1" hangingPunct="1"/>
            <a:r>
              <a:rPr lang="en-US" altLang="en-US" smtClean="0">
                <a:sym typeface="Symbol" panose="05050102010706020507" pitchFamily="18" charset="2"/>
              </a:rPr>
              <a:t>If constraint eqtns don’t explicitly contain time:   </a:t>
            </a:r>
            <a:r>
              <a:rPr lang="en-US" altLang="en-US" b="1" smtClean="0">
                <a:sym typeface="Symbol" panose="05050102010706020507" pitchFamily="18" charset="2"/>
              </a:rPr>
              <a:t> 	</a:t>
            </a:r>
            <a:r>
              <a:rPr lang="en-US" altLang="en-US" b="1" i="1" smtClean="0">
                <a:solidFill>
                  <a:srgbClr val="A50021"/>
                </a:solidFill>
                <a:sym typeface="Symbol" panose="05050102010706020507" pitchFamily="18" charset="2"/>
              </a:rPr>
              <a:t>Fixed or Scleronomic or 				Scleronomous Constraints</a:t>
            </a:r>
            <a:r>
              <a:rPr lang="en-US" altLang="en-US" smtClean="0">
                <a:solidFill>
                  <a:srgbClr val="A50021"/>
                </a:solidFill>
                <a:sym typeface="Symbol" panose="05050102010706020507" pitchFamily="18" charset="2"/>
              </a:rPr>
              <a:t>.</a:t>
            </a: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idx="1"/>
          </p:nvPr>
        </p:nvSpPr>
        <p:spPr>
          <a:xfrm>
            <a:off x="1446213" y="457200"/>
            <a:ext cx="10026650" cy="6400800"/>
          </a:xfrm>
        </p:spPr>
        <p:txBody>
          <a:bodyPr/>
          <a:lstStyle/>
          <a:p>
            <a:pPr eaLnBrk="1" hangingPunct="1"/>
            <a:r>
              <a:rPr lang="en-US" altLang="en-US" smtClean="0">
                <a:sym typeface="Symbol" panose="05050102010706020507" pitchFamily="18" charset="2"/>
              </a:rPr>
              <a:t>Difficulties constraints introduce in problems:</a:t>
            </a:r>
            <a:endParaRPr lang="en-US" altLang="en-US" b="1" smtClean="0">
              <a:sym typeface="Symbol" panose="05050102010706020507" pitchFamily="18" charset="2"/>
            </a:endParaRPr>
          </a:p>
          <a:p>
            <a:pPr eaLnBrk="1" hangingPunct="1">
              <a:buFontTx/>
              <a:buNone/>
            </a:pPr>
            <a:r>
              <a:rPr lang="en-US" altLang="en-US" b="1" smtClean="0">
                <a:sym typeface="Symbol" panose="05050102010706020507" pitchFamily="18" charset="2"/>
              </a:rPr>
              <a:t>	</a:t>
            </a:r>
            <a:r>
              <a:rPr lang="en-US" altLang="en-US" b="1" smtClean="0">
                <a:solidFill>
                  <a:srgbClr val="FF0000"/>
                </a:solidFill>
                <a:sym typeface="Symbol" panose="05050102010706020507" pitchFamily="18" charset="2"/>
              </a:rPr>
              <a:t>1.</a:t>
            </a:r>
            <a:r>
              <a:rPr lang="en-US" altLang="en-US" smtClean="0">
                <a:sym typeface="Symbol" panose="05050102010706020507" pitchFamily="18" charset="2"/>
              </a:rPr>
              <a:t> Coordinates </a:t>
            </a:r>
            <a:r>
              <a:rPr lang="en-US" altLang="en-US" b="1" smtClean="0">
                <a:sym typeface="Symbol" panose="05050102010706020507" pitchFamily="18" charset="2"/>
              </a:rPr>
              <a:t>r</a:t>
            </a:r>
            <a:r>
              <a:rPr lang="en-US" altLang="en-US" b="1" baseline="-25000" smtClean="0">
                <a:sym typeface="Symbol" panose="05050102010706020507" pitchFamily="18" charset="2"/>
              </a:rPr>
              <a:t>i</a:t>
            </a:r>
            <a:r>
              <a:rPr lang="en-US" altLang="en-US" b="1" smtClean="0">
                <a:sym typeface="Symbol" panose="05050102010706020507" pitchFamily="18" charset="2"/>
              </a:rPr>
              <a:t> </a:t>
            </a:r>
            <a:r>
              <a:rPr lang="en-US" altLang="en-US" smtClean="0">
                <a:sym typeface="Symbol" panose="05050102010706020507" pitchFamily="18" charset="2"/>
              </a:rPr>
              <a:t>are no longer all independent. 		Connected by constraint eqtns.</a:t>
            </a:r>
          </a:p>
          <a:p>
            <a:pPr eaLnBrk="1" hangingPunct="1">
              <a:buFontTx/>
              <a:buNone/>
            </a:pPr>
            <a:r>
              <a:rPr lang="en-US" altLang="en-US" b="1" smtClean="0">
                <a:sym typeface="Symbol" panose="05050102010706020507" pitchFamily="18" charset="2"/>
              </a:rPr>
              <a:t>	</a:t>
            </a:r>
            <a:r>
              <a:rPr lang="en-US" altLang="en-US" b="1" smtClean="0">
                <a:solidFill>
                  <a:srgbClr val="FF0000"/>
                </a:solidFill>
                <a:sym typeface="Symbol" panose="05050102010706020507" pitchFamily="18" charset="2"/>
              </a:rPr>
              <a:t>2.</a:t>
            </a:r>
            <a:r>
              <a:rPr lang="en-US" altLang="en-US" smtClean="0">
                <a:sym typeface="Symbol" panose="05050102010706020507" pitchFamily="18" charset="2"/>
              </a:rPr>
              <a:t> To apply Newton’s 2</a:t>
            </a:r>
            <a:r>
              <a:rPr lang="en-US" altLang="en-US" baseline="30000" smtClean="0">
                <a:sym typeface="Symbol" panose="05050102010706020507" pitchFamily="18" charset="2"/>
              </a:rPr>
              <a:t>nd</a:t>
            </a:r>
            <a:r>
              <a:rPr lang="en-US" altLang="en-US" smtClean="0">
                <a:sym typeface="Symbol" panose="05050102010706020507" pitchFamily="18" charset="2"/>
              </a:rPr>
              <a:t> Law, need </a:t>
            </a:r>
            <a:r>
              <a:rPr lang="en-US" altLang="en-US" b="1" i="1" smtClean="0">
                <a:solidFill>
                  <a:srgbClr val="0000FF"/>
                </a:solidFill>
                <a:sym typeface="Symbol" panose="05050102010706020507" pitchFamily="18" charset="2"/>
              </a:rPr>
              <a:t>TOTAL</a:t>
            </a:r>
            <a:r>
              <a:rPr lang="en-US" altLang="en-US" b="1" i="1" smtClean="0">
                <a:solidFill>
                  <a:schemeClr val="accent2"/>
                </a:solidFill>
                <a:sym typeface="Symbol" panose="05050102010706020507" pitchFamily="18" charset="2"/>
              </a:rPr>
              <a:t> </a:t>
            </a:r>
            <a:r>
              <a:rPr lang="en-US" altLang="en-US" smtClean="0">
                <a:sym typeface="Symbol" panose="05050102010706020507" pitchFamily="18" charset="2"/>
              </a:rPr>
              <a:t>force acting on each particle. Forces of constraint aren’t always known or easily calculated. </a:t>
            </a:r>
          </a:p>
          <a:p>
            <a:pPr eaLnBrk="1" hangingPunct="1">
              <a:buFontTx/>
              <a:buNone/>
            </a:pPr>
            <a:r>
              <a:rPr lang="en-US" altLang="en-US" smtClean="0">
                <a:sym typeface="Symbol" panose="05050102010706020507" pitchFamily="18" charset="2"/>
              </a:rPr>
              <a:t>	 	</a:t>
            </a:r>
            <a:r>
              <a:rPr lang="en-US" altLang="en-US" b="1" smtClean="0">
                <a:solidFill>
                  <a:srgbClr val="FF0000"/>
                </a:solidFill>
                <a:sym typeface="Symbol" panose="05050102010706020507" pitchFamily="18" charset="2"/>
              </a:rPr>
              <a:t>With constraints, it’s often difficult to </a:t>
            </a:r>
            <a:r>
              <a:rPr lang="en-US" altLang="en-US" b="1" i="1" u="sng" smtClean="0">
                <a:solidFill>
                  <a:srgbClr val="FF0000"/>
                </a:solidFill>
                <a:sym typeface="Symbol" panose="05050102010706020507" pitchFamily="18" charset="2"/>
              </a:rPr>
              <a:t>directly</a:t>
            </a:r>
            <a:r>
              <a:rPr lang="en-US" altLang="en-US" b="1" smtClean="0">
                <a:solidFill>
                  <a:srgbClr val="FF0000"/>
                </a:solidFill>
                <a:sym typeface="Symbol" panose="05050102010706020507" pitchFamily="18" charset="2"/>
              </a:rPr>
              <a:t> apply Newton’s 2</a:t>
            </a:r>
            <a:r>
              <a:rPr lang="en-US" altLang="en-US" b="1" baseline="30000" smtClean="0">
                <a:solidFill>
                  <a:srgbClr val="FF0000"/>
                </a:solidFill>
                <a:sym typeface="Symbol" panose="05050102010706020507" pitchFamily="18" charset="2"/>
              </a:rPr>
              <a:t>nd</a:t>
            </a:r>
            <a:r>
              <a:rPr lang="en-US" altLang="en-US" b="1" smtClean="0">
                <a:solidFill>
                  <a:srgbClr val="FF0000"/>
                </a:solidFill>
                <a:sym typeface="Symbol" panose="05050102010706020507" pitchFamily="18" charset="2"/>
              </a:rPr>
              <a:t> Law.</a:t>
            </a:r>
          </a:p>
          <a:p>
            <a:pPr eaLnBrk="1" hangingPunct="1">
              <a:buFontTx/>
              <a:buNone/>
            </a:pPr>
            <a:r>
              <a:rPr lang="en-US" altLang="en-US" smtClean="0">
                <a:sym typeface="Symbol" panose="05050102010706020507" pitchFamily="18" charset="2"/>
              </a:rPr>
              <a:t>	Put another way: </a:t>
            </a:r>
            <a:r>
              <a:rPr lang="en-US" altLang="en-US" b="1" smtClean="0">
                <a:solidFill>
                  <a:srgbClr val="A50021"/>
                </a:solidFill>
                <a:sym typeface="Symbol" panose="05050102010706020507" pitchFamily="18" charset="2"/>
              </a:rPr>
              <a:t>Forces of constraint are often among the unknowns of the problem!</a:t>
            </a: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219200" y="-533400"/>
            <a:ext cx="10360025" cy="1733550"/>
          </a:xfrm>
        </p:spPr>
        <p:txBody>
          <a:bodyPr/>
          <a:lstStyle/>
          <a:p>
            <a:pPr eaLnBrk="1" hangingPunct="1"/>
            <a:r>
              <a:rPr lang="en-US" altLang="en-US" b="1" smtClean="0">
                <a:solidFill>
                  <a:srgbClr val="0000FF"/>
                </a:solidFill>
                <a:sym typeface="Times New Roman" panose="02020603050405020304" pitchFamily="18" charset="0"/>
              </a:rPr>
              <a:t>Generalized Coordinates</a:t>
            </a:r>
          </a:p>
        </p:txBody>
      </p:sp>
      <p:sp>
        <p:nvSpPr>
          <p:cNvPr id="339971" name="Rectangle 3"/>
          <p:cNvSpPr>
            <a:spLocks noGrp="1" noChangeArrowheads="1"/>
          </p:cNvSpPr>
          <p:nvPr>
            <p:ph type="body" idx="1"/>
          </p:nvPr>
        </p:nvSpPr>
        <p:spPr>
          <a:xfrm>
            <a:off x="1217613" y="1295400"/>
            <a:ext cx="10360025" cy="5410200"/>
          </a:xfrm>
        </p:spPr>
        <p:txBody>
          <a:bodyPr rtlCol="0">
            <a:normAutofit/>
          </a:bodyPr>
          <a:lstStyle/>
          <a:p>
            <a:pPr marL="246888" indent="-246888" eaLnBrk="1" fontAlgn="auto" hangingPunct="1">
              <a:spcAft>
                <a:spcPts val="0"/>
              </a:spcAft>
              <a:defRPr/>
            </a:pPr>
            <a:r>
              <a:rPr lang="en-US" dirty="0">
                <a:sym typeface="Symbol" pitchFamily="18" charset="2"/>
              </a:rPr>
              <a:t>To handle the 1</a:t>
            </a:r>
            <a:r>
              <a:rPr lang="en-US" baseline="30000" dirty="0">
                <a:sym typeface="Symbol" pitchFamily="18" charset="2"/>
              </a:rPr>
              <a:t>st</a:t>
            </a:r>
            <a:r>
              <a:rPr lang="en-US" dirty="0">
                <a:sym typeface="Symbol" pitchFamily="18" charset="2"/>
              </a:rPr>
              <a:t> difficulty (with </a:t>
            </a:r>
            <a:r>
              <a:rPr lang="en-US" dirty="0" err="1">
                <a:sym typeface="Symbol" pitchFamily="18" charset="2"/>
              </a:rPr>
              <a:t>holonomic</a:t>
            </a:r>
            <a:r>
              <a:rPr lang="en-US" dirty="0">
                <a:sym typeface="Symbol" pitchFamily="18" charset="2"/>
              </a:rPr>
              <a:t> constraints), introduce </a:t>
            </a:r>
            <a:r>
              <a:rPr lang="en-US" b="1" i="1" dirty="0">
                <a:solidFill>
                  <a:srgbClr val="0000FF"/>
                </a:solidFill>
                <a:sym typeface="Symbol" pitchFamily="18" charset="2"/>
              </a:rPr>
              <a:t>Generalized Coordinates</a:t>
            </a:r>
            <a:r>
              <a:rPr lang="en-US" dirty="0">
                <a:solidFill>
                  <a:srgbClr val="0000FF"/>
                </a:solidFill>
                <a:sym typeface="Symbol" pitchFamily="18" charset="2"/>
              </a:rPr>
              <a:t>.</a:t>
            </a:r>
          </a:p>
          <a:p>
            <a:pPr marL="612648" lvl="1" indent="-246888" eaLnBrk="1" fontAlgn="auto" hangingPunct="1">
              <a:spcAft>
                <a:spcPts val="0"/>
              </a:spcAft>
              <a:defRPr/>
            </a:pPr>
            <a:r>
              <a:rPr lang="en-US" dirty="0">
                <a:sym typeface="Symbol" pitchFamily="18" charset="2"/>
              </a:rPr>
              <a:t>Alternatives to usual Cartesian coordinates.</a:t>
            </a:r>
          </a:p>
          <a:p>
            <a:pPr marL="246888" indent="-246888" eaLnBrk="1" fontAlgn="auto" hangingPunct="1">
              <a:spcAft>
                <a:spcPts val="0"/>
              </a:spcAft>
              <a:defRPr/>
            </a:pPr>
            <a:r>
              <a:rPr lang="en-US" dirty="0">
                <a:sym typeface="Symbol" pitchFamily="18" charset="2"/>
              </a:rPr>
              <a:t>System (</a:t>
            </a:r>
            <a:r>
              <a:rPr lang="en-US" b="1" dirty="0">
                <a:sym typeface="Symbol" pitchFamily="18" charset="2"/>
              </a:rPr>
              <a:t>3d</a:t>
            </a:r>
            <a:r>
              <a:rPr lang="en-US" dirty="0">
                <a:sym typeface="Symbol" pitchFamily="18" charset="2"/>
              </a:rPr>
              <a:t>) </a:t>
            </a:r>
            <a:r>
              <a:rPr lang="en-US" b="1" dirty="0">
                <a:sym typeface="Symbol" pitchFamily="18" charset="2"/>
              </a:rPr>
              <a:t>N</a:t>
            </a:r>
            <a:r>
              <a:rPr lang="en-US" dirty="0">
                <a:sym typeface="Symbol" pitchFamily="18" charset="2"/>
              </a:rPr>
              <a:t> particles &amp; no constraints.</a:t>
            </a:r>
          </a:p>
          <a:p>
            <a:pPr marL="246888" indent="-246888" eaLnBrk="1" fontAlgn="auto" hangingPunct="1">
              <a:spcAft>
                <a:spcPts val="0"/>
              </a:spcAft>
              <a:buFontTx/>
              <a:buNone/>
              <a:defRPr/>
            </a:pPr>
            <a:r>
              <a:rPr lang="en-US" b="1" dirty="0">
                <a:sym typeface="Symbol" pitchFamily="18" charset="2"/>
              </a:rPr>
              <a:t>			3N</a:t>
            </a:r>
            <a:r>
              <a:rPr lang="en-US" dirty="0">
                <a:sym typeface="Symbol" pitchFamily="18" charset="2"/>
              </a:rPr>
              <a:t> </a:t>
            </a:r>
            <a:r>
              <a:rPr lang="en-US" b="1" dirty="0">
                <a:solidFill>
                  <a:srgbClr val="FF0000"/>
                </a:solidFill>
                <a:sym typeface="Symbol" pitchFamily="18" charset="2"/>
              </a:rPr>
              <a:t>degrees of freedom </a:t>
            </a:r>
          </a:p>
          <a:p>
            <a:pPr marL="246888" indent="-246888" eaLnBrk="1" fontAlgn="auto" hangingPunct="1">
              <a:spcAft>
                <a:spcPts val="0"/>
              </a:spcAft>
              <a:buFontTx/>
              <a:buNone/>
              <a:defRPr/>
            </a:pPr>
            <a:r>
              <a:rPr lang="en-US" dirty="0">
                <a:sym typeface="Symbol" pitchFamily="18" charset="2"/>
              </a:rPr>
              <a:t>			</a:t>
            </a:r>
            <a:r>
              <a:rPr lang="en-US" sz="2400" dirty="0">
                <a:sym typeface="Symbol" pitchFamily="18" charset="2"/>
              </a:rPr>
              <a:t>(</a:t>
            </a:r>
            <a:r>
              <a:rPr lang="en-US" sz="2400" b="1" dirty="0">
                <a:sym typeface="Symbol" pitchFamily="18" charset="2"/>
              </a:rPr>
              <a:t>3N </a:t>
            </a:r>
            <a:r>
              <a:rPr lang="en-US" sz="2400" dirty="0">
                <a:sym typeface="Symbol" pitchFamily="18" charset="2"/>
              </a:rPr>
              <a:t>independent coordinates)</a:t>
            </a:r>
          </a:p>
          <a:p>
            <a:pPr marL="246888" indent="-246888" eaLnBrk="1" fontAlgn="auto" hangingPunct="1">
              <a:spcAft>
                <a:spcPts val="0"/>
              </a:spcAft>
              <a:defRPr/>
            </a:pPr>
            <a:r>
              <a:rPr lang="en-US" dirty="0">
                <a:sym typeface="Symbol" pitchFamily="18" charset="2"/>
              </a:rPr>
              <a:t>With </a:t>
            </a:r>
            <a:r>
              <a:rPr lang="en-US" b="1" dirty="0">
                <a:sym typeface="Symbol" pitchFamily="18" charset="2"/>
              </a:rPr>
              <a:t>k</a:t>
            </a:r>
            <a:r>
              <a:rPr lang="en-US" dirty="0">
                <a:sym typeface="Symbol" pitchFamily="18" charset="2"/>
              </a:rPr>
              <a:t> </a:t>
            </a:r>
            <a:r>
              <a:rPr lang="en-US" dirty="0" err="1">
                <a:sym typeface="Symbol" pitchFamily="18" charset="2"/>
              </a:rPr>
              <a:t>holonomic</a:t>
            </a:r>
            <a:r>
              <a:rPr lang="en-US" dirty="0">
                <a:sym typeface="Symbol" pitchFamily="18" charset="2"/>
              </a:rPr>
              <a:t> constraints, each expressed by </a:t>
            </a:r>
            <a:r>
              <a:rPr lang="en-US" dirty="0" err="1">
                <a:sym typeface="Symbol" pitchFamily="18" charset="2"/>
              </a:rPr>
              <a:t>eqtn</a:t>
            </a:r>
            <a:r>
              <a:rPr lang="en-US" dirty="0">
                <a:sym typeface="Symbol" pitchFamily="18" charset="2"/>
              </a:rPr>
              <a:t> of form:</a:t>
            </a:r>
          </a:p>
          <a:p>
            <a:pPr marL="246888" indent="-246888" eaLnBrk="1" fontAlgn="auto" hangingPunct="1">
              <a:spcAft>
                <a:spcPts val="0"/>
              </a:spcAft>
              <a:buFontTx/>
              <a:buNone/>
              <a:defRPr/>
            </a:pPr>
            <a:r>
              <a:rPr lang="en-US" b="1" dirty="0">
                <a:sym typeface="Times New Roman" pitchFamily="18" charset="0"/>
              </a:rPr>
              <a:t>		f</a:t>
            </a:r>
            <a:r>
              <a:rPr lang="en-US" b="1" baseline="-25000" dirty="0">
                <a:sym typeface="Times New Roman" pitchFamily="18" charset="0"/>
              </a:rPr>
              <a:t>m</a:t>
            </a:r>
            <a:r>
              <a:rPr lang="en-US" b="1" dirty="0">
                <a:sym typeface="Times New Roman" pitchFamily="18" charset="0"/>
              </a:rPr>
              <a:t>(r</a:t>
            </a:r>
            <a:r>
              <a:rPr lang="en-US" b="1" baseline="-25000" dirty="0">
                <a:sym typeface="Times New Roman" pitchFamily="18" charset="0"/>
              </a:rPr>
              <a:t>1</a:t>
            </a:r>
            <a:r>
              <a:rPr lang="en-US" b="1" dirty="0">
                <a:sym typeface="Times New Roman" pitchFamily="18" charset="0"/>
              </a:rPr>
              <a:t>,r</a:t>
            </a:r>
            <a:r>
              <a:rPr lang="en-US" b="1" baseline="-25000" dirty="0">
                <a:sym typeface="Times New Roman" pitchFamily="18" charset="0"/>
              </a:rPr>
              <a:t>2</a:t>
            </a:r>
            <a:r>
              <a:rPr lang="en-US" b="1" dirty="0">
                <a:sym typeface="Times New Roman" pitchFamily="18" charset="0"/>
              </a:rPr>
              <a:t>,r</a:t>
            </a:r>
            <a:r>
              <a:rPr lang="en-US" b="1" baseline="-25000" dirty="0">
                <a:sym typeface="Times New Roman" pitchFamily="18" charset="0"/>
              </a:rPr>
              <a:t>3</a:t>
            </a:r>
            <a:r>
              <a:rPr lang="en-US" b="1" dirty="0">
                <a:sym typeface="Times New Roman" pitchFamily="18" charset="0"/>
              </a:rPr>
              <a:t>,…</a:t>
            </a:r>
            <a:r>
              <a:rPr lang="en-US" b="1" dirty="0" err="1">
                <a:sym typeface="Times New Roman" pitchFamily="18" charset="0"/>
              </a:rPr>
              <a:t>r</a:t>
            </a:r>
            <a:r>
              <a:rPr lang="en-US" b="1" baseline="-25000" dirty="0" err="1">
                <a:sym typeface="Times New Roman" pitchFamily="18" charset="0"/>
              </a:rPr>
              <a:t>N</a:t>
            </a:r>
            <a:r>
              <a:rPr lang="en-US" b="1" dirty="0" err="1">
                <a:sym typeface="Times New Roman" pitchFamily="18" charset="0"/>
              </a:rPr>
              <a:t>,t</a:t>
            </a:r>
            <a:r>
              <a:rPr lang="en-US" b="1" dirty="0">
                <a:sym typeface="Times New Roman" pitchFamily="18" charset="0"/>
              </a:rPr>
              <a:t>) = 0   (m = 1, 2, … k)</a:t>
            </a:r>
          </a:p>
          <a:p>
            <a:pPr marL="246888" indent="-246888" eaLnBrk="1" fontAlgn="auto" hangingPunct="1">
              <a:spcAft>
                <a:spcPts val="0"/>
              </a:spcAft>
              <a:buFontTx/>
              <a:buNone/>
              <a:defRPr/>
            </a:pPr>
            <a:r>
              <a:rPr lang="en-US" b="1" dirty="0">
                <a:sym typeface="Symbol" pitchFamily="18" charset="2"/>
              </a:rPr>
              <a:t>			3N - k</a:t>
            </a:r>
            <a:r>
              <a:rPr lang="en-US" dirty="0">
                <a:sym typeface="Symbol" pitchFamily="18" charset="2"/>
              </a:rPr>
              <a:t> </a:t>
            </a:r>
            <a:r>
              <a:rPr lang="en-US" b="1" dirty="0">
                <a:solidFill>
                  <a:srgbClr val="FF0000"/>
                </a:solidFill>
                <a:sym typeface="Symbol" pitchFamily="18" charset="2"/>
              </a:rPr>
              <a:t>degrees of freedom</a:t>
            </a:r>
          </a:p>
          <a:p>
            <a:pPr marL="246888" indent="-246888" eaLnBrk="1" fontAlgn="auto" hangingPunct="1">
              <a:spcAft>
                <a:spcPts val="0"/>
              </a:spcAft>
              <a:buFontTx/>
              <a:buNone/>
              <a:defRPr/>
            </a:pPr>
            <a:r>
              <a:rPr lang="en-US" sz="2400" dirty="0">
                <a:sym typeface="Symbol" pitchFamily="18" charset="2"/>
              </a:rPr>
              <a:t>			(</a:t>
            </a:r>
            <a:r>
              <a:rPr lang="en-US" sz="2400" b="1" dirty="0">
                <a:sym typeface="Symbol" pitchFamily="18" charset="2"/>
              </a:rPr>
              <a:t>3N - k </a:t>
            </a:r>
            <a:r>
              <a:rPr lang="en-US" sz="2400" dirty="0">
                <a:sym typeface="Symbol" pitchFamily="18" charset="2"/>
              </a:rPr>
              <a:t>independent coordinates)</a:t>
            </a:r>
            <a:endParaRPr lang="en-US" dirty="0">
              <a:sym typeface="Symbol" pitchFamily="18" charset="2"/>
            </a:endParaRP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ChangeArrowheads="1"/>
          </p:cNvSpPr>
          <p:nvPr>
            <p:ph type="body" idx="1"/>
          </p:nvPr>
        </p:nvSpPr>
        <p:spPr>
          <a:xfrm>
            <a:off x="1522413" y="533400"/>
            <a:ext cx="10134600" cy="6172200"/>
          </a:xfrm>
        </p:spPr>
        <p:txBody>
          <a:bodyPr/>
          <a:lstStyle/>
          <a:p>
            <a:pPr eaLnBrk="1" hangingPunct="1"/>
            <a:r>
              <a:rPr lang="en-US" altLang="en-US" smtClean="0">
                <a:sym typeface="Times New Roman" panose="02020603050405020304" pitchFamily="18" charset="0"/>
              </a:rPr>
              <a:t>General mechanical system </a:t>
            </a:r>
            <a:r>
              <a:rPr lang="en-US" altLang="en-US" smtClean="0">
                <a:sym typeface="Symbol" panose="05050102010706020507" pitchFamily="18" charset="2"/>
              </a:rPr>
              <a:t>with </a:t>
            </a:r>
            <a:r>
              <a:rPr lang="en-US" altLang="en-US" b="1" smtClean="0">
                <a:sym typeface="Symbol" panose="05050102010706020507" pitchFamily="18" charset="2"/>
              </a:rPr>
              <a:t>s = 3N - k</a:t>
            </a:r>
            <a:r>
              <a:rPr lang="en-US" altLang="en-US" smtClean="0">
                <a:sym typeface="Symbol" panose="05050102010706020507" pitchFamily="18" charset="2"/>
              </a:rPr>
              <a:t> degrees of freedom </a:t>
            </a:r>
            <a:r>
              <a:rPr lang="en-US" altLang="en-US" sz="2400" smtClean="0">
                <a:sym typeface="Symbol" panose="05050102010706020507" pitchFamily="18" charset="2"/>
              </a:rPr>
              <a:t>(</a:t>
            </a:r>
            <a:r>
              <a:rPr lang="en-US" altLang="en-US" sz="2400" b="1" smtClean="0">
                <a:sym typeface="Symbol" panose="05050102010706020507" pitchFamily="18" charset="2"/>
              </a:rPr>
              <a:t>3N - k </a:t>
            </a:r>
            <a:r>
              <a:rPr lang="en-US" altLang="en-US" sz="2400" smtClean="0">
                <a:sym typeface="Symbol" panose="05050102010706020507" pitchFamily="18" charset="2"/>
              </a:rPr>
              <a:t>independent coordinates).</a:t>
            </a:r>
          </a:p>
          <a:p>
            <a:pPr eaLnBrk="1" hangingPunct="1"/>
            <a:r>
              <a:rPr lang="en-US" altLang="en-US" smtClean="0">
                <a:sym typeface="Symbol" panose="05050102010706020507" pitchFamily="18" charset="2"/>
              </a:rPr>
              <a:t>Introduce </a:t>
            </a:r>
            <a:r>
              <a:rPr lang="en-US" altLang="en-US" b="1" smtClean="0">
                <a:sym typeface="Symbol" panose="05050102010706020507" pitchFamily="18" charset="2"/>
              </a:rPr>
              <a:t>s = 3N - k</a:t>
            </a:r>
            <a:r>
              <a:rPr lang="en-US" altLang="en-US" smtClean="0">
                <a:sym typeface="Symbol" panose="05050102010706020507" pitchFamily="18" charset="2"/>
              </a:rPr>
              <a:t> independent </a:t>
            </a:r>
            <a:r>
              <a:rPr lang="en-US" altLang="en-US" b="1" i="1" smtClean="0">
                <a:solidFill>
                  <a:srgbClr val="FF0000"/>
                </a:solidFill>
                <a:sym typeface="Symbol" panose="05050102010706020507" pitchFamily="18" charset="2"/>
              </a:rPr>
              <a:t>Generalized Coordinates</a:t>
            </a:r>
            <a:r>
              <a:rPr lang="en-US" altLang="en-US" smtClean="0">
                <a:sym typeface="Symbol" panose="05050102010706020507" pitchFamily="18" charset="2"/>
              </a:rPr>
              <a:t> to describe system: </a:t>
            </a:r>
          </a:p>
          <a:p>
            <a:pPr eaLnBrk="1" hangingPunct="1">
              <a:buFontTx/>
              <a:buNone/>
            </a:pPr>
            <a:r>
              <a:rPr lang="en-US" altLang="en-US" sz="2400" smtClean="0">
                <a:sym typeface="Times New Roman" panose="02020603050405020304" pitchFamily="18" charset="0"/>
              </a:rPr>
              <a:t>	</a:t>
            </a:r>
            <a:r>
              <a:rPr lang="en-US" altLang="en-US" sz="2400" b="1" smtClean="0">
                <a:solidFill>
                  <a:srgbClr val="0000FF"/>
                </a:solidFill>
                <a:sym typeface="Times New Roman" panose="02020603050405020304" pitchFamily="18" charset="0"/>
              </a:rPr>
              <a:t>Notation:</a:t>
            </a:r>
            <a:r>
              <a:rPr lang="en-US" altLang="en-US" smtClean="0">
                <a:solidFill>
                  <a:srgbClr val="0000FF"/>
                </a:solidFill>
                <a:sym typeface="Times New Roman" panose="02020603050405020304" pitchFamily="18" charset="0"/>
              </a:rPr>
              <a:t> </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1</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2</a:t>
            </a:r>
            <a:r>
              <a:rPr lang="en-US" altLang="en-US" sz="2400" b="1" smtClean="0">
                <a:sym typeface="Times New Roman" panose="02020603050405020304" pitchFamily="18" charset="0"/>
              </a:rPr>
              <a:t>, …    </a:t>
            </a:r>
            <a:r>
              <a:rPr lang="en-US" altLang="en-US" sz="2400" smtClean="0">
                <a:sym typeface="Times New Roman" panose="02020603050405020304" pitchFamily="18" charset="0"/>
              </a:rPr>
              <a:t>Or: </a:t>
            </a:r>
            <a:r>
              <a:rPr lang="en-US" altLang="en-US" sz="2400" b="1" smtClean="0">
                <a:sym typeface="Times New Roman" panose="02020603050405020304" pitchFamily="18" charset="0"/>
              </a:rPr>
              <a:t>q</a:t>
            </a:r>
            <a:r>
              <a:rPr lang="en-US" altLang="en-US" sz="2400" b="1" baseline="-25000" smtClean="0">
                <a:sym typeface="MT Extra" panose="05050102010205020202" pitchFamily="18" charset="2"/>
              </a:rPr>
              <a:t></a:t>
            </a:r>
            <a:r>
              <a:rPr lang="en-US" altLang="en-US" sz="2400" smtClean="0">
                <a:sym typeface="Times New Roman" panose="02020603050405020304" pitchFamily="18" charset="0"/>
              </a:rPr>
              <a:t> </a:t>
            </a:r>
            <a:r>
              <a:rPr lang="en-US" altLang="en-US" sz="2400" b="1" smtClean="0">
                <a:sym typeface="Times New Roman" panose="02020603050405020304" pitchFamily="18" charset="0"/>
              </a:rPr>
              <a:t>(</a:t>
            </a:r>
            <a:r>
              <a:rPr lang="en-US" altLang="en-US" sz="2400" b="1" smtClean="0">
                <a:sym typeface="MT Extra" panose="05050102010205020202" pitchFamily="18" charset="2"/>
              </a:rPr>
              <a:t></a:t>
            </a:r>
            <a:r>
              <a:rPr lang="en-US" altLang="en-US" sz="2400" b="1" smtClean="0">
                <a:sym typeface="Times New Roman" panose="02020603050405020304" pitchFamily="18" charset="0"/>
              </a:rPr>
              <a:t> = 1,2,… s</a:t>
            </a:r>
            <a:r>
              <a:rPr lang="en-US" altLang="en-US" sz="2400" smtClean="0">
                <a:sym typeface="Times New Roman" panose="02020603050405020304" pitchFamily="18" charset="0"/>
              </a:rPr>
              <a:t>)</a:t>
            </a:r>
          </a:p>
          <a:p>
            <a:pPr eaLnBrk="1" hangingPunct="1"/>
            <a:r>
              <a:rPr lang="en-US" altLang="en-US" smtClean="0">
                <a:sym typeface="Times New Roman" panose="02020603050405020304" pitchFamily="18" charset="0"/>
              </a:rPr>
              <a:t>In principle, can always find relations between generalized coordinates &amp; Cartesian (vector) coordinates of form: </a:t>
            </a:r>
            <a:r>
              <a:rPr lang="en-US" altLang="en-US" sz="2400" b="1" smtClean="0">
                <a:sym typeface="Times New Roman" panose="02020603050405020304" pitchFamily="18" charset="0"/>
              </a:rPr>
              <a:t>r</a:t>
            </a:r>
            <a:r>
              <a:rPr lang="en-US" altLang="en-US" sz="2400" b="1" baseline="-25000" smtClean="0">
                <a:sym typeface="Times New Roman" panose="02020603050405020304" pitchFamily="18" charset="0"/>
              </a:rPr>
              <a:t>i </a:t>
            </a:r>
            <a:r>
              <a:rPr lang="en-US" altLang="en-US" sz="2400" b="1" smtClean="0">
                <a:sym typeface="Times New Roman" panose="02020603050405020304" pitchFamily="18" charset="0"/>
              </a:rPr>
              <a:t> = r</a:t>
            </a:r>
            <a:r>
              <a:rPr lang="en-US" altLang="en-US" sz="2400" b="1" baseline="-25000" smtClean="0">
                <a:sym typeface="Times New Roman" panose="02020603050405020304" pitchFamily="18" charset="0"/>
              </a:rPr>
              <a:t>i </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1</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2</a:t>
            </a:r>
            <a:r>
              <a:rPr lang="en-US" altLang="en-US" sz="2400" b="1" smtClean="0">
                <a:sym typeface="Times New Roman" panose="02020603050405020304" pitchFamily="18" charset="0"/>
              </a:rPr>
              <a:t>,q</a:t>
            </a:r>
            <a:r>
              <a:rPr lang="en-US" altLang="en-US" sz="2400" b="1" baseline="-25000" smtClean="0">
                <a:sym typeface="Times New Roman" panose="02020603050405020304" pitchFamily="18" charset="0"/>
              </a:rPr>
              <a:t>3</a:t>
            </a:r>
            <a:r>
              <a:rPr lang="en-US" altLang="en-US" sz="2400" b="1" smtClean="0">
                <a:sym typeface="Times New Roman" panose="02020603050405020304" pitchFamily="18" charset="0"/>
              </a:rPr>
              <a:t>,.,t) (i = 1,2,3,…N)</a:t>
            </a:r>
          </a:p>
          <a:p>
            <a:pPr lvl="1" eaLnBrk="1" hangingPunct="1"/>
            <a:r>
              <a:rPr lang="en-US" altLang="en-US" smtClean="0">
                <a:sym typeface="Times New Roman" panose="02020603050405020304" pitchFamily="18" charset="0"/>
              </a:rPr>
              <a:t>These are </a:t>
            </a:r>
            <a:r>
              <a:rPr lang="en-US" altLang="en-US" b="1" i="1" smtClean="0">
                <a:solidFill>
                  <a:srgbClr val="A50021"/>
                </a:solidFill>
                <a:sym typeface="Times New Roman" panose="02020603050405020304" pitchFamily="18" charset="0"/>
              </a:rPr>
              <a:t>transformation eqtns</a:t>
            </a:r>
            <a:r>
              <a:rPr lang="en-US" altLang="en-US" smtClean="0">
                <a:sym typeface="Times New Roman" panose="02020603050405020304" pitchFamily="18" charset="0"/>
              </a:rPr>
              <a:t> from the set of coordinates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a:t>
            </a:r>
            <a:r>
              <a:rPr lang="en-US" altLang="en-US" smtClean="0">
                <a:sym typeface="Times New Roman" panose="02020603050405020304" pitchFamily="18" charset="0"/>
              </a:rPr>
              <a:t> to the set </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b="1" smtClean="0">
                <a:sym typeface="Times New Roman" panose="02020603050405020304" pitchFamily="18" charset="0"/>
              </a:rPr>
              <a:t>)</a:t>
            </a:r>
            <a:r>
              <a:rPr lang="en-US" altLang="en-US" smtClean="0">
                <a:sym typeface="Times New Roman" panose="02020603050405020304" pitchFamily="18" charset="0"/>
              </a:rPr>
              <a:t> . They are parametric representations of </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a:t>
            </a:r>
            <a:r>
              <a:rPr lang="en-US" altLang="en-US" smtClean="0">
                <a:sym typeface="Times New Roman" panose="02020603050405020304" pitchFamily="18" charset="0"/>
              </a:rPr>
              <a:t> </a:t>
            </a:r>
          </a:p>
          <a:p>
            <a:pPr lvl="1" eaLnBrk="1" hangingPunct="1"/>
            <a:r>
              <a:rPr lang="en-US" altLang="en-US" smtClean="0">
                <a:sym typeface="Times New Roman" panose="02020603050405020304" pitchFamily="18" charset="0"/>
              </a:rPr>
              <a:t>In principle, can combine with</a:t>
            </a:r>
            <a:r>
              <a:rPr lang="en-US" altLang="en-US" b="1" smtClean="0">
                <a:sym typeface="Times New Roman" panose="02020603050405020304" pitchFamily="18" charset="0"/>
              </a:rPr>
              <a:t> k </a:t>
            </a:r>
            <a:r>
              <a:rPr lang="en-US" altLang="en-US" smtClean="0">
                <a:sym typeface="Times New Roman" panose="02020603050405020304" pitchFamily="18" charset="0"/>
              </a:rPr>
              <a:t>constraint eqtns to obtain inverse relations </a:t>
            </a:r>
            <a:r>
              <a:rPr lang="en-US" altLang="en-US" b="1" smtClean="0">
                <a:sym typeface="Times New Roman" panose="02020603050405020304" pitchFamily="18" charset="0"/>
              </a:rPr>
              <a:t>q</a:t>
            </a:r>
            <a:r>
              <a:rPr lang="en-US" altLang="en-US" sz="2000" b="1" baseline="-25000" smtClean="0">
                <a:sym typeface="MT Extra" panose="05050102010205020202" pitchFamily="18" charset="2"/>
              </a:rPr>
              <a:t></a:t>
            </a:r>
            <a:r>
              <a:rPr lang="en-US" altLang="en-US" smtClean="0">
                <a:sym typeface="Times New Roman" panose="02020603050405020304" pitchFamily="18" charset="0"/>
              </a:rPr>
              <a:t> </a:t>
            </a:r>
            <a:r>
              <a:rPr lang="en-US" altLang="en-US" b="1" smtClean="0">
                <a:sym typeface="Times New Roman" panose="02020603050405020304" pitchFamily="18" charset="0"/>
              </a:rPr>
              <a:t>= q</a:t>
            </a:r>
            <a:r>
              <a:rPr lang="en-US" altLang="en-US" sz="2000" b="1" baseline="-25000" smtClean="0">
                <a:sym typeface="MT Extra" panose="05050102010205020202" pitchFamily="18" charset="2"/>
              </a:rPr>
              <a:t></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2</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3</a:t>
            </a:r>
            <a:r>
              <a:rPr lang="en-US" altLang="en-US" b="1" smtClean="0">
                <a:sym typeface="Times New Roman" panose="02020603050405020304" pitchFamily="18" charset="0"/>
              </a:rPr>
              <a:t>,..t) </a:t>
            </a:r>
            <a:r>
              <a:rPr lang="en-US" altLang="en-US" smtClean="0">
                <a:sym typeface="Times New Roman" panose="02020603050405020304" pitchFamily="18" charset="0"/>
              </a:rPr>
              <a:t>(</a:t>
            </a:r>
            <a:r>
              <a:rPr lang="en-US" altLang="en-US" sz="2000" b="1" smtClean="0">
                <a:sym typeface="MT Extra" panose="05050102010205020202" pitchFamily="18" charset="2"/>
              </a:rPr>
              <a:t></a:t>
            </a:r>
            <a:r>
              <a:rPr lang="en-US" altLang="en-US" smtClean="0">
                <a:sym typeface="Times New Roman" panose="02020603050405020304" pitchFamily="18" charset="0"/>
              </a:rPr>
              <a:t> </a:t>
            </a:r>
            <a:r>
              <a:rPr lang="en-US" altLang="en-US" b="1" smtClean="0">
                <a:sym typeface="Times New Roman" panose="02020603050405020304" pitchFamily="18" charset="0"/>
              </a:rPr>
              <a:t>= 1,2,… s</a:t>
            </a:r>
            <a:r>
              <a:rPr lang="en-US" altLang="en-US" smtClean="0">
                <a:sym typeface="Times New Roman" panose="02020603050405020304" pitchFamily="18" charset="0"/>
              </a:rPr>
              <a:t>)</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body" idx="1"/>
          </p:nvPr>
        </p:nvSpPr>
        <p:spPr>
          <a:xfrm>
            <a:off x="1219200" y="457200"/>
            <a:ext cx="10360025" cy="6400800"/>
          </a:xfrm>
        </p:spPr>
        <p:txBody>
          <a:bodyPr/>
          <a:lstStyle/>
          <a:p>
            <a:pPr eaLnBrk="1" hangingPunct="1"/>
            <a:r>
              <a:rPr lang="en-US" altLang="en-US" b="1" i="1" smtClean="0">
                <a:solidFill>
                  <a:srgbClr val="FF0000"/>
                </a:solidFill>
                <a:sym typeface="Times New Roman" panose="02020603050405020304" pitchFamily="18" charset="0"/>
              </a:rPr>
              <a:t>Generalized Coordinates</a:t>
            </a:r>
            <a:r>
              <a:rPr lang="en-US" altLang="en-US" b="1" i="1" smtClean="0">
                <a:sym typeface="Times New Roman" panose="02020603050405020304" pitchFamily="18" charset="0"/>
              </a:rPr>
              <a:t> </a:t>
            </a:r>
            <a:r>
              <a:rPr lang="en-US" altLang="en-US" b="1" smtClean="0">
                <a:sym typeface="Symbol" panose="05050102010706020507" pitchFamily="18" charset="2"/>
              </a:rPr>
              <a:t></a:t>
            </a:r>
            <a:r>
              <a:rPr lang="en-US" altLang="en-US" smtClean="0">
                <a:sym typeface="Symbol" panose="05050102010706020507" pitchFamily="18" charset="2"/>
              </a:rPr>
              <a:t> Any set of </a:t>
            </a:r>
            <a:r>
              <a:rPr lang="en-US" altLang="en-US" b="1" smtClean="0">
                <a:sym typeface="Symbol" panose="05050102010706020507" pitchFamily="18" charset="2"/>
              </a:rPr>
              <a:t>s </a:t>
            </a:r>
            <a:r>
              <a:rPr lang="en-US" altLang="en-US" smtClean="0">
                <a:sym typeface="Symbol" panose="05050102010706020507" pitchFamily="18" charset="2"/>
              </a:rPr>
              <a:t>quantities</a:t>
            </a:r>
            <a:r>
              <a:rPr lang="en-US" altLang="en-US" smtClean="0">
                <a:sym typeface="Times New Roman" panose="02020603050405020304" pitchFamily="18" charset="0"/>
              </a:rPr>
              <a:t> which </a:t>
            </a:r>
            <a:r>
              <a:rPr lang="en-US" altLang="en-US" b="1" i="1" smtClean="0">
                <a:solidFill>
                  <a:srgbClr val="0000FF"/>
                </a:solidFill>
                <a:sym typeface="Times New Roman" panose="02020603050405020304" pitchFamily="18" charset="0"/>
              </a:rPr>
              <a:t>completely specifies</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the state of the system </a:t>
            </a:r>
            <a:r>
              <a:rPr lang="en-US" altLang="en-US" sz="2400" smtClean="0">
                <a:sym typeface="Times New Roman" panose="02020603050405020304" pitchFamily="18" charset="0"/>
              </a:rPr>
              <a:t>(for a system with </a:t>
            </a:r>
            <a:r>
              <a:rPr lang="en-US" altLang="en-US" sz="2400" b="1" smtClean="0">
                <a:sym typeface="Times New Roman" panose="02020603050405020304" pitchFamily="18" charset="0"/>
              </a:rPr>
              <a:t>s </a:t>
            </a:r>
            <a:r>
              <a:rPr lang="en-US" altLang="en-US" sz="2400" smtClean="0">
                <a:sym typeface="Times New Roman" panose="02020603050405020304" pitchFamily="18" charset="0"/>
              </a:rPr>
              <a:t>degrees of freedom).</a:t>
            </a:r>
            <a:endParaRPr lang="en-US" altLang="en-US" smtClean="0">
              <a:sym typeface="Times New Roman" panose="02020603050405020304" pitchFamily="18" charset="0"/>
            </a:endParaRPr>
          </a:p>
          <a:p>
            <a:pPr eaLnBrk="1" hangingPunct="1"/>
            <a:r>
              <a:rPr lang="en-US" altLang="en-US" smtClean="0">
                <a:sym typeface="Times New Roman" panose="02020603050405020304" pitchFamily="18" charset="0"/>
              </a:rPr>
              <a:t>These </a:t>
            </a:r>
            <a:r>
              <a:rPr lang="en-US" altLang="en-US" b="1" smtClean="0">
                <a:sym typeface="Times New Roman" panose="02020603050405020304" pitchFamily="18" charset="0"/>
              </a:rPr>
              <a:t>s</a:t>
            </a:r>
            <a:r>
              <a:rPr lang="en-US" altLang="en-US" b="1" i="1" smtClean="0">
                <a:sym typeface="Times New Roman" panose="02020603050405020304" pitchFamily="18" charset="0"/>
              </a:rPr>
              <a:t> </a:t>
            </a:r>
            <a:r>
              <a:rPr lang="en-US" altLang="en-US" smtClean="0">
                <a:sym typeface="Times New Roman" panose="02020603050405020304" pitchFamily="18" charset="0"/>
              </a:rPr>
              <a:t>generalized coords need not be Cartesian! Can choose </a:t>
            </a:r>
            <a:r>
              <a:rPr lang="en-US" altLang="en-US" b="1" i="1" smtClean="0">
                <a:solidFill>
                  <a:srgbClr val="0000FF"/>
                </a:solidFill>
                <a:sym typeface="Times New Roman" panose="02020603050405020304" pitchFamily="18" charset="0"/>
              </a:rPr>
              <a:t>any set of s coordinates</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which completely describes state of motion of system. </a:t>
            </a:r>
            <a:r>
              <a:rPr lang="en-US" altLang="en-US" sz="2400" b="1" smtClean="0">
                <a:solidFill>
                  <a:srgbClr val="A50021"/>
                </a:solidFill>
                <a:sym typeface="Times New Roman" panose="02020603050405020304" pitchFamily="18" charset="0"/>
              </a:rPr>
              <a:t>Depending on problem:</a:t>
            </a:r>
            <a:endParaRPr lang="en-US" altLang="en-US" sz="2400" smtClean="0">
              <a:sym typeface="Times New Roman" panose="02020603050405020304" pitchFamily="18" charset="0"/>
            </a:endParaRPr>
          </a:p>
          <a:p>
            <a:pPr lvl="1" eaLnBrk="1" hangingPunct="1"/>
            <a:r>
              <a:rPr lang="en-US" altLang="en-US" smtClean="0">
                <a:sym typeface="Times New Roman" panose="02020603050405020304" pitchFamily="18" charset="0"/>
              </a:rPr>
              <a:t>Could have </a:t>
            </a:r>
            <a:r>
              <a:rPr lang="en-US" altLang="en-US" b="1" smtClean="0">
                <a:sym typeface="Times New Roman" panose="02020603050405020304" pitchFamily="18" charset="0"/>
              </a:rPr>
              <a:t>s</a:t>
            </a:r>
            <a:r>
              <a:rPr lang="en-US" altLang="en-US" smtClean="0">
                <a:sym typeface="Times New Roman" panose="02020603050405020304" pitchFamily="18" charset="0"/>
              </a:rPr>
              <a:t> curvilinear </a:t>
            </a:r>
            <a:r>
              <a:rPr lang="en-US" altLang="en-US" sz="2000" smtClean="0">
                <a:sym typeface="Times New Roman" panose="02020603050405020304" pitchFamily="18" charset="0"/>
              </a:rPr>
              <a:t>(spherical, cylindrical, ..)</a:t>
            </a:r>
            <a:r>
              <a:rPr lang="en-US" altLang="en-US" smtClean="0">
                <a:sym typeface="Times New Roman" panose="02020603050405020304" pitchFamily="18" charset="0"/>
              </a:rPr>
              <a:t> coords </a:t>
            </a:r>
          </a:p>
          <a:p>
            <a:pPr lvl="1" eaLnBrk="1" hangingPunct="1"/>
            <a:r>
              <a:rPr lang="en-US" altLang="en-US" smtClean="0">
                <a:sym typeface="Times New Roman" panose="02020603050405020304" pitchFamily="18" charset="0"/>
              </a:rPr>
              <a:t>Could choose </a:t>
            </a:r>
            <a:r>
              <a:rPr lang="en-US" altLang="en-US" b="1" i="1" smtClean="0">
                <a:solidFill>
                  <a:srgbClr val="9900CC"/>
                </a:solidFill>
                <a:sym typeface="Times New Roman" panose="02020603050405020304" pitchFamily="18" charset="0"/>
              </a:rPr>
              <a:t>mixture </a:t>
            </a:r>
            <a:r>
              <a:rPr lang="en-US" altLang="en-US" smtClean="0">
                <a:sym typeface="Times New Roman" panose="02020603050405020304" pitchFamily="18" charset="0"/>
              </a:rPr>
              <a:t>of rectangular coords (</a:t>
            </a:r>
            <a:r>
              <a:rPr lang="en-US" altLang="en-US" b="1" smtClean="0">
                <a:sym typeface="Times New Roman" panose="02020603050405020304" pitchFamily="18" charset="0"/>
              </a:rPr>
              <a:t>m =</a:t>
            </a:r>
            <a:r>
              <a:rPr lang="en-US" altLang="en-US" smtClean="0">
                <a:sym typeface="Times New Roman" panose="02020603050405020304" pitchFamily="18" charset="0"/>
              </a:rPr>
              <a:t> # rectangular coords) &amp; curvilinear (</a:t>
            </a:r>
            <a:r>
              <a:rPr lang="en-US" altLang="en-US" b="1" smtClean="0">
                <a:sym typeface="Times New Roman" panose="02020603050405020304" pitchFamily="18" charset="0"/>
              </a:rPr>
              <a:t>s - m</a:t>
            </a:r>
            <a:r>
              <a:rPr lang="en-US" altLang="en-US" smtClean="0">
                <a:sym typeface="Times New Roman" panose="02020603050405020304" pitchFamily="18" charset="0"/>
              </a:rPr>
              <a:t> </a:t>
            </a:r>
            <a:r>
              <a:rPr lang="en-US" altLang="en-US" b="1" smtClean="0">
                <a:sym typeface="Times New Roman" panose="02020603050405020304" pitchFamily="18" charset="0"/>
              </a:rPr>
              <a:t>=</a:t>
            </a:r>
            <a:r>
              <a:rPr lang="en-US" altLang="en-US" smtClean="0">
                <a:sym typeface="Times New Roman" panose="02020603050405020304" pitchFamily="18" charset="0"/>
              </a:rPr>
              <a:t> # curvilinear coords)</a:t>
            </a:r>
          </a:p>
          <a:p>
            <a:pPr lvl="1" eaLnBrk="1" hangingPunct="1"/>
            <a:r>
              <a:rPr lang="en-US" altLang="en-US" smtClean="0">
                <a:sym typeface="Times New Roman" panose="02020603050405020304" pitchFamily="18" charset="0"/>
              </a:rPr>
              <a:t>The</a:t>
            </a:r>
            <a:r>
              <a:rPr lang="en-US" altLang="en-US" b="1" smtClean="0">
                <a:sym typeface="Times New Roman" panose="02020603050405020304" pitchFamily="18" charset="0"/>
              </a:rPr>
              <a:t> s </a:t>
            </a:r>
            <a:r>
              <a:rPr lang="en-US" altLang="en-US" smtClean="0">
                <a:sym typeface="Times New Roman" panose="02020603050405020304" pitchFamily="18" charset="0"/>
              </a:rPr>
              <a:t>generalized coords needn’t have units of length! Could be dimensionless or have (almost) </a:t>
            </a:r>
            <a:r>
              <a:rPr lang="en-US" altLang="en-US" b="1" i="1" smtClean="0">
                <a:solidFill>
                  <a:srgbClr val="9900CC"/>
                </a:solidFill>
                <a:sym typeface="Times New Roman" panose="02020603050405020304" pitchFamily="18" charset="0"/>
              </a:rPr>
              <a:t>any units</a:t>
            </a:r>
            <a:r>
              <a:rPr lang="en-US" altLang="en-US" smtClean="0">
                <a:sym typeface="Times New Roman" panose="02020603050405020304" pitchFamily="18" charset="0"/>
              </a:rPr>
              <a:t>.</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body" idx="1"/>
          </p:nvPr>
        </p:nvSpPr>
        <p:spPr>
          <a:xfrm>
            <a:off x="1598613" y="457200"/>
            <a:ext cx="9574212" cy="5562600"/>
          </a:xfrm>
        </p:spPr>
        <p:txBody>
          <a:bodyPr/>
          <a:lstStyle/>
          <a:p>
            <a:pPr eaLnBrk="1" hangingPunct="1"/>
            <a:r>
              <a:rPr lang="en-US" altLang="en-US" smtClean="0">
                <a:sym typeface="Times New Roman" panose="02020603050405020304" pitchFamily="18" charset="0"/>
              </a:rPr>
              <a:t>Generalized coords, </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smtClean="0">
                <a:sym typeface="Times New Roman" panose="02020603050405020304" pitchFamily="18" charset="0"/>
              </a:rPr>
              <a:t> will (often) not divide into groups of 3 that can be associated with vectors. </a:t>
            </a:r>
          </a:p>
          <a:p>
            <a:pPr lvl="1" eaLnBrk="1" hangingPunct="1"/>
            <a:r>
              <a:rPr lang="en-US" altLang="en-US" b="1" smtClean="0">
                <a:solidFill>
                  <a:srgbClr val="FF0000"/>
                </a:solidFill>
                <a:sym typeface="Times New Roman" panose="02020603050405020304" pitchFamily="18" charset="0"/>
              </a:rPr>
              <a:t>Example:</a:t>
            </a:r>
            <a:r>
              <a:rPr lang="en-US" altLang="en-US" smtClean="0">
                <a:sym typeface="Times New Roman" panose="02020603050405020304" pitchFamily="18" charset="0"/>
              </a:rPr>
              <a:t> Particle on sphere surface: 			A convenient choice of </a:t>
            </a:r>
          </a:p>
          <a:p>
            <a:pPr lvl="1" eaLnBrk="1" hangingPunct="1">
              <a:buFontTx/>
              <a:buNone/>
            </a:pPr>
            <a:r>
              <a:rPr lang="en-US" altLang="en-US" b="1" smtClean="0">
                <a:sym typeface="Times New Roman" panose="02020603050405020304" pitchFamily="18" charset="0"/>
              </a:rPr>
              <a:t>		 q</a:t>
            </a:r>
            <a:r>
              <a:rPr lang="en-US" altLang="en-US" b="1" baseline="-25000" smtClean="0">
                <a:sym typeface="MT Extra" panose="05050102010205020202" pitchFamily="18" charset="2"/>
              </a:rPr>
              <a:t></a:t>
            </a:r>
            <a:r>
              <a:rPr lang="en-US" altLang="en-US" smtClean="0">
                <a:sym typeface="Times New Roman" panose="02020603050405020304" pitchFamily="18" charset="0"/>
              </a:rPr>
              <a:t> = latitude &amp; longitude.</a:t>
            </a:r>
          </a:p>
          <a:p>
            <a:pPr lvl="1" eaLnBrk="1" hangingPunct="1"/>
            <a:r>
              <a:rPr lang="en-US" altLang="en-US" b="1" smtClean="0">
                <a:solidFill>
                  <a:srgbClr val="FF0000"/>
                </a:solidFill>
                <a:sym typeface="Times New Roman" panose="02020603050405020304" pitchFamily="18" charset="0"/>
              </a:rPr>
              <a:t>Example:</a:t>
            </a:r>
            <a:r>
              <a:rPr lang="en-US" altLang="en-US" smtClean="0">
                <a:sym typeface="Times New Roman" panose="02020603050405020304" pitchFamily="18" charset="0"/>
              </a:rPr>
              <a:t> Double pendulum:</a:t>
            </a:r>
          </a:p>
          <a:p>
            <a:pPr lvl="1" eaLnBrk="1" hangingPunct="1">
              <a:buFontTx/>
              <a:buNone/>
            </a:pPr>
            <a:r>
              <a:rPr lang="en-US" altLang="en-US" smtClean="0">
                <a:sym typeface="Times New Roman" panose="02020603050405020304" pitchFamily="18" charset="0"/>
              </a:rPr>
              <a:t>		A convenient choice of </a:t>
            </a:r>
          </a:p>
          <a:p>
            <a:pPr lvl="1" eaLnBrk="1" hangingPunct="1">
              <a:buFontTx/>
              <a:buNone/>
            </a:pPr>
            <a:r>
              <a:rPr lang="en-US" altLang="en-US" smtClean="0">
                <a:sym typeface="Times New Roman" panose="02020603050405020304" pitchFamily="18" charset="0"/>
              </a:rPr>
              <a:t>		 </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smtClean="0">
                <a:sym typeface="Times New Roman" panose="02020603050405020304" pitchFamily="18" charset="0"/>
              </a:rPr>
              <a:t> </a:t>
            </a:r>
            <a:r>
              <a:rPr lang="en-US" altLang="en-US" b="1" smtClean="0">
                <a:sym typeface="Times New Roman" panose="02020603050405020304" pitchFamily="18" charset="0"/>
              </a:rPr>
              <a:t>= </a:t>
            </a:r>
            <a:r>
              <a:rPr lang="el-GR" altLang="en-US" b="1" smtClean="0">
                <a:cs typeface="Times New Roman" panose="02020603050405020304" pitchFamily="18" charset="0"/>
                <a:sym typeface="Times New Roman" panose="02020603050405020304" pitchFamily="18" charset="0"/>
              </a:rPr>
              <a:t>θ</a:t>
            </a:r>
            <a:r>
              <a:rPr lang="en-US" altLang="en-US" b="1" baseline="-25000" smtClean="0">
                <a:sym typeface="Times New Roman" panose="02020603050405020304" pitchFamily="18" charset="0"/>
              </a:rPr>
              <a:t>1</a:t>
            </a:r>
            <a:r>
              <a:rPr lang="en-US" altLang="en-US" b="1" smtClean="0">
                <a:sym typeface="Times New Roman" panose="02020603050405020304" pitchFamily="18" charset="0"/>
              </a:rPr>
              <a:t> </a:t>
            </a:r>
            <a:r>
              <a:rPr lang="en-US" altLang="en-US" smtClean="0">
                <a:sym typeface="Times New Roman" panose="02020603050405020304" pitchFamily="18" charset="0"/>
              </a:rPr>
              <a:t>&amp;</a:t>
            </a:r>
            <a:r>
              <a:rPr lang="en-US" altLang="en-US" b="1" smtClean="0">
                <a:sym typeface="Times New Roman" panose="02020603050405020304" pitchFamily="18" charset="0"/>
              </a:rPr>
              <a:t> </a:t>
            </a:r>
            <a:r>
              <a:rPr lang="el-GR" altLang="en-US" b="1" smtClean="0">
                <a:cs typeface="Times New Roman" panose="02020603050405020304" pitchFamily="18" charset="0"/>
                <a:sym typeface="Times New Roman" panose="02020603050405020304" pitchFamily="18" charset="0"/>
              </a:rPr>
              <a:t>θ</a:t>
            </a:r>
            <a:r>
              <a:rPr lang="en-US" altLang="en-US" b="1" baseline="-25000" smtClean="0">
                <a:sym typeface="Times New Roman" panose="02020603050405020304" pitchFamily="18" charset="0"/>
              </a:rPr>
              <a:t>2</a:t>
            </a:r>
            <a:r>
              <a:rPr lang="en-US" altLang="en-US" baseline="-25000" smtClean="0">
                <a:sym typeface="Times New Roman" panose="02020603050405020304" pitchFamily="18" charset="0"/>
              </a:rPr>
              <a:t>         </a:t>
            </a:r>
            <a:r>
              <a:rPr lang="en-US" altLang="en-US" b="1" smtClean="0">
                <a:solidFill>
                  <a:srgbClr val="0000FF"/>
                </a:solidFill>
                <a:sym typeface="Times New Roman" panose="02020603050405020304" pitchFamily="18" charset="0"/>
              </a:rPr>
              <a:t>(Figure) </a:t>
            </a:r>
            <a:r>
              <a:rPr lang="en-US" altLang="en-US" b="1" smtClean="0">
                <a:solidFill>
                  <a:srgbClr val="0000FF"/>
                </a:solidFill>
                <a:sym typeface="Symbol" panose="05050102010706020507" pitchFamily="18" charset="2"/>
              </a:rPr>
              <a:t></a:t>
            </a:r>
            <a:r>
              <a:rPr lang="en-US" altLang="en-US" b="1" smtClean="0">
                <a:solidFill>
                  <a:srgbClr val="0000FF"/>
                </a:solidFill>
                <a:sym typeface="Times New Roman" panose="02020603050405020304" pitchFamily="18" charset="0"/>
              </a:rPr>
              <a:t> </a:t>
            </a:r>
          </a:p>
          <a:p>
            <a:pPr lvl="1" eaLnBrk="1" hangingPunct="1"/>
            <a:endParaRPr lang="en-US" altLang="en-US" b="1" smtClean="0">
              <a:sym typeface="Times New Roman" panose="02020603050405020304" pitchFamily="18" charset="0"/>
            </a:endParaRPr>
          </a:p>
        </p:txBody>
      </p:sp>
      <p:pic>
        <p:nvPicPr>
          <p:cNvPr id="103427" name="Picture 6" descr="Ch1F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413" y="2514600"/>
            <a:ext cx="3948112"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body" idx="1"/>
          </p:nvPr>
        </p:nvSpPr>
        <p:spPr>
          <a:xfrm>
            <a:off x="1293813" y="762000"/>
            <a:ext cx="10280650" cy="5791200"/>
          </a:xfrm>
        </p:spPr>
        <p:txBody>
          <a:bodyPr/>
          <a:lstStyle/>
          <a:p>
            <a:pPr eaLnBrk="1" hangingPunct="1"/>
            <a:r>
              <a:rPr lang="en-US" altLang="en-US" smtClean="0">
                <a:sym typeface="Times New Roman" panose="02020603050405020304" pitchFamily="18" charset="0"/>
              </a:rPr>
              <a:t>Sometimes, it’s convenient &amp; useful to use </a:t>
            </a:r>
            <a:r>
              <a:rPr lang="en-US" altLang="en-US" b="1" smtClean="0">
                <a:solidFill>
                  <a:srgbClr val="FF0000"/>
                </a:solidFill>
                <a:sym typeface="Times New Roman" panose="02020603050405020304" pitchFamily="18" charset="0"/>
              </a:rPr>
              <a:t>Generalized Coords</a:t>
            </a:r>
            <a:r>
              <a:rPr lang="en-US" altLang="en-US" smtClean="0">
                <a:sym typeface="Times New Roman" panose="02020603050405020304" pitchFamily="18" charset="0"/>
              </a:rPr>
              <a:t> (non-Cartesian) even in systems with no constraints. </a:t>
            </a:r>
          </a:p>
          <a:p>
            <a:pPr lvl="1" eaLnBrk="1" hangingPunct="1"/>
            <a:r>
              <a:rPr lang="en-US" altLang="en-US" b="1" smtClean="0">
                <a:solidFill>
                  <a:srgbClr val="0000FF"/>
                </a:solidFill>
                <a:sym typeface="Times New Roman" panose="02020603050405020304" pitchFamily="18" charset="0"/>
              </a:rPr>
              <a:t>Example:</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Central force field problems: </a:t>
            </a:r>
          </a:p>
          <a:p>
            <a:pPr lvl="1" eaLnBrk="1" hangingPunct="1">
              <a:buFontTx/>
              <a:buNone/>
            </a:pPr>
            <a:r>
              <a:rPr lang="en-US" altLang="en-US" b="1" smtClean="0">
                <a:sym typeface="Times New Roman" panose="02020603050405020304" pitchFamily="18" charset="0"/>
              </a:rPr>
              <a:t>	V = V(r),</a:t>
            </a:r>
            <a:r>
              <a:rPr lang="en-US" altLang="en-US" smtClean="0">
                <a:sym typeface="Times New Roman" panose="02020603050405020304" pitchFamily="18" charset="0"/>
              </a:rPr>
              <a:t> it makes sense to use spherical coords!</a:t>
            </a:r>
          </a:p>
          <a:p>
            <a:pPr eaLnBrk="1" hangingPunct="1"/>
            <a:endParaRPr lang="en-US" altLang="en-US" smtClean="0">
              <a:sym typeface="Times New Roman" panose="02020603050405020304" pitchFamily="18" charset="0"/>
            </a:endParaRPr>
          </a:p>
          <a:p>
            <a:pPr eaLnBrk="1" hangingPunct="1"/>
            <a:r>
              <a:rPr lang="en-US" altLang="en-US" sz="3600" smtClean="0">
                <a:sym typeface="Times New Roman" panose="02020603050405020304" pitchFamily="18" charset="0"/>
              </a:rPr>
              <a:t>Generalized coords need not be orthogonal coordinates &amp; need not be position coordinates.</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674813" y="1066800"/>
          <a:ext cx="9051925" cy="5410200"/>
        </p:xfrm>
        <a:graphic>
          <a:graphicData uri="http://schemas.openxmlformats.org/presentationml/2006/ole">
            <mc:AlternateContent xmlns:mc="http://schemas.openxmlformats.org/markup-compatibility/2006">
              <mc:Choice xmlns:v="urn:schemas-microsoft-com:vml" Requires="v">
                <p:oleObj spid="_x0000_s1028" name="Worksheet" r:id="rId3" imgW="8611200" imgH="6857280" progId="Excel.Sheet.8">
                  <p:embed/>
                </p:oleObj>
              </mc:Choice>
              <mc:Fallback>
                <p:oleObj name="Worksheet" r:id="rId3" imgW="8611200" imgH="685728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813" y="1066800"/>
                        <a:ext cx="90519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5"/>
          <p:cNvSpPr>
            <a:spLocks noGrp="1" noChangeArrowheads="1"/>
          </p:cNvSpPr>
          <p:nvPr>
            <p:ph type="title"/>
          </p:nvPr>
        </p:nvSpPr>
        <p:spPr>
          <a:xfrm>
            <a:off x="1522413" y="76200"/>
            <a:ext cx="9752012" cy="731838"/>
          </a:xfrm>
          <a:solidFill>
            <a:schemeClr val="bg1"/>
          </a:solidFill>
        </p:spPr>
        <p:txBody>
          <a:bodyPr/>
          <a:lstStyle/>
          <a:p>
            <a:pPr eaLnBrk="1" hangingPunct="1"/>
            <a:r>
              <a:rPr lang="en-US" altLang="en-US" sz="3200" b="1" smtClean="0">
                <a:solidFill>
                  <a:schemeClr val="accent2"/>
                </a:solidFill>
                <a:sym typeface="Times New Roman" panose="02020603050405020304" pitchFamily="18" charset="0"/>
              </a:rPr>
              <a:t>The Structure of Physics</a:t>
            </a:r>
          </a:p>
        </p:txBody>
      </p:sp>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Grp="1" noChangeArrowheads="1"/>
          </p:cNvSpPr>
          <p:nvPr>
            <p:ph type="body" idx="1"/>
          </p:nvPr>
        </p:nvSpPr>
        <p:spPr>
          <a:xfrm>
            <a:off x="1598613" y="609600"/>
            <a:ext cx="10179050" cy="5867400"/>
          </a:xfrm>
        </p:spPr>
        <p:txBody>
          <a:bodyPr rtlCol="0">
            <a:normAutofit fontScale="92500"/>
          </a:bodyPr>
          <a:lstStyle/>
          <a:p>
            <a:pPr marL="246888" indent="-246888" eaLnBrk="1" fontAlgn="auto" hangingPunct="1">
              <a:spcAft>
                <a:spcPts val="0"/>
              </a:spcAft>
              <a:defRPr/>
            </a:pPr>
            <a:r>
              <a:rPr lang="en-US" b="1" dirty="0">
                <a:solidFill>
                  <a:srgbClr val="0000FF"/>
                </a:solidFill>
                <a:sym typeface="Times New Roman" pitchFamily="18" charset="0"/>
              </a:rPr>
              <a:t>Non-</a:t>
            </a:r>
            <a:r>
              <a:rPr lang="en-US" b="1" dirty="0" err="1">
                <a:solidFill>
                  <a:srgbClr val="0000FF"/>
                </a:solidFill>
                <a:sym typeface="Times New Roman" pitchFamily="18" charset="0"/>
              </a:rPr>
              <a:t>Holonomic</a:t>
            </a:r>
            <a:r>
              <a:rPr lang="en-US" b="1" dirty="0">
                <a:solidFill>
                  <a:srgbClr val="0000FF"/>
                </a:solidFill>
                <a:sym typeface="Times New Roman" pitchFamily="18" charset="0"/>
              </a:rPr>
              <a:t> constraint:</a:t>
            </a:r>
          </a:p>
          <a:p>
            <a:pPr marL="246888" indent="-246888" eaLnBrk="1" fontAlgn="auto" hangingPunct="1">
              <a:spcAft>
                <a:spcPts val="0"/>
              </a:spcAft>
              <a:buFontTx/>
              <a:buNone/>
              <a:defRPr/>
            </a:pPr>
            <a:r>
              <a:rPr lang="en-US" sz="2400" dirty="0">
                <a:sym typeface="Symbol" pitchFamily="18" charset="2"/>
              </a:rPr>
              <a:t> </a:t>
            </a:r>
            <a:r>
              <a:rPr lang="en-US" sz="2400" dirty="0" err="1">
                <a:sym typeface="Symbol" pitchFamily="18" charset="2"/>
              </a:rPr>
              <a:t>Eqtns</a:t>
            </a:r>
            <a:r>
              <a:rPr lang="en-US" sz="2400" dirty="0">
                <a:sym typeface="Symbol" pitchFamily="18" charset="2"/>
              </a:rPr>
              <a:t> expressing constraint can’t be used to eliminate 		dependent coordinates.</a:t>
            </a:r>
          </a:p>
          <a:p>
            <a:pPr marL="246888" indent="-246888" eaLnBrk="1" fontAlgn="auto" hangingPunct="1">
              <a:lnSpc>
                <a:spcPct val="150000"/>
              </a:lnSpc>
              <a:spcAft>
                <a:spcPts val="0"/>
              </a:spcAft>
              <a:defRPr/>
            </a:pPr>
            <a:r>
              <a:rPr lang="en-US" b="1" dirty="0">
                <a:solidFill>
                  <a:srgbClr val="FF0000"/>
                </a:solidFill>
                <a:sym typeface="Times New Roman" pitchFamily="18" charset="0"/>
              </a:rPr>
              <a:t>Example:</a:t>
            </a:r>
            <a:r>
              <a:rPr lang="en-US" dirty="0">
                <a:sym typeface="Times New Roman" pitchFamily="18" charset="0"/>
              </a:rPr>
              <a:t> Object rolling without slipping on a rough surface. </a:t>
            </a:r>
            <a:r>
              <a:rPr lang="en-US" sz="2400" dirty="0">
                <a:sym typeface="Times New Roman" pitchFamily="18" charset="0"/>
              </a:rPr>
              <a:t>Coordinates needed to describe motion</a:t>
            </a:r>
            <a:r>
              <a:rPr lang="en-US" sz="2400" b="1" dirty="0">
                <a:solidFill>
                  <a:srgbClr val="9900CC"/>
                </a:solidFill>
                <a:sym typeface="Times New Roman" pitchFamily="18" charset="0"/>
              </a:rPr>
              <a:t>: Angular </a:t>
            </a:r>
            <a:r>
              <a:rPr lang="en-US" sz="2400" b="1" dirty="0" err="1">
                <a:solidFill>
                  <a:srgbClr val="9900CC"/>
                </a:solidFill>
                <a:sym typeface="Times New Roman" pitchFamily="18" charset="0"/>
              </a:rPr>
              <a:t>coords</a:t>
            </a:r>
            <a:r>
              <a:rPr lang="en-US" sz="2400" b="1" dirty="0">
                <a:solidFill>
                  <a:srgbClr val="9900CC"/>
                </a:solidFill>
                <a:sym typeface="Times New Roman" pitchFamily="18" charset="0"/>
              </a:rPr>
              <a:t> to specify body orientation + </a:t>
            </a:r>
            <a:r>
              <a:rPr lang="en-US" sz="2400" b="1" dirty="0" err="1">
                <a:solidFill>
                  <a:srgbClr val="A50021"/>
                </a:solidFill>
                <a:sym typeface="Times New Roman" pitchFamily="18" charset="0"/>
              </a:rPr>
              <a:t>coords</a:t>
            </a:r>
            <a:r>
              <a:rPr lang="en-US" sz="2400" b="1" dirty="0">
                <a:solidFill>
                  <a:srgbClr val="A50021"/>
                </a:solidFill>
                <a:sym typeface="Times New Roman" pitchFamily="18" charset="0"/>
              </a:rPr>
              <a:t> to describe location of point of contact of body &amp; surface</a:t>
            </a:r>
            <a:r>
              <a:rPr lang="en-US" sz="2400" b="1" dirty="0">
                <a:solidFill>
                  <a:srgbClr val="9900CC"/>
                </a:solidFill>
                <a:sym typeface="Times New Roman" pitchFamily="18" charset="0"/>
              </a:rPr>
              <a:t>.</a:t>
            </a:r>
            <a:r>
              <a:rPr lang="en-US" sz="2400" dirty="0">
                <a:sym typeface="Times New Roman" pitchFamily="18" charset="0"/>
              </a:rPr>
              <a:t> Constraint of rolling  </a:t>
            </a:r>
            <a:r>
              <a:rPr lang="en-US" sz="2400" dirty="0">
                <a:sym typeface="Symbol" pitchFamily="18" charset="2"/>
              </a:rPr>
              <a:t> Connects 2 </a:t>
            </a:r>
            <a:r>
              <a:rPr lang="en-US" sz="2400" dirty="0" err="1">
                <a:sym typeface="Symbol" pitchFamily="18" charset="2"/>
              </a:rPr>
              <a:t>coord</a:t>
            </a:r>
            <a:r>
              <a:rPr lang="en-US" sz="2400" dirty="0">
                <a:sym typeface="Symbol" pitchFamily="18" charset="2"/>
              </a:rPr>
              <a:t> sets: They aren’t independent. </a:t>
            </a:r>
            <a:r>
              <a:rPr lang="en-US" sz="2400" b="1" dirty="0">
                <a:solidFill>
                  <a:srgbClr val="FF0000"/>
                </a:solidFill>
                <a:sym typeface="Symbol" pitchFamily="18" charset="2"/>
              </a:rPr>
              <a:t>BUT</a:t>
            </a:r>
            <a:r>
              <a:rPr lang="en-US" sz="2400" dirty="0">
                <a:sym typeface="Symbol" pitchFamily="18" charset="2"/>
              </a:rPr>
              <a:t>, # </a:t>
            </a:r>
            <a:r>
              <a:rPr lang="en-US" sz="2400" dirty="0" err="1">
                <a:sym typeface="Symbol" pitchFamily="18" charset="2"/>
              </a:rPr>
              <a:t>coords</a:t>
            </a:r>
            <a:r>
              <a:rPr lang="en-US" sz="2400" dirty="0">
                <a:sym typeface="Symbol" pitchFamily="18" charset="2"/>
              </a:rPr>
              <a:t> cannot be reduced by the constraint, because cannot express rolling condition as </a:t>
            </a:r>
            <a:r>
              <a:rPr lang="en-US" sz="2400" dirty="0" err="1">
                <a:sym typeface="Symbol" pitchFamily="18" charset="2"/>
              </a:rPr>
              <a:t>eqtn</a:t>
            </a:r>
            <a:r>
              <a:rPr lang="en-US" sz="2400" dirty="0">
                <a:sym typeface="Symbol" pitchFamily="18" charset="2"/>
              </a:rPr>
              <a:t> between </a:t>
            </a:r>
            <a:r>
              <a:rPr lang="en-US" sz="2400" dirty="0" err="1">
                <a:sym typeface="Symbol" pitchFamily="18" charset="2"/>
              </a:rPr>
              <a:t>coords</a:t>
            </a:r>
            <a:r>
              <a:rPr lang="en-US" sz="2400" dirty="0">
                <a:sym typeface="Symbol" pitchFamily="18" charset="2"/>
              </a:rPr>
              <a:t>! Instead, (can show) </a:t>
            </a:r>
            <a:r>
              <a:rPr lang="en-US" sz="2400" b="1" dirty="0">
                <a:solidFill>
                  <a:srgbClr val="FF0000"/>
                </a:solidFill>
                <a:sym typeface="Symbol" pitchFamily="18" charset="2"/>
              </a:rPr>
              <a:t>rolling constraint</a:t>
            </a:r>
            <a:r>
              <a:rPr lang="en-US" sz="2400" dirty="0">
                <a:sym typeface="Symbol" pitchFamily="18" charset="2"/>
              </a:rPr>
              <a:t> is condition on the </a:t>
            </a:r>
            <a:r>
              <a:rPr lang="en-US" sz="2400" b="1" i="1" dirty="0">
                <a:solidFill>
                  <a:srgbClr val="0000FF"/>
                </a:solidFill>
                <a:sym typeface="Symbol" pitchFamily="18" charset="2"/>
              </a:rPr>
              <a:t>velocities</a:t>
            </a:r>
            <a:r>
              <a:rPr lang="en-US" sz="2400" dirty="0">
                <a:solidFill>
                  <a:srgbClr val="0000FF"/>
                </a:solidFill>
                <a:sym typeface="Symbol" pitchFamily="18" charset="2"/>
              </a:rPr>
              <a:t>:</a:t>
            </a:r>
            <a:r>
              <a:rPr lang="en-US" sz="2400" dirty="0">
                <a:sym typeface="Symbol" pitchFamily="18" charset="2"/>
              </a:rPr>
              <a:t> a differential </a:t>
            </a:r>
            <a:r>
              <a:rPr lang="en-US" sz="2400" dirty="0" err="1">
                <a:sym typeface="Symbol" pitchFamily="18" charset="2"/>
              </a:rPr>
              <a:t>eqtn</a:t>
            </a:r>
            <a:r>
              <a:rPr lang="en-US" sz="2400" dirty="0">
                <a:sym typeface="Symbol" pitchFamily="18" charset="2"/>
              </a:rPr>
              <a:t> which can be integrated only after solution to problem is known!</a:t>
            </a:r>
            <a:endParaRPr lang="en-US" sz="2400" b="1" i="1" dirty="0">
              <a:sym typeface="Symbol" pitchFamily="18" charset="2"/>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293813" y="304800"/>
            <a:ext cx="10360025" cy="762000"/>
          </a:xfrm>
        </p:spPr>
        <p:txBody>
          <a:bodyPr/>
          <a:lstStyle/>
          <a:p>
            <a:pPr eaLnBrk="1" hangingPunct="1"/>
            <a:r>
              <a:rPr lang="en-US" altLang="en-US" b="1" smtClean="0">
                <a:solidFill>
                  <a:srgbClr val="0000FF"/>
                </a:solidFill>
                <a:sym typeface="Times New Roman" panose="02020603050405020304" pitchFamily="18" charset="0"/>
              </a:rPr>
              <a:t>Example: Rolling Constraint</a:t>
            </a:r>
          </a:p>
        </p:txBody>
      </p:sp>
      <p:sp>
        <p:nvSpPr>
          <p:cNvPr id="346115" name="Rectangle 3"/>
          <p:cNvSpPr>
            <a:spLocks noGrp="1" noChangeArrowheads="1"/>
          </p:cNvSpPr>
          <p:nvPr>
            <p:ph type="body" idx="1"/>
          </p:nvPr>
        </p:nvSpPr>
        <p:spPr>
          <a:xfrm>
            <a:off x="1827213" y="1295400"/>
            <a:ext cx="9675812" cy="5410200"/>
          </a:xfrm>
        </p:spPr>
        <p:txBody>
          <a:bodyPr rtlCol="0">
            <a:normAutofit fontScale="92500" lnSpcReduction="10000"/>
          </a:bodyPr>
          <a:lstStyle/>
          <a:p>
            <a:pPr marL="246888" indent="-246888" eaLnBrk="1" fontAlgn="auto" hangingPunct="1">
              <a:spcAft>
                <a:spcPts val="0"/>
              </a:spcAft>
              <a:defRPr/>
            </a:pPr>
            <a:r>
              <a:rPr lang="en-US" dirty="0">
                <a:sym typeface="Times New Roman" pitchFamily="18" charset="0"/>
              </a:rPr>
              <a:t>Disk, radius </a:t>
            </a:r>
            <a:r>
              <a:rPr lang="en-US" b="1" dirty="0">
                <a:sym typeface="Times New Roman" pitchFamily="18" charset="0"/>
              </a:rPr>
              <a:t>a</a:t>
            </a:r>
            <a:r>
              <a:rPr lang="en-US" dirty="0">
                <a:sym typeface="Times New Roman" pitchFamily="18" charset="0"/>
              </a:rPr>
              <a:t>, constrained to be vertical, rolling on the horizontal (</a:t>
            </a:r>
            <a:r>
              <a:rPr lang="en-US" b="1" dirty="0" err="1">
                <a:sym typeface="Times New Roman" pitchFamily="18" charset="0"/>
              </a:rPr>
              <a:t>xy</a:t>
            </a:r>
            <a:r>
              <a:rPr lang="en-US" dirty="0">
                <a:sym typeface="Times New Roman" pitchFamily="18" charset="0"/>
              </a:rPr>
              <a:t>) plane.  Figure:</a:t>
            </a: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endParaRPr lang="en-US" dirty="0">
              <a:sym typeface="Times New Roman" pitchFamily="18" charset="0"/>
            </a:endParaRPr>
          </a:p>
          <a:p>
            <a:pPr marL="246888" indent="-246888" eaLnBrk="1" fontAlgn="auto" hangingPunct="1">
              <a:spcAft>
                <a:spcPts val="0"/>
              </a:spcAft>
              <a:defRPr/>
            </a:pPr>
            <a:r>
              <a:rPr lang="en-US" b="1" dirty="0">
                <a:solidFill>
                  <a:srgbClr val="FF0000"/>
                </a:solidFill>
                <a:sym typeface="Times New Roman" pitchFamily="18" charset="0"/>
              </a:rPr>
              <a:t>Generalized </a:t>
            </a:r>
            <a:r>
              <a:rPr lang="en-US" b="1" dirty="0" err="1">
                <a:solidFill>
                  <a:srgbClr val="FF0000"/>
                </a:solidFill>
                <a:sym typeface="Times New Roman" pitchFamily="18" charset="0"/>
              </a:rPr>
              <a:t>coords</a:t>
            </a:r>
            <a:r>
              <a:rPr lang="en-US" b="1" dirty="0">
                <a:solidFill>
                  <a:srgbClr val="FF0000"/>
                </a:solidFill>
                <a:sym typeface="Times New Roman" pitchFamily="18" charset="0"/>
              </a:rPr>
              <a:t>:</a:t>
            </a:r>
            <a:r>
              <a:rPr lang="en-US" dirty="0">
                <a:sym typeface="Times New Roman" pitchFamily="18" charset="0"/>
              </a:rPr>
              <a:t> </a:t>
            </a:r>
            <a:r>
              <a:rPr lang="en-US" b="1" dirty="0">
                <a:sym typeface="Times New Roman" pitchFamily="18" charset="0"/>
              </a:rPr>
              <a:t>x, y </a:t>
            </a:r>
            <a:r>
              <a:rPr lang="en-US" dirty="0">
                <a:sym typeface="Times New Roman" pitchFamily="18" charset="0"/>
              </a:rPr>
              <a:t>of point of contact of disk with plane </a:t>
            </a:r>
            <a:r>
              <a:rPr lang="en-US" b="1" dirty="0">
                <a:sym typeface="Times New Roman" pitchFamily="18" charset="0"/>
              </a:rPr>
              <a:t>+ </a:t>
            </a:r>
            <a:r>
              <a:rPr lang="el-GR" b="1" dirty="0">
                <a:cs typeface="Times New Roman" pitchFamily="18" charset="0"/>
                <a:sym typeface="Times New Roman" pitchFamily="18" charset="0"/>
              </a:rPr>
              <a:t>θ</a:t>
            </a:r>
            <a:r>
              <a:rPr lang="en-US" dirty="0">
                <a:sym typeface="Times New Roman" pitchFamily="18" charset="0"/>
              </a:rPr>
              <a:t> = angle between disk axis &amp; </a:t>
            </a:r>
            <a:r>
              <a:rPr lang="en-US" b="1" dirty="0">
                <a:sym typeface="Times New Roman" pitchFamily="18" charset="0"/>
              </a:rPr>
              <a:t>x-</a:t>
            </a:r>
            <a:r>
              <a:rPr lang="en-US" dirty="0">
                <a:sym typeface="Times New Roman" pitchFamily="18" charset="0"/>
              </a:rPr>
              <a:t>axis </a:t>
            </a:r>
            <a:r>
              <a:rPr lang="en-US" b="1" dirty="0">
                <a:sym typeface="Times New Roman" pitchFamily="18" charset="0"/>
              </a:rPr>
              <a:t>+ </a:t>
            </a:r>
            <a:r>
              <a:rPr lang="el-GR" b="1" dirty="0">
                <a:cs typeface="Times New Roman" pitchFamily="18" charset="0"/>
                <a:sym typeface="Times New Roman" pitchFamily="18" charset="0"/>
              </a:rPr>
              <a:t>φ</a:t>
            </a:r>
            <a:r>
              <a:rPr lang="en-US" b="1" dirty="0">
                <a:sym typeface="Times New Roman" pitchFamily="18" charset="0"/>
              </a:rPr>
              <a:t> </a:t>
            </a:r>
            <a:r>
              <a:rPr lang="en-US" dirty="0">
                <a:sym typeface="Times New Roman" pitchFamily="18" charset="0"/>
              </a:rPr>
              <a:t>= angle of rotation about disk axis</a:t>
            </a:r>
          </a:p>
        </p:txBody>
      </p:sp>
      <p:pic>
        <p:nvPicPr>
          <p:cNvPr id="106500" name="Picture 5" descr="Ch1F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3" y="2120900"/>
            <a:ext cx="5592762"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9" name="Rectangle 3"/>
          <p:cNvSpPr>
            <a:spLocks noGrp="1" noChangeArrowheads="1"/>
          </p:cNvSpPr>
          <p:nvPr>
            <p:ph type="body" idx="1"/>
          </p:nvPr>
        </p:nvSpPr>
        <p:spPr>
          <a:xfrm>
            <a:off x="1219200" y="685800"/>
            <a:ext cx="10360025" cy="5638800"/>
          </a:xfrm>
        </p:spPr>
        <p:txBody>
          <a:bodyPr rtlCol="0">
            <a:normAutofit fontScale="92500" lnSpcReduction="10000"/>
          </a:bodyPr>
          <a:lstStyle/>
          <a:p>
            <a:pPr marL="246888" indent="-246888" eaLnBrk="1" fontAlgn="auto" hangingPunct="1">
              <a:spcAft>
                <a:spcPts val="0"/>
              </a:spcAft>
              <a:defRPr/>
            </a:pPr>
            <a:r>
              <a:rPr lang="en-US" b="1" dirty="0">
                <a:solidFill>
                  <a:srgbClr val="FF0000"/>
                </a:solidFill>
                <a:sym typeface="Times New Roman" pitchFamily="18" charset="0"/>
              </a:rPr>
              <a:t>Constraint:</a:t>
            </a:r>
            <a:r>
              <a:rPr lang="en-US" dirty="0">
                <a:sym typeface="Times New Roman" pitchFamily="18" charset="0"/>
              </a:rPr>
              <a:t> Velocity </a:t>
            </a:r>
            <a:r>
              <a:rPr lang="en-US" b="1" dirty="0">
                <a:sym typeface="Times New Roman" pitchFamily="18" charset="0"/>
              </a:rPr>
              <a:t>v</a:t>
            </a:r>
            <a:r>
              <a:rPr lang="en-US" dirty="0">
                <a:sym typeface="Times New Roman" pitchFamily="18" charset="0"/>
              </a:rPr>
              <a:t> of </a:t>
            </a:r>
          </a:p>
          <a:p>
            <a:pPr marL="246888" indent="-246888" eaLnBrk="1" fontAlgn="auto" hangingPunct="1">
              <a:spcAft>
                <a:spcPts val="0"/>
              </a:spcAft>
              <a:buFontTx/>
              <a:buNone/>
              <a:defRPr/>
            </a:pPr>
            <a:r>
              <a:rPr lang="en-US" dirty="0">
                <a:sym typeface="Times New Roman" pitchFamily="18" charset="0"/>
              </a:rPr>
              <a:t>	disk center is related to </a:t>
            </a:r>
          </a:p>
          <a:p>
            <a:pPr marL="246888" indent="-246888" eaLnBrk="1" fontAlgn="auto" hangingPunct="1">
              <a:spcAft>
                <a:spcPts val="0"/>
              </a:spcAft>
              <a:buFontTx/>
              <a:buNone/>
              <a:defRPr/>
            </a:pPr>
            <a:r>
              <a:rPr lang="en-US" dirty="0">
                <a:sym typeface="Times New Roman" pitchFamily="18" charset="0"/>
              </a:rPr>
              <a:t>	angular velocity </a:t>
            </a:r>
            <a:r>
              <a:rPr lang="en-US" b="1" dirty="0">
                <a:sym typeface="Times New Roman" pitchFamily="18" charset="0"/>
              </a:rPr>
              <a:t>(d</a:t>
            </a:r>
            <a:r>
              <a:rPr lang="el-GR" b="1" dirty="0">
                <a:cs typeface="Times New Roman" pitchFamily="18" charset="0"/>
                <a:sym typeface="Times New Roman" pitchFamily="18" charset="0"/>
              </a:rPr>
              <a:t>φ</a:t>
            </a:r>
            <a:r>
              <a:rPr lang="en-US" b="1" dirty="0">
                <a:sym typeface="Times New Roman" pitchFamily="18" charset="0"/>
              </a:rPr>
              <a:t>/</a:t>
            </a:r>
            <a:r>
              <a:rPr lang="en-US" b="1" dirty="0" err="1">
                <a:sym typeface="Times New Roman" pitchFamily="18" charset="0"/>
              </a:rPr>
              <a:t>dt</a:t>
            </a:r>
            <a:r>
              <a:rPr lang="en-US" b="1" dirty="0">
                <a:sym typeface="Times New Roman" pitchFamily="18" charset="0"/>
              </a:rPr>
              <a:t>) </a:t>
            </a:r>
          </a:p>
          <a:p>
            <a:pPr marL="246888" indent="-246888" eaLnBrk="1" fontAlgn="auto" hangingPunct="1">
              <a:spcAft>
                <a:spcPts val="0"/>
              </a:spcAft>
              <a:buFontTx/>
              <a:buNone/>
              <a:defRPr/>
            </a:pPr>
            <a:r>
              <a:rPr lang="en-US" b="1" dirty="0">
                <a:sym typeface="Times New Roman" pitchFamily="18" charset="0"/>
              </a:rPr>
              <a:t>	</a:t>
            </a:r>
            <a:r>
              <a:rPr lang="en-US" dirty="0">
                <a:sym typeface="Times New Roman" pitchFamily="18" charset="0"/>
              </a:rPr>
              <a:t>of disk rotation: </a:t>
            </a:r>
          </a:p>
          <a:p>
            <a:pPr marL="246888" indent="-246888" eaLnBrk="1" fontAlgn="auto" hangingPunct="1">
              <a:spcAft>
                <a:spcPts val="0"/>
              </a:spcAft>
              <a:buFontTx/>
              <a:buNone/>
              <a:defRPr/>
            </a:pPr>
            <a:r>
              <a:rPr lang="en-US" dirty="0">
                <a:sym typeface="Times New Roman" pitchFamily="18" charset="0"/>
              </a:rPr>
              <a:t>		</a:t>
            </a:r>
            <a:r>
              <a:rPr lang="en-US" b="1" dirty="0">
                <a:sym typeface="Times New Roman" pitchFamily="18" charset="0"/>
              </a:rPr>
              <a:t>v = a(d</a:t>
            </a:r>
            <a:r>
              <a:rPr lang="el-GR" b="1" dirty="0">
                <a:cs typeface="Times New Roman" pitchFamily="18" charset="0"/>
                <a:sym typeface="Times New Roman" pitchFamily="18" charset="0"/>
              </a:rPr>
              <a:t>φ</a:t>
            </a:r>
            <a:r>
              <a:rPr lang="en-US" b="1" dirty="0">
                <a:sym typeface="Times New Roman" pitchFamily="18" charset="0"/>
              </a:rPr>
              <a:t>/</a:t>
            </a:r>
            <a:r>
              <a:rPr lang="en-US" b="1" dirty="0" err="1">
                <a:sym typeface="Times New Roman" pitchFamily="18" charset="0"/>
              </a:rPr>
              <a:t>dt</a:t>
            </a:r>
            <a:r>
              <a:rPr lang="en-US" b="1" dirty="0">
                <a:sym typeface="Times New Roman" pitchFamily="18" charset="0"/>
              </a:rPr>
              <a:t>)    (1)</a:t>
            </a:r>
            <a:endParaRPr lang="en-US" dirty="0">
              <a:sym typeface="Times New Roman" pitchFamily="18" charset="0"/>
            </a:endParaRPr>
          </a:p>
          <a:p>
            <a:pPr marL="246888" indent="-246888" eaLnBrk="1" fontAlgn="auto" hangingPunct="1">
              <a:spcAft>
                <a:spcPts val="0"/>
              </a:spcAft>
              <a:buFontTx/>
              <a:buNone/>
              <a:defRPr/>
            </a:pPr>
            <a:r>
              <a:rPr lang="en-US" dirty="0">
                <a:sym typeface="Times New Roman" pitchFamily="18" charset="0"/>
              </a:rPr>
              <a:t>	</a:t>
            </a:r>
            <a:r>
              <a:rPr lang="en-US" sz="2400" dirty="0">
                <a:sym typeface="Times New Roman" pitchFamily="18" charset="0"/>
              </a:rPr>
              <a:t>Also Cartesian components of </a:t>
            </a:r>
            <a:r>
              <a:rPr lang="en-US" sz="2400" b="1" dirty="0">
                <a:sym typeface="Times New Roman" pitchFamily="18" charset="0"/>
              </a:rPr>
              <a:t>v</a:t>
            </a:r>
            <a:r>
              <a:rPr lang="en-US" sz="2400" dirty="0">
                <a:sym typeface="Times New Roman" pitchFamily="18" charset="0"/>
              </a:rPr>
              <a:t>:</a:t>
            </a:r>
            <a:r>
              <a:rPr lang="en-US" sz="2400" b="1" dirty="0">
                <a:sym typeface="Times New Roman" pitchFamily="18" charset="0"/>
              </a:rPr>
              <a:t> </a:t>
            </a:r>
          </a:p>
          <a:p>
            <a:pPr marL="246888" indent="-246888" eaLnBrk="1" fontAlgn="auto" hangingPunct="1">
              <a:spcAft>
                <a:spcPts val="0"/>
              </a:spcAft>
              <a:buFontTx/>
              <a:buNone/>
              <a:defRPr/>
            </a:pPr>
            <a:r>
              <a:rPr lang="en-US" b="1" dirty="0">
                <a:sym typeface="Times New Roman" pitchFamily="18" charset="0"/>
              </a:rPr>
              <a:t>	</a:t>
            </a:r>
            <a:r>
              <a:rPr lang="en-US" b="1" dirty="0" err="1">
                <a:sym typeface="Times New Roman" pitchFamily="18" charset="0"/>
              </a:rPr>
              <a:t>v</a:t>
            </a:r>
            <a:r>
              <a:rPr lang="en-US" b="1" baseline="-25000" dirty="0" err="1">
                <a:sym typeface="Times New Roman" pitchFamily="18" charset="0"/>
              </a:rPr>
              <a:t>x</a:t>
            </a:r>
            <a:r>
              <a:rPr lang="en-US" b="1" dirty="0">
                <a:sym typeface="Times New Roman" pitchFamily="18" charset="0"/>
              </a:rPr>
              <a:t> = </a:t>
            </a:r>
            <a:r>
              <a:rPr lang="en-US" b="1" dirty="0">
                <a:sym typeface="Symbol" pitchFamily="18" charset="2"/>
              </a:rPr>
              <a:t>(</a:t>
            </a:r>
            <a:r>
              <a:rPr lang="en-US" b="1" dirty="0" err="1">
                <a:sym typeface="Symbol" pitchFamily="18" charset="2"/>
              </a:rPr>
              <a:t>dx</a:t>
            </a:r>
            <a:r>
              <a:rPr lang="en-US" b="1" dirty="0">
                <a:sym typeface="Symbol" pitchFamily="18" charset="2"/>
              </a:rPr>
              <a:t>/</a:t>
            </a:r>
            <a:r>
              <a:rPr lang="en-US" b="1" dirty="0" err="1">
                <a:sym typeface="Symbol" pitchFamily="18" charset="2"/>
              </a:rPr>
              <a:t>dt</a:t>
            </a:r>
            <a:r>
              <a:rPr lang="en-US" b="1" dirty="0">
                <a:sym typeface="Symbol" pitchFamily="18" charset="2"/>
              </a:rPr>
              <a:t>) = v sin</a:t>
            </a:r>
            <a:r>
              <a:rPr lang="el-GR" b="1" dirty="0">
                <a:cs typeface="Times New Roman" pitchFamily="18" charset="0"/>
                <a:sym typeface="Times New Roman" pitchFamily="18" charset="0"/>
              </a:rPr>
              <a:t>θ</a:t>
            </a:r>
            <a:r>
              <a:rPr lang="en-US" b="1" dirty="0">
                <a:sym typeface="Times New Roman" pitchFamily="18" charset="0"/>
              </a:rPr>
              <a:t>, </a:t>
            </a:r>
            <a:r>
              <a:rPr lang="en-US" b="1" dirty="0" err="1">
                <a:sym typeface="Times New Roman" pitchFamily="18" charset="0"/>
              </a:rPr>
              <a:t>v</a:t>
            </a:r>
            <a:r>
              <a:rPr lang="en-US" b="1" baseline="-25000" dirty="0" err="1">
                <a:sym typeface="Times New Roman" pitchFamily="18" charset="0"/>
              </a:rPr>
              <a:t>y</a:t>
            </a:r>
            <a:r>
              <a:rPr lang="en-US" b="1" dirty="0">
                <a:sym typeface="Times New Roman" pitchFamily="18" charset="0"/>
              </a:rPr>
              <a:t> = </a:t>
            </a:r>
            <a:r>
              <a:rPr lang="en-US" b="1" dirty="0">
                <a:sym typeface="Symbol" pitchFamily="18" charset="2"/>
              </a:rPr>
              <a:t>(</a:t>
            </a:r>
            <a:r>
              <a:rPr lang="en-US" b="1" dirty="0" err="1">
                <a:sym typeface="Symbol" pitchFamily="18" charset="2"/>
              </a:rPr>
              <a:t>dy</a:t>
            </a:r>
            <a:r>
              <a:rPr lang="en-US" b="1" dirty="0">
                <a:sym typeface="Symbol" pitchFamily="18" charset="2"/>
              </a:rPr>
              <a:t>/</a:t>
            </a:r>
            <a:r>
              <a:rPr lang="en-US" b="1" dirty="0" err="1">
                <a:sym typeface="Symbol" pitchFamily="18" charset="2"/>
              </a:rPr>
              <a:t>dt</a:t>
            </a:r>
            <a:r>
              <a:rPr lang="en-US" b="1" dirty="0">
                <a:sym typeface="Symbol" pitchFamily="18" charset="2"/>
              </a:rPr>
              <a:t>) = -v </a:t>
            </a:r>
            <a:r>
              <a:rPr lang="en-US" b="1" dirty="0" err="1">
                <a:sym typeface="Symbol" pitchFamily="18" charset="2"/>
              </a:rPr>
              <a:t>cos</a:t>
            </a:r>
            <a:r>
              <a:rPr lang="el-GR" b="1" dirty="0">
                <a:cs typeface="Times New Roman" pitchFamily="18" charset="0"/>
                <a:sym typeface="Times New Roman" pitchFamily="18" charset="0"/>
              </a:rPr>
              <a:t>θ</a:t>
            </a:r>
            <a:r>
              <a:rPr lang="en-US" b="1" dirty="0">
                <a:cs typeface="Times New Roman" pitchFamily="18" charset="0"/>
                <a:sym typeface="Times New Roman" pitchFamily="18" charset="0"/>
              </a:rPr>
              <a:t> </a:t>
            </a:r>
            <a:r>
              <a:rPr lang="en-US" b="1" dirty="0">
                <a:sym typeface="Times New Roman" pitchFamily="18" charset="0"/>
              </a:rPr>
              <a:t> (2)</a:t>
            </a:r>
          </a:p>
          <a:p>
            <a:pPr marL="246888" indent="-246888" eaLnBrk="1" fontAlgn="auto" hangingPunct="1">
              <a:spcAft>
                <a:spcPts val="0"/>
              </a:spcAft>
              <a:buFontTx/>
              <a:buNone/>
              <a:defRPr/>
            </a:pPr>
            <a:r>
              <a:rPr lang="en-US" sz="2400" dirty="0">
                <a:sym typeface="Symbol" pitchFamily="18" charset="2"/>
              </a:rPr>
              <a:t>	Combine </a:t>
            </a:r>
            <a:r>
              <a:rPr lang="en-US" sz="2400" b="1" dirty="0">
                <a:sym typeface="Symbol" pitchFamily="18" charset="2"/>
              </a:rPr>
              <a:t>(1)</a:t>
            </a:r>
            <a:r>
              <a:rPr lang="en-US" sz="2400" dirty="0">
                <a:sym typeface="Symbol" pitchFamily="18" charset="2"/>
              </a:rPr>
              <a:t> &amp; </a:t>
            </a:r>
            <a:r>
              <a:rPr lang="en-US" sz="2400" b="1" dirty="0">
                <a:sym typeface="Symbol" pitchFamily="18" charset="2"/>
              </a:rPr>
              <a:t>(2) </a:t>
            </a:r>
            <a:r>
              <a:rPr lang="en-US" sz="2400" dirty="0">
                <a:sym typeface="Symbol" pitchFamily="18" charset="2"/>
              </a:rPr>
              <a:t>(multiplying through by </a:t>
            </a:r>
            <a:r>
              <a:rPr lang="en-US" sz="2400" dirty="0" err="1">
                <a:sym typeface="Symbol" pitchFamily="18" charset="2"/>
              </a:rPr>
              <a:t>dt</a:t>
            </a:r>
            <a:r>
              <a:rPr lang="en-US" sz="2400" dirty="0">
                <a:sym typeface="Symbol" pitchFamily="18" charset="2"/>
              </a:rPr>
              <a:t>): </a:t>
            </a:r>
            <a:endParaRPr lang="en-US" sz="2400" b="1" dirty="0">
              <a:sym typeface="Symbol" pitchFamily="18" charset="2"/>
            </a:endParaRPr>
          </a:p>
          <a:p>
            <a:pPr marL="246888" indent="-246888" eaLnBrk="1" fontAlgn="auto" hangingPunct="1">
              <a:spcAft>
                <a:spcPts val="0"/>
              </a:spcAft>
              <a:buFontTx/>
              <a:buNone/>
              <a:defRPr/>
            </a:pPr>
            <a:r>
              <a:rPr lang="en-US" b="1" dirty="0">
                <a:sym typeface="Symbol" pitchFamily="18" charset="2"/>
              </a:rPr>
              <a:t> </a:t>
            </a:r>
            <a:r>
              <a:rPr lang="en-US" b="1" dirty="0">
                <a:sym typeface="Times New Roman" pitchFamily="18" charset="0"/>
              </a:rPr>
              <a:t>  </a:t>
            </a:r>
            <a:r>
              <a:rPr lang="en-US" b="1" dirty="0" err="1">
                <a:sym typeface="Times New Roman" pitchFamily="18" charset="0"/>
              </a:rPr>
              <a:t>dx</a:t>
            </a:r>
            <a:r>
              <a:rPr lang="en-US" b="1" dirty="0">
                <a:sym typeface="Times New Roman" pitchFamily="18" charset="0"/>
              </a:rPr>
              <a:t> - a </a:t>
            </a:r>
            <a:r>
              <a:rPr lang="en-US" b="1" dirty="0">
                <a:sym typeface="Symbol" pitchFamily="18" charset="2"/>
              </a:rPr>
              <a:t>sin</a:t>
            </a:r>
            <a:r>
              <a:rPr lang="el-GR" b="1" dirty="0">
                <a:cs typeface="Times New Roman" pitchFamily="18" charset="0"/>
                <a:sym typeface="Times New Roman" pitchFamily="18" charset="0"/>
              </a:rPr>
              <a:t>θ</a:t>
            </a:r>
            <a:r>
              <a:rPr lang="en-US" b="1" dirty="0">
                <a:sym typeface="Times New Roman" pitchFamily="18" charset="0"/>
              </a:rPr>
              <a:t> d</a:t>
            </a:r>
            <a:r>
              <a:rPr lang="el-GR" b="1" dirty="0">
                <a:cs typeface="Times New Roman" pitchFamily="18" charset="0"/>
                <a:sym typeface="Times New Roman" pitchFamily="18" charset="0"/>
              </a:rPr>
              <a:t>φ</a:t>
            </a:r>
            <a:r>
              <a:rPr lang="en-US" b="1" dirty="0">
                <a:sym typeface="Times New Roman" pitchFamily="18" charset="0"/>
              </a:rPr>
              <a:t> = 0	 </a:t>
            </a:r>
            <a:r>
              <a:rPr lang="en-US" b="1" dirty="0" err="1">
                <a:sym typeface="Times New Roman" pitchFamily="18" charset="0"/>
              </a:rPr>
              <a:t>dy</a:t>
            </a:r>
            <a:r>
              <a:rPr lang="en-US" b="1" dirty="0">
                <a:sym typeface="Times New Roman" pitchFamily="18" charset="0"/>
              </a:rPr>
              <a:t> + a </a:t>
            </a:r>
            <a:r>
              <a:rPr lang="en-US" b="1" dirty="0" err="1">
                <a:sym typeface="Symbol" pitchFamily="18" charset="2"/>
              </a:rPr>
              <a:t>cos</a:t>
            </a:r>
            <a:r>
              <a:rPr lang="el-GR" b="1" dirty="0">
                <a:cs typeface="Times New Roman" pitchFamily="18" charset="0"/>
                <a:sym typeface="Times New Roman" pitchFamily="18" charset="0"/>
              </a:rPr>
              <a:t>θ</a:t>
            </a:r>
            <a:r>
              <a:rPr lang="en-US" b="1" dirty="0">
                <a:cs typeface="Times New Roman" pitchFamily="18" charset="0"/>
                <a:sym typeface="Times New Roman" pitchFamily="18" charset="0"/>
              </a:rPr>
              <a:t> </a:t>
            </a:r>
            <a:r>
              <a:rPr lang="en-US" b="1" dirty="0">
                <a:sym typeface="Times New Roman" pitchFamily="18" charset="0"/>
              </a:rPr>
              <a:t>d</a:t>
            </a:r>
            <a:r>
              <a:rPr lang="el-GR" b="1" dirty="0">
                <a:cs typeface="Times New Roman" pitchFamily="18" charset="0"/>
                <a:sym typeface="Times New Roman" pitchFamily="18" charset="0"/>
              </a:rPr>
              <a:t>φ</a:t>
            </a:r>
            <a:r>
              <a:rPr lang="en-US" b="1" dirty="0">
                <a:sym typeface="Times New Roman" pitchFamily="18" charset="0"/>
              </a:rPr>
              <a:t> = 0</a:t>
            </a:r>
          </a:p>
          <a:p>
            <a:pPr marL="246888" indent="-246888" eaLnBrk="1" fontAlgn="auto" hangingPunct="1">
              <a:spcAft>
                <a:spcPts val="0"/>
              </a:spcAft>
              <a:buFontTx/>
              <a:buNone/>
              <a:defRPr/>
            </a:pPr>
            <a:r>
              <a:rPr lang="en-US" dirty="0">
                <a:sym typeface="Times New Roman" pitchFamily="18" charset="0"/>
              </a:rPr>
              <a:t>	</a:t>
            </a:r>
            <a:r>
              <a:rPr lang="en-US" sz="2400" b="1" i="1" dirty="0">
                <a:solidFill>
                  <a:srgbClr val="FF0000"/>
                </a:solidFill>
                <a:sym typeface="Times New Roman" pitchFamily="18" charset="0"/>
              </a:rPr>
              <a:t>Neither can be integrated without solving the problem!</a:t>
            </a:r>
            <a:r>
              <a:rPr lang="en-US" sz="2400" dirty="0">
                <a:sym typeface="Times New Roman" pitchFamily="18" charset="0"/>
              </a:rPr>
              <a:t> That is, a function </a:t>
            </a:r>
            <a:r>
              <a:rPr lang="en-US" sz="2400" b="1" dirty="0">
                <a:sym typeface="Times New Roman" pitchFamily="18" charset="0"/>
              </a:rPr>
              <a:t>f(</a:t>
            </a:r>
            <a:r>
              <a:rPr lang="en-US" sz="2400" b="1" dirty="0" err="1">
                <a:sym typeface="Times New Roman" pitchFamily="18" charset="0"/>
              </a:rPr>
              <a:t>x,y</a:t>
            </a:r>
            <a:r>
              <a:rPr lang="en-US" sz="2400" b="1" dirty="0">
                <a:sym typeface="Times New Roman" pitchFamily="18" charset="0"/>
              </a:rPr>
              <a:t>,</a:t>
            </a:r>
            <a:r>
              <a:rPr lang="el-GR" sz="2400" b="1" dirty="0">
                <a:cs typeface="Times New Roman" pitchFamily="18" charset="0"/>
                <a:sym typeface="Times New Roman" pitchFamily="18" charset="0"/>
              </a:rPr>
              <a:t>θ</a:t>
            </a:r>
            <a:r>
              <a:rPr lang="en-US" sz="2400" b="1" dirty="0">
                <a:sym typeface="Times New Roman" pitchFamily="18" charset="0"/>
              </a:rPr>
              <a:t>,</a:t>
            </a:r>
            <a:r>
              <a:rPr lang="el-GR" sz="2400" b="1" dirty="0">
                <a:cs typeface="Times New Roman" pitchFamily="18" charset="0"/>
                <a:sym typeface="Times New Roman" pitchFamily="18" charset="0"/>
              </a:rPr>
              <a:t>φ</a:t>
            </a:r>
            <a:r>
              <a:rPr lang="en-US" sz="2400" b="1" dirty="0">
                <a:sym typeface="Times New Roman" pitchFamily="18" charset="0"/>
              </a:rPr>
              <a:t>) = 0 </a:t>
            </a:r>
            <a:r>
              <a:rPr lang="en-US" sz="2400" dirty="0">
                <a:sym typeface="Times New Roman" pitchFamily="18" charset="0"/>
              </a:rPr>
              <a:t>cannot be found. Physical argument that </a:t>
            </a:r>
            <a:r>
              <a:rPr lang="el-GR" sz="2400" b="1" dirty="0">
                <a:cs typeface="Times New Roman" pitchFamily="18" charset="0"/>
                <a:sym typeface="Times New Roman" pitchFamily="18" charset="0"/>
              </a:rPr>
              <a:t>φ</a:t>
            </a:r>
            <a:r>
              <a:rPr lang="en-US" sz="2400" b="1" dirty="0">
                <a:sym typeface="Times New Roman" pitchFamily="18" charset="0"/>
              </a:rPr>
              <a:t> </a:t>
            </a:r>
            <a:r>
              <a:rPr lang="en-US" sz="2400" dirty="0">
                <a:sym typeface="Times New Roman" pitchFamily="18" charset="0"/>
              </a:rPr>
              <a:t>must be </a:t>
            </a:r>
            <a:r>
              <a:rPr lang="en-US" sz="2400" dirty="0" err="1">
                <a:sym typeface="Times New Roman" pitchFamily="18" charset="0"/>
              </a:rPr>
              <a:t>indep</a:t>
            </a:r>
            <a:r>
              <a:rPr lang="en-US" sz="2400" dirty="0">
                <a:sym typeface="Times New Roman" pitchFamily="18" charset="0"/>
              </a:rPr>
              <a:t> of </a:t>
            </a:r>
            <a:r>
              <a:rPr lang="en-US" sz="2400" b="1" dirty="0" err="1">
                <a:sym typeface="Times New Roman" pitchFamily="18" charset="0"/>
              </a:rPr>
              <a:t>x,y</a:t>
            </a:r>
            <a:r>
              <a:rPr lang="en-US" sz="2400" b="1" dirty="0">
                <a:sym typeface="Times New Roman" pitchFamily="18" charset="0"/>
              </a:rPr>
              <a:t>,</a:t>
            </a:r>
            <a:r>
              <a:rPr lang="el-GR" sz="2400" b="1" dirty="0">
                <a:cs typeface="Times New Roman" pitchFamily="18" charset="0"/>
                <a:sym typeface="Times New Roman" pitchFamily="18" charset="0"/>
              </a:rPr>
              <a:t>θ</a:t>
            </a:r>
            <a:r>
              <a:rPr lang="en-US" sz="2400" b="1" dirty="0">
                <a:sym typeface="Times New Roman" pitchFamily="18" charset="0"/>
              </a:rPr>
              <a:t>: </a:t>
            </a:r>
            <a:r>
              <a:rPr lang="en-US" sz="2400" dirty="0">
                <a:sym typeface="Times New Roman" pitchFamily="18" charset="0"/>
              </a:rPr>
              <a:t>See pp. 15 &amp; 16</a:t>
            </a:r>
          </a:p>
        </p:txBody>
      </p:sp>
      <p:pic>
        <p:nvPicPr>
          <p:cNvPr id="107523" name="Picture 6" descr="Ch1F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3" y="762000"/>
            <a:ext cx="48244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idx="1"/>
          </p:nvPr>
        </p:nvSpPr>
        <p:spPr>
          <a:xfrm>
            <a:off x="1370013" y="457200"/>
            <a:ext cx="10439400" cy="6096000"/>
          </a:xfrm>
        </p:spPr>
        <p:txBody>
          <a:bodyPr/>
          <a:lstStyle/>
          <a:p>
            <a:pPr eaLnBrk="1" hangingPunct="1"/>
            <a:r>
              <a:rPr lang="en-US" altLang="en-US" b="1" smtClean="0">
                <a:solidFill>
                  <a:srgbClr val="FF0000"/>
                </a:solidFill>
                <a:sym typeface="Times New Roman" panose="02020603050405020304" pitchFamily="18" charset="0"/>
              </a:rPr>
              <a:t>Non-Holonomic constraints</a:t>
            </a:r>
            <a:r>
              <a:rPr lang="en-US" altLang="en-US" smtClean="0">
                <a:sym typeface="Times New Roman" panose="02020603050405020304" pitchFamily="18" charset="0"/>
              </a:rPr>
              <a:t> can also involve higher order derivatives or inequalities.</a:t>
            </a:r>
          </a:p>
          <a:p>
            <a:pPr eaLnBrk="1" hangingPunct="1"/>
            <a:r>
              <a:rPr lang="en-US" altLang="en-US" b="1" smtClean="0">
                <a:solidFill>
                  <a:schemeClr val="accent2"/>
                </a:solidFill>
                <a:sym typeface="Times New Roman" panose="02020603050405020304" pitchFamily="18" charset="0"/>
              </a:rPr>
              <a:t>Holonomic constraints</a:t>
            </a:r>
            <a:r>
              <a:rPr lang="en-US" altLang="en-US" smtClean="0">
                <a:sym typeface="Times New Roman" panose="02020603050405020304" pitchFamily="18" charset="0"/>
              </a:rPr>
              <a:t> are preferred, since easiest to deal with. No general method to treat problems with Non-Holonomic constraints. </a:t>
            </a:r>
            <a:r>
              <a:rPr lang="en-US" altLang="en-US" sz="2400" smtClean="0">
                <a:sym typeface="Times New Roman" panose="02020603050405020304" pitchFamily="18" charset="0"/>
              </a:rPr>
              <a:t>Treat on case-by-case basis. </a:t>
            </a:r>
          </a:p>
          <a:p>
            <a:pPr eaLnBrk="1" hangingPunct="1"/>
            <a:r>
              <a:rPr lang="en-US" altLang="en-US" b="1" smtClean="0">
                <a:solidFill>
                  <a:srgbClr val="FF0000"/>
                </a:solidFill>
                <a:sym typeface="Times New Roman" panose="02020603050405020304" pitchFamily="18" charset="0"/>
              </a:rPr>
              <a:t>In special cases of Non-Holonomic constraints</a:t>
            </a:r>
            <a:r>
              <a:rPr lang="en-US" altLang="en-US" smtClean="0">
                <a:sym typeface="Times New Roman" panose="02020603050405020304" pitchFamily="18" charset="0"/>
              </a:rPr>
              <a:t>, when constraint is expressed in differential form (as in example), can use method of Lagrange multipliers along with Lagrange’s eqtns (later).</a:t>
            </a:r>
          </a:p>
          <a:p>
            <a:pPr eaLnBrk="1" hangingPunct="1"/>
            <a:r>
              <a:rPr lang="en-US" altLang="en-US" sz="2400" smtClean="0">
                <a:sym typeface="Times New Roman" panose="02020603050405020304" pitchFamily="18" charset="0"/>
              </a:rPr>
              <a:t>Authors argue, except for some macroscopic physics textbook examples, most problems of practical interest to physicists are microscopic &amp; the constraints are holonomic or do not actually enter the problem.       </a:t>
            </a:r>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1"/>
          </p:nvPr>
        </p:nvSpPr>
        <p:spPr>
          <a:xfrm>
            <a:off x="1293813" y="457200"/>
            <a:ext cx="10515600" cy="6400800"/>
          </a:xfrm>
        </p:spPr>
        <p:txBody>
          <a:bodyPr/>
          <a:lstStyle/>
          <a:p>
            <a:pPr eaLnBrk="1" hangingPunct="1"/>
            <a:r>
              <a:rPr lang="en-US" altLang="en-US" b="1" smtClean="0">
                <a:solidFill>
                  <a:srgbClr val="FF0000"/>
                </a:solidFill>
                <a:sym typeface="Symbol" panose="05050102010706020507" pitchFamily="18" charset="2"/>
              </a:rPr>
              <a:t>Difficulties constraints introduce:</a:t>
            </a:r>
            <a:endParaRPr lang="en-US" altLang="en-US" b="1" smtClean="0">
              <a:sym typeface="Symbol" panose="05050102010706020507" pitchFamily="18" charset="2"/>
            </a:endParaRPr>
          </a:p>
          <a:p>
            <a:pPr eaLnBrk="1" hangingPunct="1">
              <a:buFontTx/>
              <a:buNone/>
            </a:pPr>
            <a:r>
              <a:rPr lang="en-US" altLang="en-US" b="1" smtClean="0">
                <a:sym typeface="Symbol" panose="05050102010706020507" pitchFamily="18" charset="2"/>
              </a:rPr>
              <a:t>	</a:t>
            </a:r>
            <a:r>
              <a:rPr lang="en-US" altLang="en-US" b="1" smtClean="0">
                <a:solidFill>
                  <a:srgbClr val="0000FF"/>
                </a:solidFill>
                <a:sym typeface="Symbol" panose="05050102010706020507" pitchFamily="18" charset="2"/>
              </a:rPr>
              <a:t>1.</a:t>
            </a:r>
            <a:r>
              <a:rPr lang="en-US" altLang="en-US" smtClean="0">
                <a:sym typeface="Symbol" panose="05050102010706020507" pitchFamily="18" charset="2"/>
              </a:rPr>
              <a:t> Coordinates </a:t>
            </a:r>
            <a:r>
              <a:rPr lang="en-US" altLang="en-US" b="1" smtClean="0">
                <a:sym typeface="Symbol" panose="05050102010706020507" pitchFamily="18" charset="2"/>
              </a:rPr>
              <a:t>r</a:t>
            </a:r>
            <a:r>
              <a:rPr lang="en-US" altLang="en-US" b="1" baseline="-25000" smtClean="0">
                <a:sym typeface="Symbol" panose="05050102010706020507" pitchFamily="18" charset="2"/>
              </a:rPr>
              <a:t>i</a:t>
            </a:r>
            <a:r>
              <a:rPr lang="en-US" altLang="en-US" b="1" smtClean="0">
                <a:sym typeface="Symbol" panose="05050102010706020507" pitchFamily="18" charset="2"/>
              </a:rPr>
              <a:t> </a:t>
            </a:r>
            <a:r>
              <a:rPr lang="en-US" altLang="en-US" smtClean="0">
                <a:sym typeface="Symbol" panose="05050102010706020507" pitchFamily="18" charset="2"/>
              </a:rPr>
              <a:t>are no longer all independent. 		Connected by constraint eqtns.</a:t>
            </a:r>
          </a:p>
          <a:p>
            <a:pPr lvl="1" eaLnBrk="1" hangingPunct="1"/>
            <a:r>
              <a:rPr lang="en-US" altLang="en-US" b="1" smtClean="0">
                <a:solidFill>
                  <a:srgbClr val="A50021"/>
                </a:solidFill>
                <a:sym typeface="Symbol" panose="05050102010706020507" pitchFamily="18" charset="2"/>
              </a:rPr>
              <a:t>Have now thoroughly discussed this problem</a:t>
            </a:r>
            <a:r>
              <a:rPr lang="en-US" altLang="en-US" smtClean="0">
                <a:sym typeface="Symbol" panose="05050102010706020507" pitchFamily="18" charset="2"/>
              </a:rPr>
              <a:t>!</a:t>
            </a:r>
          </a:p>
          <a:p>
            <a:pPr eaLnBrk="1" hangingPunct="1">
              <a:buFontTx/>
              <a:buNone/>
            </a:pPr>
            <a:r>
              <a:rPr lang="en-US" altLang="en-US" b="1" smtClean="0">
                <a:sym typeface="Symbol" panose="05050102010706020507" pitchFamily="18" charset="2"/>
              </a:rPr>
              <a:t>	</a:t>
            </a:r>
            <a:r>
              <a:rPr lang="en-US" altLang="en-US" b="1" smtClean="0">
                <a:solidFill>
                  <a:srgbClr val="0000FF"/>
                </a:solidFill>
                <a:sym typeface="Symbol" panose="05050102010706020507" pitchFamily="18" charset="2"/>
              </a:rPr>
              <a:t>2.</a:t>
            </a:r>
            <a:r>
              <a:rPr lang="en-US" altLang="en-US" smtClean="0">
                <a:solidFill>
                  <a:srgbClr val="0000FF"/>
                </a:solidFill>
                <a:sym typeface="Symbol" panose="05050102010706020507" pitchFamily="18" charset="2"/>
              </a:rPr>
              <a:t> </a:t>
            </a:r>
            <a:r>
              <a:rPr lang="en-US" altLang="en-US" smtClean="0">
                <a:sym typeface="Symbol" panose="05050102010706020507" pitchFamily="18" charset="2"/>
              </a:rPr>
              <a:t>To apply Newton’s 2</a:t>
            </a:r>
            <a:r>
              <a:rPr lang="en-US" altLang="en-US" baseline="30000" smtClean="0">
                <a:sym typeface="Symbol" panose="05050102010706020507" pitchFamily="18" charset="2"/>
              </a:rPr>
              <a:t>nd</a:t>
            </a:r>
            <a:r>
              <a:rPr lang="en-US" altLang="en-US" smtClean="0">
                <a:sym typeface="Symbol" panose="05050102010706020507" pitchFamily="18" charset="2"/>
              </a:rPr>
              <a:t> Law, need the </a:t>
            </a:r>
            <a:r>
              <a:rPr lang="en-US" altLang="en-US" b="1" i="1" u="sng" smtClean="0">
                <a:solidFill>
                  <a:srgbClr val="0000FF"/>
                </a:solidFill>
                <a:sym typeface="Symbol" panose="05050102010706020507" pitchFamily="18" charset="2"/>
              </a:rPr>
              <a:t>TOTAL  </a:t>
            </a:r>
            <a:r>
              <a:rPr lang="en-US" altLang="en-US" b="1" i="1" smtClean="0">
                <a:solidFill>
                  <a:schemeClr val="accent2"/>
                </a:solidFill>
                <a:sym typeface="Symbol" panose="05050102010706020507" pitchFamily="18" charset="2"/>
              </a:rPr>
              <a:t>	</a:t>
            </a:r>
            <a:r>
              <a:rPr lang="en-US" altLang="en-US" smtClean="0">
                <a:sym typeface="Symbol" panose="05050102010706020507" pitchFamily="18" charset="2"/>
              </a:rPr>
              <a:t>force acting on each particle. Forces of constraint are not always known or easily calculated. </a:t>
            </a:r>
          </a:p>
          <a:p>
            <a:pPr eaLnBrk="1" hangingPunct="1">
              <a:buFontTx/>
              <a:buNone/>
            </a:pPr>
            <a:r>
              <a:rPr lang="en-US" altLang="en-US" smtClean="0">
                <a:sym typeface="Symbol" panose="05050102010706020507" pitchFamily="18" charset="2"/>
              </a:rPr>
              <a:t>	</a:t>
            </a:r>
            <a:r>
              <a:rPr lang="en-US" altLang="en-US" sz="2600" smtClean="0">
                <a:sym typeface="Symbol" panose="05050102010706020507" pitchFamily="18" charset="2"/>
              </a:rPr>
              <a:t> 	With constraints, it’s often difficult to </a:t>
            </a:r>
            <a:r>
              <a:rPr lang="en-US" altLang="en-US" sz="2600" b="1" i="1" u="sng" smtClean="0">
                <a:solidFill>
                  <a:srgbClr val="0000FF"/>
                </a:solidFill>
                <a:sym typeface="Symbol" panose="05050102010706020507" pitchFamily="18" charset="2"/>
              </a:rPr>
              <a:t>directly</a:t>
            </a:r>
            <a:r>
              <a:rPr lang="en-US" altLang="en-US" sz="2600" smtClean="0">
                <a:sym typeface="Symbol" panose="05050102010706020507" pitchFamily="18" charset="2"/>
              </a:rPr>
              <a:t> apply Newton’s 2</a:t>
            </a:r>
            <a:r>
              <a:rPr lang="en-US" altLang="en-US" sz="2600" baseline="30000" smtClean="0">
                <a:sym typeface="Symbol" panose="05050102010706020507" pitchFamily="18" charset="2"/>
              </a:rPr>
              <a:t>nd</a:t>
            </a:r>
            <a:r>
              <a:rPr lang="en-US" altLang="en-US" sz="2600" smtClean="0">
                <a:sym typeface="Symbol" panose="05050102010706020507" pitchFamily="18" charset="2"/>
              </a:rPr>
              <a:t> Law.</a:t>
            </a:r>
          </a:p>
          <a:p>
            <a:pPr eaLnBrk="1" hangingPunct="1">
              <a:buFontTx/>
              <a:buNone/>
            </a:pPr>
            <a:r>
              <a:rPr lang="en-US" altLang="en-US" smtClean="0">
                <a:sym typeface="Symbol" panose="05050102010706020507" pitchFamily="18" charset="2"/>
              </a:rPr>
              <a:t>	</a:t>
            </a:r>
            <a:r>
              <a:rPr lang="en-US" altLang="en-US" sz="2400" b="1" smtClean="0">
                <a:solidFill>
                  <a:srgbClr val="9900CC"/>
                </a:solidFill>
                <a:sym typeface="Symbol" panose="05050102010706020507" pitchFamily="18" charset="2"/>
              </a:rPr>
              <a:t>Put  another way:</a:t>
            </a:r>
            <a:r>
              <a:rPr lang="en-US" altLang="en-US" sz="2400" smtClean="0">
                <a:sym typeface="Symbol" panose="05050102010706020507" pitchFamily="18" charset="2"/>
              </a:rPr>
              <a:t> Forces of constraint are often among the unknowns of the problem! To address this, long ago, people reformulated mechanics. </a:t>
            </a:r>
            <a:r>
              <a:rPr lang="en-US" altLang="en-US" sz="2400" b="1" u="sng" smtClean="0">
                <a:solidFill>
                  <a:srgbClr val="FF0000"/>
                </a:solidFill>
                <a:sym typeface="Symbol" panose="05050102010706020507" pitchFamily="18" charset="2"/>
              </a:rPr>
              <a:t>Lagrangian &amp; Hamiltonian formulations.</a:t>
            </a:r>
            <a:r>
              <a:rPr lang="en-US" altLang="en-US" sz="2400" smtClean="0">
                <a:sym typeface="Symbol" panose="05050102010706020507" pitchFamily="18" charset="2"/>
              </a:rPr>
              <a:t> No direct reference to forces of constraint.</a:t>
            </a:r>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217613" y="304800"/>
            <a:ext cx="10360025" cy="838200"/>
          </a:xfrm>
        </p:spPr>
        <p:txBody>
          <a:bodyPr/>
          <a:lstStyle/>
          <a:p>
            <a:pPr eaLnBrk="1" hangingPunct="1"/>
            <a:r>
              <a:rPr lang="en-US" altLang="en-US" sz="3200" b="1" smtClean="0">
                <a:solidFill>
                  <a:srgbClr val="0000FF"/>
                </a:solidFill>
                <a:sym typeface="Times New Roman" panose="02020603050405020304" pitchFamily="18" charset="0"/>
              </a:rPr>
              <a:t>D’Alembert’s Principle &amp; Lagrange’s Equations</a:t>
            </a:r>
            <a:endParaRPr lang="en-US" altLang="en-US" b="1" smtClean="0">
              <a:solidFill>
                <a:srgbClr val="0000FF"/>
              </a:solidFill>
              <a:sym typeface="Times New Roman" panose="02020603050405020304" pitchFamily="18" charset="0"/>
            </a:endParaRPr>
          </a:p>
        </p:txBody>
      </p:sp>
      <p:sp>
        <p:nvSpPr>
          <p:cNvPr id="110595" name="Rectangle 3"/>
          <p:cNvSpPr>
            <a:spLocks noGrp="1" noChangeArrowheads="1"/>
          </p:cNvSpPr>
          <p:nvPr>
            <p:ph type="body" idx="1"/>
          </p:nvPr>
        </p:nvSpPr>
        <p:spPr>
          <a:xfrm>
            <a:off x="1293813" y="1600200"/>
            <a:ext cx="10382250" cy="4876800"/>
          </a:xfrm>
        </p:spPr>
        <p:txBody>
          <a:bodyPr/>
          <a:lstStyle/>
          <a:p>
            <a:pPr eaLnBrk="1" hangingPunct="1">
              <a:lnSpc>
                <a:spcPct val="150000"/>
              </a:lnSpc>
            </a:pPr>
            <a:r>
              <a:rPr lang="en-US" altLang="en-US" b="1" i="1" smtClean="0">
                <a:solidFill>
                  <a:srgbClr val="FF0000"/>
                </a:solidFill>
                <a:sym typeface="Symbol" panose="05050102010706020507" pitchFamily="18" charset="2"/>
              </a:rPr>
              <a:t>Virtual </a:t>
            </a:r>
            <a:r>
              <a:rPr lang="en-US" altLang="en-US" b="1" smtClean="0">
                <a:solidFill>
                  <a:srgbClr val="FF0000"/>
                </a:solidFill>
                <a:sym typeface="Symbol" panose="05050102010706020507" pitchFamily="18" charset="2"/>
              </a:rPr>
              <a:t>(</a:t>
            </a:r>
            <a:r>
              <a:rPr lang="en-US" altLang="en-US" b="1" smtClean="0">
                <a:solidFill>
                  <a:srgbClr val="A50021"/>
                </a:solidFill>
                <a:sym typeface="Symbol" panose="05050102010706020507" pitchFamily="18" charset="2"/>
              </a:rPr>
              <a:t>infinitesimal</a:t>
            </a:r>
            <a:r>
              <a:rPr lang="en-US" altLang="en-US" b="1" smtClean="0">
                <a:solidFill>
                  <a:srgbClr val="FF0000"/>
                </a:solidFill>
                <a:sym typeface="Symbol" panose="05050102010706020507" pitchFamily="18" charset="2"/>
              </a:rPr>
              <a:t>) </a:t>
            </a:r>
            <a:r>
              <a:rPr lang="en-US" altLang="en-US" b="1" i="1" smtClean="0">
                <a:solidFill>
                  <a:srgbClr val="FF0000"/>
                </a:solidFill>
                <a:sym typeface="Symbol" panose="05050102010706020507" pitchFamily="18" charset="2"/>
              </a:rPr>
              <a:t>displacement</a:t>
            </a:r>
            <a:r>
              <a:rPr lang="en-US" altLang="en-US" b="1" i="1" smtClean="0">
                <a:sym typeface="Symbol" panose="05050102010706020507" pitchFamily="18" charset="2"/>
              </a:rPr>
              <a:t> </a:t>
            </a:r>
            <a:r>
              <a:rPr lang="en-US" altLang="en-US" b="1" smtClean="0">
                <a:sym typeface="Symbol" panose="05050102010706020507" pitchFamily="18" charset="2"/>
              </a:rPr>
              <a:t></a:t>
            </a:r>
            <a:r>
              <a:rPr lang="en-US" altLang="en-US" smtClean="0">
                <a:sym typeface="Symbol" panose="05050102010706020507" pitchFamily="18" charset="2"/>
              </a:rPr>
              <a:t> Change in the system configuration as result of an arbitrary infinitesimal change of coordinates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smtClean="0">
                <a:sym typeface="Times New Roman" panose="02020603050405020304" pitchFamily="18" charset="0"/>
              </a:rPr>
              <a:t>, </a:t>
            </a:r>
            <a:r>
              <a:rPr lang="en-US" altLang="en-US" b="1" i="1" smtClean="0">
                <a:solidFill>
                  <a:srgbClr val="0000FF"/>
                </a:solidFill>
                <a:sym typeface="Times New Roman" panose="02020603050405020304" pitchFamily="18" charset="0"/>
              </a:rPr>
              <a:t>consistent with the forces &amp; constraints imposed on the system at a given time t.</a:t>
            </a:r>
            <a:endParaRPr lang="en-US" altLang="en-US" b="1" smtClean="0">
              <a:solidFill>
                <a:srgbClr val="0000FF"/>
              </a:solidFill>
              <a:sym typeface="Times New Roman" panose="02020603050405020304" pitchFamily="18" charset="0"/>
            </a:endParaRPr>
          </a:p>
          <a:p>
            <a:pPr eaLnBrk="1" hangingPunct="1">
              <a:lnSpc>
                <a:spcPct val="150000"/>
              </a:lnSpc>
            </a:pPr>
            <a:r>
              <a:rPr lang="en-US" altLang="en-US" b="1" i="1" smtClean="0">
                <a:solidFill>
                  <a:srgbClr val="FF0000"/>
                </a:solidFill>
                <a:sym typeface="Times New Roman" panose="02020603050405020304" pitchFamily="18" charset="0"/>
              </a:rPr>
              <a:t>“Virtual”</a:t>
            </a:r>
            <a:r>
              <a:rPr lang="en-US" altLang="en-US" smtClean="0">
                <a:sym typeface="Times New Roman" panose="02020603050405020304" pitchFamily="18" charset="0"/>
              </a:rPr>
              <a:t> distinguishes it from an </a:t>
            </a:r>
            <a:r>
              <a:rPr lang="en-US" altLang="en-US" b="1" smtClean="0">
                <a:solidFill>
                  <a:srgbClr val="9900CC"/>
                </a:solidFill>
                <a:sym typeface="Times New Roman" panose="02020603050405020304" pitchFamily="18" charset="0"/>
              </a:rPr>
              <a:t>actual </a:t>
            </a:r>
            <a:r>
              <a:rPr lang="en-US" altLang="en-US" smtClean="0">
                <a:sym typeface="Times New Roman" panose="02020603050405020304" pitchFamily="18" charset="0"/>
              </a:rPr>
              <a:t>displacement </a:t>
            </a:r>
            <a:r>
              <a:rPr lang="en-US" altLang="en-US" b="1" smtClean="0">
                <a:sym typeface="Times New Roman" panose="02020603050405020304" pitchFamily="18" charset="0"/>
              </a:rPr>
              <a:t>dr</a:t>
            </a:r>
            <a:r>
              <a:rPr lang="en-US" altLang="en-US" b="1" baseline="-25000" smtClean="0">
                <a:sym typeface="Times New Roman" panose="02020603050405020304" pitchFamily="18" charset="0"/>
              </a:rPr>
              <a:t>i</a:t>
            </a:r>
            <a:r>
              <a:rPr lang="en-US" altLang="en-US" smtClean="0">
                <a:sym typeface="Times New Roman" panose="02020603050405020304" pitchFamily="18" charset="0"/>
              </a:rPr>
              <a:t>, occurring in small time interval </a:t>
            </a:r>
            <a:r>
              <a:rPr lang="en-US" altLang="en-US" b="1" smtClean="0">
                <a:sym typeface="Times New Roman" panose="02020603050405020304" pitchFamily="18" charset="0"/>
              </a:rPr>
              <a:t>dt</a:t>
            </a:r>
            <a:r>
              <a:rPr lang="en-US" altLang="en-US" smtClean="0">
                <a:sym typeface="Times New Roman" panose="02020603050405020304" pitchFamily="18" charset="0"/>
              </a:rPr>
              <a:t> </a:t>
            </a:r>
            <a:r>
              <a:rPr lang="en-US" altLang="en-US" sz="2400" smtClean="0">
                <a:sym typeface="Times New Roman" panose="02020603050405020304" pitchFamily="18" charset="0"/>
              </a:rPr>
              <a:t>(during which forces &amp; constraints may change) </a:t>
            </a:r>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body" idx="1"/>
          </p:nvPr>
        </p:nvSpPr>
        <p:spPr>
          <a:xfrm>
            <a:off x="1293813" y="609600"/>
            <a:ext cx="10382250" cy="6172200"/>
          </a:xfrm>
        </p:spPr>
        <p:txBody>
          <a:bodyPr/>
          <a:lstStyle/>
          <a:p>
            <a:pPr eaLnBrk="1" hangingPunct="1"/>
            <a:r>
              <a:rPr lang="en-US" altLang="en-US" smtClean="0">
                <a:sym typeface="Times New Roman" panose="02020603050405020304" pitchFamily="18" charset="0"/>
              </a:rPr>
              <a:t>Consider the system at </a:t>
            </a:r>
            <a:r>
              <a:rPr lang="en-US" altLang="en-US" b="1" i="1" smtClean="0">
                <a:solidFill>
                  <a:srgbClr val="FF0000"/>
                </a:solidFill>
                <a:sym typeface="Times New Roman" panose="02020603050405020304" pitchFamily="18" charset="0"/>
              </a:rPr>
              <a:t>equilibrium</a:t>
            </a:r>
            <a:r>
              <a:rPr lang="en-US" altLang="en-US" b="1" smtClean="0">
                <a:solidFill>
                  <a:srgbClr val="FF0000"/>
                </a:solidFill>
                <a:sym typeface="Times New Roman" panose="02020603050405020304" pitchFamily="18" charset="0"/>
              </a:rPr>
              <a:t>:</a:t>
            </a:r>
            <a:r>
              <a:rPr lang="en-US" altLang="en-US" smtClean="0">
                <a:sym typeface="Times New Roman" panose="02020603050405020304" pitchFamily="18" charset="0"/>
              </a:rPr>
              <a:t> The total force on each particle is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0</a:t>
            </a:r>
            <a:r>
              <a:rPr lang="en-US" altLang="en-US" smtClean="0">
                <a:sym typeface="Times New Roman" panose="02020603050405020304" pitchFamily="18" charset="0"/>
              </a:rPr>
              <a:t>. </a:t>
            </a:r>
            <a:r>
              <a:rPr lang="en-US" altLang="en-US" b="1" i="1" smtClean="0">
                <a:solidFill>
                  <a:srgbClr val="0000FF"/>
                </a:solidFill>
                <a:sym typeface="Times New Roman" panose="02020603050405020304" pitchFamily="18" charset="0"/>
              </a:rPr>
              <a:t>Virtual work</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done by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smtClean="0">
                <a:sym typeface="Times New Roman" panose="02020603050405020304" pitchFamily="18" charset="0"/>
              </a:rPr>
              <a:t>in displacement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smtClean="0">
                <a:sym typeface="Times New Roman" panose="02020603050405020304" pitchFamily="18" charset="0"/>
              </a:rPr>
              <a:t>:  </a:t>
            </a:r>
          </a:p>
          <a:p>
            <a:pPr eaLnBrk="1" hangingPunct="1">
              <a:buFontTx/>
              <a:buNone/>
            </a:pPr>
            <a:r>
              <a:rPr lang="en-US" altLang="en-US" smtClean="0">
                <a:cs typeface="Times New Roman" panose="02020603050405020304" pitchFamily="18" charset="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F</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0. </a:t>
            </a:r>
            <a:r>
              <a:rPr lang="en-US" altLang="en-US" smtClean="0">
                <a:sym typeface="Times New Roman" panose="02020603050405020304" pitchFamily="18" charset="0"/>
              </a:rPr>
              <a:t>Sum over </a:t>
            </a:r>
            <a:r>
              <a:rPr lang="en-US" altLang="en-US" b="1" i="1" smtClean="0">
                <a:sym typeface="Times New Roman" panose="02020603050405020304" pitchFamily="18" charset="0"/>
              </a:rPr>
              <a:t>i</a:t>
            </a:r>
            <a:r>
              <a:rPr lang="en-US" altLang="en-US" smtClean="0">
                <a:sym typeface="Times New Roman" panose="02020603050405020304" pitchFamily="18" charset="0"/>
              </a:rPr>
              <a:t>:</a:t>
            </a:r>
          </a:p>
          <a:p>
            <a:pPr eaLnBrk="1" hangingPunct="1">
              <a:buFontTx/>
              <a:buNone/>
            </a:pPr>
            <a:r>
              <a:rPr lang="en-US" altLang="en-US" b="1" smtClean="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 </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0.</a:t>
            </a:r>
          </a:p>
          <a:p>
            <a:pPr eaLnBrk="1" hangingPunct="1"/>
            <a:r>
              <a:rPr lang="en-US" altLang="en-US" smtClean="0">
                <a:sym typeface="Times New Roman" panose="02020603050405020304" pitchFamily="18" charset="0"/>
              </a:rPr>
              <a:t>Decompose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smtClean="0">
                <a:sym typeface="Symbol" panose="05050102010706020507" pitchFamily="18" charset="2"/>
              </a:rPr>
              <a:t>into </a:t>
            </a:r>
            <a:r>
              <a:rPr lang="en-US" altLang="en-US" b="1" smtClean="0">
                <a:solidFill>
                  <a:srgbClr val="0000FF"/>
                </a:solidFill>
                <a:sym typeface="Symbol" panose="05050102010706020507" pitchFamily="18" charset="2"/>
              </a:rPr>
              <a:t>applied force</a:t>
            </a:r>
            <a:r>
              <a:rPr lang="en-US" altLang="en-US" smtClean="0">
                <a:solidFill>
                  <a:srgbClr val="0000FF"/>
                </a:solidFill>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(a) </a:t>
            </a:r>
            <a:r>
              <a:rPr lang="en-US" altLang="en-US" smtClean="0">
                <a:sym typeface="Symbol" panose="05050102010706020507" pitchFamily="18" charset="2"/>
              </a:rPr>
              <a:t>&amp; </a:t>
            </a:r>
            <a:r>
              <a:rPr lang="en-US" altLang="en-US" b="1" smtClean="0">
                <a:solidFill>
                  <a:srgbClr val="FF0000"/>
                </a:solidFill>
                <a:sym typeface="Symbol" panose="05050102010706020507" pitchFamily="18" charset="2"/>
              </a:rPr>
              <a:t>constraint force</a:t>
            </a:r>
            <a:r>
              <a:rPr lang="en-US" altLang="en-US" b="1" smtClean="0">
                <a:sym typeface="Symbol" panose="05050102010706020507" pitchFamily="18" charset="2"/>
              </a:rPr>
              <a:t> f</a:t>
            </a:r>
            <a:r>
              <a:rPr lang="en-US" altLang="en-US" b="1" baseline="-25000" smtClean="0">
                <a:sym typeface="Symbol" panose="05050102010706020507" pitchFamily="18" charset="2"/>
              </a:rPr>
              <a:t>i</a:t>
            </a:r>
            <a:r>
              <a:rPr lang="en-US" altLang="en-US"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(a)</a:t>
            </a:r>
            <a:r>
              <a:rPr lang="en-US" altLang="en-US" smtClean="0">
                <a:sym typeface="Symbol" panose="05050102010706020507" pitchFamily="18" charset="2"/>
              </a:rPr>
              <a:t> + </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smtClean="0">
                <a:sym typeface="Symbol" panose="05050102010706020507" pitchFamily="18" charset="2"/>
              </a:rPr>
              <a:t> </a:t>
            </a:r>
          </a:p>
          <a:p>
            <a:pPr eaLnBrk="1" hangingPunct="1">
              <a:buFontTx/>
              <a:buNone/>
            </a:pPr>
            <a:r>
              <a:rPr lang="en-US" altLang="en-US" b="1" smtClean="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(a)</a:t>
            </a:r>
            <a:r>
              <a:rPr lang="en-US" altLang="en-US" b="1" smtClean="0">
                <a:sym typeface="Symbol" panose="05050102010706020507" pitchFamily="18" charset="2"/>
              </a:rPr>
              <a:t> + f</a:t>
            </a:r>
            <a:r>
              <a:rPr lang="en-US" altLang="en-US" b="1" baseline="-25000" smtClean="0">
                <a:sym typeface="Symbol" panose="05050102010706020507" pitchFamily="18" charset="2"/>
              </a:rPr>
              <a:t>i</a:t>
            </a:r>
            <a:r>
              <a:rPr lang="en-US" altLang="en-US" b="1" smtClean="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30000" smtClean="0">
                <a:sym typeface="Times New Roman" panose="02020603050405020304" pitchFamily="18" charset="0"/>
              </a:rPr>
              <a:t>(a)</a:t>
            </a:r>
            <a:r>
              <a:rPr lang="en-US" altLang="en-US" b="1" smtClean="0">
                <a:sym typeface="Symbol" panose="05050102010706020507" pitchFamily="18" charset="2"/>
              </a:rPr>
              <a:t> </a:t>
            </a:r>
            <a:r>
              <a:rPr lang="en-US" altLang="en-US" b="1" smtClean="0">
                <a:sym typeface="Times New Roman" panose="02020603050405020304" pitchFamily="18" charset="0"/>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30000" smtClean="0">
                <a:sym typeface="Times New Roman" panose="02020603050405020304" pitchFamily="18" charset="0"/>
              </a:rPr>
              <a:t>(c) </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0</a:t>
            </a:r>
          </a:p>
          <a:p>
            <a:pPr eaLnBrk="1" hangingPunct="1"/>
            <a:r>
              <a:rPr lang="en-US" altLang="en-US" b="1" i="1" smtClean="0">
                <a:solidFill>
                  <a:srgbClr val="0000FF"/>
                </a:solidFill>
                <a:sym typeface="Times New Roman" panose="02020603050405020304" pitchFamily="18" charset="0"/>
              </a:rPr>
              <a:t>Special case</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(often true, see text discussion): Systems for which the net virtual work due to constraint forces is zero: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b="1" smtClean="0">
                <a:sym typeface="Symbol" panose="05050102010706020507" pitchFamily="18" charset="2"/>
              </a:rPr>
              <a:t></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l-GR" altLang="en-US" smtClean="0">
                <a:cs typeface="Times New Roman" panose="02020603050405020304" pitchFamily="18" charset="0"/>
                <a:sym typeface="Symbol" panose="05050102010706020507" pitchFamily="18" charset="2"/>
              </a:rPr>
              <a:t>δ</a:t>
            </a:r>
            <a:r>
              <a:rPr lang="en-US" altLang="en-US" b="1" smtClean="0">
                <a:sym typeface="Times New Roman" panose="02020603050405020304" pitchFamily="18" charset="0"/>
              </a:rPr>
              <a:t>W</a:t>
            </a:r>
            <a:r>
              <a:rPr lang="en-US" altLang="en-US" b="1" baseline="30000" smtClean="0">
                <a:sym typeface="Times New Roman" panose="02020603050405020304" pitchFamily="18" charset="0"/>
              </a:rPr>
              <a:t>(c) </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0</a:t>
            </a:r>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217613" y="0"/>
            <a:ext cx="10360025" cy="685800"/>
          </a:xfrm>
        </p:spPr>
        <p:txBody>
          <a:bodyPr/>
          <a:lstStyle/>
          <a:p>
            <a:pPr eaLnBrk="1" hangingPunct="1"/>
            <a:r>
              <a:rPr lang="en-US" altLang="en-US" b="1" smtClean="0">
                <a:solidFill>
                  <a:srgbClr val="0000FF"/>
                </a:solidFill>
                <a:sym typeface="Times New Roman" panose="02020603050405020304" pitchFamily="18" charset="0"/>
              </a:rPr>
              <a:t>Principle of Virtual Work</a:t>
            </a:r>
          </a:p>
        </p:txBody>
      </p:sp>
      <p:sp>
        <p:nvSpPr>
          <p:cNvPr id="351235" name="Rectangle 3"/>
          <p:cNvSpPr>
            <a:spLocks noGrp="1" noChangeArrowheads="1"/>
          </p:cNvSpPr>
          <p:nvPr>
            <p:ph type="body" idx="1"/>
          </p:nvPr>
        </p:nvSpPr>
        <p:spPr>
          <a:xfrm>
            <a:off x="1217613" y="685800"/>
            <a:ext cx="10585450" cy="5867400"/>
          </a:xfrm>
        </p:spPr>
        <p:txBody>
          <a:bodyPr rtlCol="0">
            <a:normAutofit lnSpcReduction="10000"/>
          </a:bodyPr>
          <a:lstStyle/>
          <a:p>
            <a:pPr marL="246888" indent="-246888" eaLnBrk="1" fontAlgn="auto" hangingPunct="1">
              <a:spcAft>
                <a:spcPts val="0"/>
              </a:spcAft>
              <a:buFontTx/>
              <a:buNone/>
              <a:defRPr/>
            </a:pPr>
            <a:r>
              <a:rPr lang="en-US" b="1" dirty="0">
                <a:sym typeface="Symbol" pitchFamily="18" charset="2"/>
              </a:rPr>
              <a:t>  </a:t>
            </a:r>
            <a:r>
              <a:rPr lang="en-US" b="1" i="1" dirty="0">
                <a:solidFill>
                  <a:srgbClr val="FF0000"/>
                </a:solidFill>
                <a:sym typeface="Symbol" pitchFamily="18" charset="2"/>
              </a:rPr>
              <a:t>Condition for system equilibrium:</a:t>
            </a:r>
            <a:r>
              <a:rPr lang="en-US" b="1" dirty="0">
                <a:sym typeface="Symbol" pitchFamily="18" charset="2"/>
              </a:rPr>
              <a:t> </a:t>
            </a:r>
            <a:r>
              <a:rPr lang="en-US" b="1" dirty="0">
                <a:solidFill>
                  <a:srgbClr val="A50021"/>
                </a:solidFill>
                <a:sym typeface="Symbol" pitchFamily="18" charset="2"/>
              </a:rPr>
              <a:t>Virtual work   </a:t>
            </a:r>
          </a:p>
          <a:p>
            <a:pPr marL="246888" indent="-246888" eaLnBrk="1" fontAlgn="auto" hangingPunct="1">
              <a:spcAft>
                <a:spcPts val="0"/>
              </a:spcAft>
              <a:buFontTx/>
              <a:buNone/>
              <a:defRPr/>
            </a:pPr>
            <a:r>
              <a:rPr lang="en-US" b="1" dirty="0">
                <a:solidFill>
                  <a:srgbClr val="A50021"/>
                </a:solidFill>
                <a:sym typeface="Symbol" pitchFamily="18" charset="2"/>
              </a:rPr>
              <a:t>     	 due to APPLIED forces vanishes:</a:t>
            </a:r>
          </a:p>
          <a:p>
            <a:pPr marL="246888" indent="-246888" eaLnBrk="1" fontAlgn="auto" hangingPunct="1">
              <a:spcAft>
                <a:spcPts val="0"/>
              </a:spcAft>
              <a:buFontTx/>
              <a:buNone/>
              <a:defRPr/>
            </a:pPr>
            <a:r>
              <a:rPr lang="en-US" b="1" dirty="0">
                <a:sym typeface="Symbol" pitchFamily="18" charset="2"/>
              </a:rPr>
              <a:t>	 	 </a:t>
            </a:r>
            <a:r>
              <a:rPr lang="el-GR" b="1" dirty="0">
                <a:cs typeface="Times New Roman" pitchFamily="18" charset="0"/>
                <a:sym typeface="Symbol" pitchFamily="18" charset="2"/>
              </a:rPr>
              <a:t>δ</a:t>
            </a:r>
            <a:r>
              <a:rPr lang="en-US" b="1" dirty="0">
                <a:sym typeface="Times New Roman" pitchFamily="18" charset="0"/>
              </a:rPr>
              <a:t>W</a:t>
            </a:r>
            <a:r>
              <a:rPr lang="en-US" b="1" baseline="30000" dirty="0">
                <a:sym typeface="Times New Roman" pitchFamily="18" charset="0"/>
              </a:rPr>
              <a:t>(a)</a:t>
            </a:r>
            <a:r>
              <a:rPr lang="en-US" b="1" dirty="0">
                <a:sym typeface="Symbol" pitchFamily="18" charset="2"/>
              </a:rPr>
              <a:t> </a:t>
            </a:r>
            <a:r>
              <a:rPr lang="en-US" b="1" dirty="0">
                <a:sym typeface="Times New Roman" pitchFamily="18" charset="0"/>
              </a:rPr>
              <a:t>= </a:t>
            </a:r>
            <a:r>
              <a:rPr lang="en-US" b="1" dirty="0">
                <a:sym typeface="Symbol" pitchFamily="18" charset="2"/>
              </a:rPr>
              <a:t> </a:t>
            </a:r>
            <a:r>
              <a:rPr lang="en-US" b="1" dirty="0">
                <a:cs typeface="Times New Roman" pitchFamily="18" charset="0"/>
                <a:sym typeface="Symbol" pitchFamily="18" charset="2"/>
              </a:rPr>
              <a:t>∑</a:t>
            </a:r>
            <a:r>
              <a:rPr lang="en-US" b="1" baseline="-25000" dirty="0" err="1">
                <a:sym typeface="Times New Roman" pitchFamily="18" charset="0"/>
              </a:rPr>
              <a:t>i</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(a)</a:t>
            </a:r>
            <a:r>
              <a:rPr lang="en-US" b="1" dirty="0">
                <a:sym typeface="Symbol" pitchFamily="18" charset="2"/>
              </a:rPr>
              <a:t></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 0                        (1)</a:t>
            </a:r>
          </a:p>
          <a:p>
            <a:pPr marL="246888" indent="-246888" eaLnBrk="1" fontAlgn="auto" hangingPunct="1">
              <a:spcAft>
                <a:spcPts val="0"/>
              </a:spcAft>
              <a:buFontTx/>
              <a:buNone/>
              <a:defRPr/>
            </a:pPr>
            <a:r>
              <a:rPr lang="en-US" b="1" dirty="0">
                <a:sym typeface="Symbol" pitchFamily="18" charset="2"/>
              </a:rPr>
              <a:t>		 	</a:t>
            </a:r>
            <a:r>
              <a:rPr lang="en-US" b="1" i="1" u="sng" dirty="0">
                <a:solidFill>
                  <a:srgbClr val="0000FF"/>
                </a:solidFill>
                <a:sym typeface="Symbol" pitchFamily="18" charset="2"/>
              </a:rPr>
              <a:t>Principle of Virtual Work</a:t>
            </a:r>
            <a:endParaRPr lang="en-US" b="1" i="1" dirty="0">
              <a:solidFill>
                <a:srgbClr val="0000FF"/>
              </a:solidFill>
              <a:sym typeface="Times New Roman" pitchFamily="18" charset="0"/>
            </a:endParaRPr>
          </a:p>
          <a:p>
            <a:pPr marL="246888" indent="-246888" eaLnBrk="1" fontAlgn="auto" hangingPunct="1">
              <a:spcAft>
                <a:spcPts val="0"/>
              </a:spcAft>
              <a:defRPr/>
            </a:pPr>
            <a:r>
              <a:rPr lang="en-US" b="1" dirty="0">
                <a:sym typeface="Times New Roman" pitchFamily="18" charset="0"/>
              </a:rPr>
              <a:t>Note:</a:t>
            </a:r>
            <a:r>
              <a:rPr lang="en-US" dirty="0">
                <a:sym typeface="Times New Roman" pitchFamily="18" charset="0"/>
              </a:rPr>
              <a:t> In general coefficients of </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dirty="0">
                <a:sym typeface="Times New Roman" pitchFamily="18" charset="0"/>
              </a:rPr>
              <a:t> , </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(a)</a:t>
            </a:r>
            <a:r>
              <a:rPr lang="en-US" b="1" dirty="0">
                <a:sym typeface="Symbol" pitchFamily="18" charset="2"/>
              </a:rPr>
              <a:t>  0 </a:t>
            </a:r>
            <a:r>
              <a:rPr lang="en-US" dirty="0">
                <a:sym typeface="Symbol" pitchFamily="18" charset="2"/>
              </a:rPr>
              <a:t>even though </a:t>
            </a:r>
            <a:r>
              <a:rPr lang="en-US" b="1" dirty="0">
                <a:cs typeface="Times New Roman" pitchFamily="18" charset="0"/>
                <a:sym typeface="Symbol" pitchFamily="18" charset="2"/>
              </a:rPr>
              <a:t>∑</a:t>
            </a:r>
            <a:r>
              <a:rPr lang="en-US" b="1" baseline="-25000" dirty="0" err="1">
                <a:sym typeface="Times New Roman" pitchFamily="18" charset="0"/>
              </a:rPr>
              <a:t>i</a:t>
            </a:r>
            <a:r>
              <a:rPr lang="en-US" b="1" dirty="0" err="1">
                <a:sym typeface="Times New Roman" pitchFamily="18" charset="0"/>
              </a:rPr>
              <a:t>F</a:t>
            </a:r>
            <a:r>
              <a:rPr lang="en-US" b="1" baseline="-25000" dirty="0" err="1">
                <a:sym typeface="Times New Roman" pitchFamily="18" charset="0"/>
              </a:rPr>
              <a:t>i</a:t>
            </a:r>
            <a:r>
              <a:rPr lang="en-US" b="1" baseline="30000" dirty="0">
                <a:sym typeface="Times New Roman" pitchFamily="18" charset="0"/>
              </a:rPr>
              <a:t>(a)</a:t>
            </a:r>
            <a:r>
              <a:rPr lang="en-US" b="1" dirty="0">
                <a:sym typeface="Symbol" pitchFamily="18" charset="2"/>
              </a:rPr>
              <a:t></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 0 </a:t>
            </a:r>
            <a:r>
              <a:rPr lang="en-US" dirty="0">
                <a:sym typeface="Times New Roman" pitchFamily="18" charset="0"/>
              </a:rPr>
              <a:t>because </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a:t>
            </a:r>
            <a:r>
              <a:rPr lang="en-US" dirty="0">
                <a:sym typeface="Times New Roman" pitchFamily="18" charset="0"/>
              </a:rPr>
              <a:t>are not independent, but connected by constraints.</a:t>
            </a:r>
          </a:p>
          <a:p>
            <a:pPr marL="612648" lvl="1" indent="-246888" eaLnBrk="1" fontAlgn="auto" hangingPunct="1">
              <a:lnSpc>
                <a:spcPct val="150000"/>
              </a:lnSpc>
              <a:spcAft>
                <a:spcPts val="0"/>
              </a:spcAft>
              <a:defRPr/>
            </a:pPr>
            <a:r>
              <a:rPr lang="en-US" dirty="0">
                <a:sym typeface="Times New Roman" pitchFamily="18" charset="0"/>
              </a:rPr>
              <a:t>In order to have coefficients of </a:t>
            </a:r>
            <a:r>
              <a:rPr lang="el-GR" b="1" dirty="0">
                <a:cs typeface="Times New Roman" pitchFamily="18" charset="0"/>
                <a:sym typeface="Symbol" pitchFamily="18" charset="2"/>
              </a:rPr>
              <a:t>δ</a:t>
            </a:r>
            <a:r>
              <a:rPr lang="en-US" b="1" dirty="0" err="1">
                <a:sym typeface="Times New Roman" pitchFamily="18" charset="0"/>
              </a:rPr>
              <a:t>r</a:t>
            </a:r>
            <a:r>
              <a:rPr lang="en-US" b="1" baseline="-25000" dirty="0" err="1">
                <a:sym typeface="Times New Roman" pitchFamily="18" charset="0"/>
              </a:rPr>
              <a:t>i</a:t>
            </a:r>
            <a:r>
              <a:rPr lang="en-US" b="1" dirty="0">
                <a:sym typeface="Times New Roman" pitchFamily="18" charset="0"/>
              </a:rPr>
              <a:t>  = 0</a:t>
            </a:r>
            <a:r>
              <a:rPr lang="en-US" dirty="0">
                <a:sym typeface="Times New Roman" pitchFamily="18" charset="0"/>
              </a:rPr>
              <a:t>, must transform </a:t>
            </a:r>
            <a:r>
              <a:rPr lang="en-US" b="1" dirty="0">
                <a:solidFill>
                  <a:srgbClr val="0000FF"/>
                </a:solidFill>
                <a:sym typeface="Times New Roman" pitchFamily="18" charset="0"/>
              </a:rPr>
              <a:t>Principle of Virtual Work</a:t>
            </a:r>
            <a:r>
              <a:rPr lang="en-US" dirty="0">
                <a:sym typeface="Times New Roman" pitchFamily="18" charset="0"/>
              </a:rPr>
              <a:t> into a form involving virtual displacements of generalized coordinates </a:t>
            </a:r>
            <a:r>
              <a:rPr lang="en-US" b="1" dirty="0">
                <a:sym typeface="Times New Roman" pitchFamily="18" charset="0"/>
              </a:rPr>
              <a:t>q</a:t>
            </a:r>
            <a:r>
              <a:rPr lang="en-US" b="1" baseline="-25000" dirty="0">
                <a:sym typeface="Times New Roman" pitchFamily="18" charset="0"/>
              </a:rPr>
              <a:t></a:t>
            </a:r>
            <a:r>
              <a:rPr lang="en-US" dirty="0">
                <a:sym typeface="Times New Roman" pitchFamily="18" charset="0"/>
              </a:rPr>
              <a:t> , which are independent. </a:t>
            </a:r>
            <a:r>
              <a:rPr lang="en-US" b="1" dirty="0">
                <a:sym typeface="Times New Roman" pitchFamily="18" charset="0"/>
              </a:rPr>
              <a:t>(1)</a:t>
            </a:r>
            <a:r>
              <a:rPr lang="en-US" dirty="0">
                <a:sym typeface="Times New Roman" pitchFamily="18" charset="0"/>
              </a:rPr>
              <a:t> is good since it does not involve constraint forces </a:t>
            </a:r>
            <a:r>
              <a:rPr lang="en-US" b="1" dirty="0" err="1">
                <a:sym typeface="Symbol" pitchFamily="18" charset="2"/>
              </a:rPr>
              <a:t>f</a:t>
            </a:r>
            <a:r>
              <a:rPr lang="en-US" b="1" baseline="-25000" dirty="0" err="1">
                <a:sym typeface="Symbol" pitchFamily="18" charset="2"/>
              </a:rPr>
              <a:t>i</a:t>
            </a:r>
            <a:r>
              <a:rPr lang="en-US" b="1" dirty="0">
                <a:sym typeface="Symbol" pitchFamily="18" charset="2"/>
              </a:rPr>
              <a:t> . </a:t>
            </a:r>
            <a:r>
              <a:rPr lang="en-US" dirty="0">
                <a:sym typeface="Symbol" pitchFamily="18" charset="2"/>
              </a:rPr>
              <a:t>But so far, only statics.  Want to treat dynamics!</a:t>
            </a:r>
          </a:p>
        </p:txBody>
      </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217613" y="0"/>
            <a:ext cx="10360025" cy="762000"/>
          </a:xfrm>
        </p:spPr>
        <p:txBody>
          <a:bodyPr/>
          <a:lstStyle/>
          <a:p>
            <a:pPr eaLnBrk="1" hangingPunct="1"/>
            <a:r>
              <a:rPr lang="en-US" altLang="en-US" b="1" smtClean="0">
                <a:solidFill>
                  <a:srgbClr val="0000FF"/>
                </a:solidFill>
                <a:sym typeface="Times New Roman" panose="02020603050405020304" pitchFamily="18" charset="0"/>
              </a:rPr>
              <a:t>D’Alembert’s Principle </a:t>
            </a:r>
          </a:p>
        </p:txBody>
      </p:sp>
      <p:sp>
        <p:nvSpPr>
          <p:cNvPr id="113667" name="Rectangle 3"/>
          <p:cNvSpPr>
            <a:spLocks noGrp="1" noChangeArrowheads="1"/>
          </p:cNvSpPr>
          <p:nvPr>
            <p:ph type="body" idx="1"/>
          </p:nvPr>
        </p:nvSpPr>
        <p:spPr>
          <a:xfrm>
            <a:off x="1446213" y="914400"/>
            <a:ext cx="10298112" cy="5943600"/>
          </a:xfrm>
        </p:spPr>
        <p:txBody>
          <a:bodyPr/>
          <a:lstStyle/>
          <a:p>
            <a:pPr eaLnBrk="1" hangingPunct="1"/>
            <a:r>
              <a:rPr lang="en-US" altLang="en-US" b="1" smtClean="0">
                <a:solidFill>
                  <a:srgbClr val="FF0000"/>
                </a:solidFill>
                <a:sym typeface="Times New Roman" panose="02020603050405020304" pitchFamily="18" charset="0"/>
              </a:rPr>
              <a:t>Dynamics:</a:t>
            </a:r>
            <a:r>
              <a:rPr lang="en-US" altLang="en-US" smtClean="0">
                <a:sym typeface="Times New Roman" panose="02020603050405020304" pitchFamily="18" charset="0"/>
              </a:rPr>
              <a:t> Start with </a:t>
            </a:r>
            <a:r>
              <a:rPr lang="en-US" altLang="en-US" b="1" smtClean="0">
                <a:solidFill>
                  <a:srgbClr val="0000FF"/>
                </a:solidFill>
                <a:sym typeface="Times New Roman" panose="02020603050405020304" pitchFamily="18" charset="0"/>
              </a:rPr>
              <a:t>Newton’s 2</a:t>
            </a:r>
            <a:r>
              <a:rPr lang="en-US" altLang="en-US" b="1" baseline="30000" smtClean="0">
                <a:solidFill>
                  <a:srgbClr val="0000FF"/>
                </a:solidFill>
                <a:sym typeface="Times New Roman" panose="02020603050405020304" pitchFamily="18" charset="0"/>
              </a:rPr>
              <a:t>nd </a:t>
            </a:r>
            <a:r>
              <a:rPr lang="en-US" altLang="en-US" b="1" smtClean="0">
                <a:solidFill>
                  <a:srgbClr val="0000FF"/>
                </a:solidFill>
                <a:sym typeface="Times New Roman" panose="02020603050405020304" pitchFamily="18" charset="0"/>
              </a:rPr>
              <a:t>Law</a:t>
            </a:r>
            <a:r>
              <a:rPr lang="en-US" altLang="en-US" smtClean="0">
                <a:solidFill>
                  <a:srgbClr val="0000FF"/>
                </a:solidFill>
                <a:sym typeface="Times New Roman" panose="02020603050405020304" pitchFamily="18" charset="0"/>
              </a:rPr>
              <a:t> </a:t>
            </a:r>
            <a:r>
              <a:rPr lang="en-US" altLang="en-US" smtClean="0">
                <a:sym typeface="Times New Roman" panose="02020603050405020304" pitchFamily="18" charset="0"/>
              </a:rPr>
              <a:t>for particle</a:t>
            </a:r>
            <a:r>
              <a:rPr lang="en-US" altLang="en-US" b="1" i="1" smtClean="0">
                <a:sym typeface="Times New Roman" panose="02020603050405020304" pitchFamily="18" charset="0"/>
              </a:rPr>
              <a:t> i</a:t>
            </a:r>
            <a:r>
              <a:rPr lang="en-US" altLang="en-US" smtClean="0">
                <a:sym typeface="Times New Roman" panose="02020603050405020304" pitchFamily="18" charset="0"/>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r>
              <a:rPr lang="en-US" altLang="en-US" smtClean="0">
                <a:sym typeface="Times New Roman" panose="02020603050405020304" pitchFamily="18" charset="0"/>
              </a:rPr>
              <a:t>Or: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 0</a:t>
            </a:r>
            <a:endParaRPr lang="en-US" altLang="en-US" b="1" i="1" smtClean="0">
              <a:sym typeface="Times New Roman" panose="02020603050405020304" pitchFamily="18" charset="0"/>
            </a:endParaRPr>
          </a:p>
          <a:p>
            <a:pPr eaLnBrk="1" hangingPunct="1">
              <a:buFontTx/>
              <a:buNone/>
            </a:pPr>
            <a:r>
              <a:rPr lang="en-US" altLang="en-US" sz="2400" b="1" smtClean="0">
                <a:sym typeface="Symbol" panose="05050102010706020507" pitchFamily="18" charset="2"/>
              </a:rPr>
              <a:t></a:t>
            </a:r>
            <a:r>
              <a:rPr lang="en-US" altLang="en-US" sz="2400" smtClean="0">
                <a:sym typeface="Symbol" panose="05050102010706020507" pitchFamily="18" charset="2"/>
              </a:rPr>
              <a:t> Can view system particles as in “equilibrium” under a force </a:t>
            </a:r>
          </a:p>
          <a:p>
            <a:pPr eaLnBrk="1" hangingPunct="1">
              <a:buFontTx/>
              <a:buNone/>
            </a:pPr>
            <a:r>
              <a:rPr lang="en-US" altLang="en-US" sz="2400" smtClean="0">
                <a:sym typeface="Symbol" panose="05050102010706020507" pitchFamily="18" charset="2"/>
              </a:rPr>
              <a:t>	         = actual force +  “reversed effective force”  </a:t>
            </a:r>
            <a:r>
              <a:rPr lang="en-US" altLang="en-US" sz="2400" b="1" smtClean="0">
                <a:sym typeface="Symbol" panose="05050102010706020507" pitchFamily="18" charset="2"/>
              </a:rPr>
              <a:t>= -(dp/dt)</a:t>
            </a:r>
            <a:endParaRPr lang="en-US" altLang="en-US" sz="2400" smtClean="0">
              <a:sym typeface="Symbol" panose="05050102010706020507" pitchFamily="18" charset="2"/>
            </a:endParaRPr>
          </a:p>
          <a:p>
            <a:pPr eaLnBrk="1" hangingPunct="1"/>
            <a:r>
              <a:rPr lang="en-US" altLang="en-US" b="1" smtClean="0">
                <a:solidFill>
                  <a:srgbClr val="9900CC"/>
                </a:solidFill>
                <a:sym typeface="Symbol" panose="05050102010706020507" pitchFamily="18" charset="2"/>
              </a:rPr>
              <a:t>Virtual work</a:t>
            </a:r>
            <a:r>
              <a:rPr lang="en-US" altLang="en-US" smtClean="0">
                <a:sym typeface="Symbol" panose="05050102010706020507" pitchFamily="18" charset="2"/>
              </a:rPr>
              <a:t> done is</a:t>
            </a:r>
          </a:p>
          <a:p>
            <a:pPr eaLnBrk="1" hangingPunct="1">
              <a:buFontTx/>
              <a:buNone/>
            </a:pPr>
            <a:r>
              <a:rPr lang="en-US" altLang="en-US" b="1" smtClean="0">
                <a:sym typeface="Times New Roman" panose="02020603050405020304" pitchFamily="18" charset="0"/>
              </a:rPr>
              <a:t>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W</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 </a:t>
            </a:r>
            <a:r>
              <a:rPr lang="en-US" altLang="en-US" b="1" smtClean="0">
                <a:sym typeface="Symbol" panose="05050102010706020507" pitchFamily="18" charset="2"/>
              </a:rPr>
              <a:t>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a:t>
            </a:r>
            <a:r>
              <a:rPr lang="en-US" altLang="en-US" b="1" smtClean="0">
                <a:sym typeface="Symbol" panose="05050102010706020507" pitchFamily="18" charset="2"/>
              </a:rPr>
              <a:t></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0</a:t>
            </a:r>
          </a:p>
          <a:p>
            <a:pPr eaLnBrk="1" hangingPunct="1"/>
            <a:r>
              <a:rPr lang="en-US" altLang="en-US" smtClean="0">
                <a:sym typeface="Times New Roman" panose="02020603050405020304" pitchFamily="18" charset="0"/>
              </a:rPr>
              <a:t>Again decompose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smtClean="0">
                <a:sym typeface="Symbol" panose="05050102010706020507" pitchFamily="18" charset="2"/>
              </a:rPr>
              <a:t> = </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(a)</a:t>
            </a:r>
            <a:r>
              <a:rPr lang="en-US" altLang="en-US" smtClean="0">
                <a:sym typeface="Symbol" panose="05050102010706020507" pitchFamily="18" charset="2"/>
              </a:rPr>
              <a:t> + </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smtClean="0">
                <a:sym typeface="Symbol" panose="05050102010706020507" pitchFamily="18" charset="2"/>
              </a:rPr>
              <a:t> </a:t>
            </a:r>
          </a:p>
          <a:p>
            <a:pPr eaLnBrk="1" hangingPunct="1">
              <a:buFontTx/>
              <a:buNone/>
            </a:pPr>
            <a:r>
              <a:rPr lang="en-US" altLang="en-US" smtClean="0">
                <a:sym typeface="Symbol" panose="05050102010706020507" pitchFamily="18" charset="2"/>
              </a:rPr>
              <a:t>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W</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[F</a:t>
            </a:r>
            <a:r>
              <a:rPr lang="en-US" altLang="en-US" b="1" baseline="-25000" smtClean="0">
                <a:sym typeface="Times New Roman" panose="02020603050405020304" pitchFamily="18" charset="0"/>
              </a:rPr>
              <a:t>i</a:t>
            </a:r>
            <a:r>
              <a:rPr lang="en-US" altLang="en-US" b="1" baseline="30000" smtClean="0">
                <a:sym typeface="Times New Roman" panose="02020603050405020304" pitchFamily="18" charset="0"/>
              </a:rPr>
              <a:t>(a)</a:t>
            </a:r>
            <a:r>
              <a:rPr lang="en-US" altLang="en-US" smtClean="0">
                <a:sym typeface="Symbol" panose="05050102010706020507" pitchFamily="18" charset="2"/>
              </a:rPr>
              <a:t> </a:t>
            </a:r>
            <a:r>
              <a:rPr lang="en-US" altLang="en-US" b="1" smtClean="0">
                <a:sym typeface="Times New Roman" panose="02020603050405020304" pitchFamily="18" charset="0"/>
              </a:rPr>
              <a:t>- (dp</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/dt) </a:t>
            </a:r>
            <a:r>
              <a:rPr lang="en-US" altLang="en-US" smtClean="0">
                <a:sym typeface="Symbol" panose="05050102010706020507" pitchFamily="18" charset="2"/>
              </a:rPr>
              <a:t>+ </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smtClean="0">
                <a:sym typeface="Symbol" panose="05050102010706020507" pitchFamily="18" charset="2"/>
              </a:rPr>
              <a:t> </a:t>
            </a:r>
            <a:r>
              <a:rPr lang="en-US" altLang="en-US" b="1" smtClean="0">
                <a:sym typeface="Times New Roman" panose="02020603050405020304" pitchFamily="18" charset="0"/>
              </a:rPr>
              <a:t>]</a:t>
            </a:r>
            <a:r>
              <a:rPr lang="en-US" altLang="en-US" b="1" smtClean="0">
                <a:sym typeface="Symbol" panose="05050102010706020507" pitchFamily="18" charset="2"/>
              </a:rPr>
              <a:t></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 0</a:t>
            </a:r>
          </a:p>
          <a:p>
            <a:pPr eaLnBrk="1" hangingPunct="1"/>
            <a:r>
              <a:rPr lang="en-US" altLang="en-US" smtClean="0">
                <a:sym typeface="Times New Roman" panose="02020603050405020304" pitchFamily="18" charset="0"/>
              </a:rPr>
              <a:t>Again restrict consideration to </a:t>
            </a:r>
            <a:r>
              <a:rPr lang="en-US" altLang="en-US" b="1" i="1" u="sng" smtClean="0">
                <a:solidFill>
                  <a:srgbClr val="FF0000"/>
                </a:solidFill>
                <a:sym typeface="Times New Roman" panose="02020603050405020304" pitchFamily="18" charset="0"/>
              </a:rPr>
              <a:t>special case</a:t>
            </a:r>
            <a:r>
              <a:rPr lang="en-US" altLang="en-US" sz="2400" smtClean="0">
                <a:solidFill>
                  <a:srgbClr val="FF0000"/>
                </a:solidFill>
                <a:sym typeface="Times New Roman" panose="02020603050405020304" pitchFamily="18" charset="0"/>
              </a:rPr>
              <a:t>:</a:t>
            </a:r>
            <a:r>
              <a:rPr lang="en-US" altLang="en-US" smtClean="0">
                <a:sym typeface="Times New Roman" panose="02020603050405020304" pitchFamily="18" charset="0"/>
              </a:rPr>
              <a:t> Systems for which the net virtual work due to constraint forces is zero: 	 </a:t>
            </a:r>
            <a:r>
              <a:rPr lang="en-US" altLang="en-US" b="1" smtClean="0">
                <a:cs typeface="Times New Roman" panose="02020603050405020304" pitchFamily="18" charset="0"/>
                <a:sym typeface="Symbol" panose="05050102010706020507" pitchFamily="18" charset="2"/>
              </a:rPr>
              <a:t>∑</a:t>
            </a:r>
            <a:r>
              <a:rPr lang="en-US" altLang="en-US" b="1" baseline="-25000" smtClean="0">
                <a:sym typeface="Times New Roman" panose="02020603050405020304" pitchFamily="18" charset="0"/>
              </a:rPr>
              <a:t>i </a:t>
            </a:r>
            <a:r>
              <a:rPr lang="en-US" altLang="en-US" b="1" smtClean="0">
                <a:sym typeface="Symbol" panose="05050102010706020507" pitchFamily="18" charset="2"/>
              </a:rPr>
              <a:t>f</a:t>
            </a:r>
            <a:r>
              <a:rPr lang="en-US" altLang="en-US" b="1" baseline="-25000" smtClean="0">
                <a:sym typeface="Symbol" panose="05050102010706020507" pitchFamily="18" charset="2"/>
              </a:rPr>
              <a:t>i</a:t>
            </a:r>
            <a:r>
              <a:rPr lang="en-US" altLang="en-US" b="1" smtClean="0">
                <a:sym typeface="Symbol" panose="05050102010706020507" pitchFamily="18" charset="2"/>
              </a:rPr>
              <a:t></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r</a:t>
            </a:r>
            <a:r>
              <a:rPr lang="en-US" altLang="en-US" b="1" baseline="-25000" smtClean="0">
                <a:sym typeface="Times New Roman" panose="02020603050405020304" pitchFamily="18" charset="0"/>
              </a:rPr>
              <a:t>i</a:t>
            </a:r>
            <a:r>
              <a:rPr lang="en-US" altLang="en-US" b="1" smtClean="0">
                <a:sym typeface="Times New Roman" panose="02020603050405020304" pitchFamily="18" charset="0"/>
              </a:rPr>
              <a:t> </a:t>
            </a:r>
            <a:r>
              <a:rPr lang="en-US" altLang="en-US" b="1" smtClean="0">
                <a:sym typeface="Symbol" panose="05050102010706020507" pitchFamily="18" charset="2"/>
              </a:rPr>
              <a:t>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W</a:t>
            </a:r>
            <a:r>
              <a:rPr lang="en-US" altLang="en-US" b="1" baseline="30000" smtClean="0">
                <a:sym typeface="Times New Roman" panose="02020603050405020304" pitchFamily="18" charset="0"/>
              </a:rPr>
              <a:t>(c) </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0</a:t>
            </a:r>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type="body" idx="1"/>
          </p:nvPr>
        </p:nvSpPr>
        <p:spPr>
          <a:xfrm>
            <a:off x="1598613" y="914400"/>
            <a:ext cx="9848850" cy="5314950"/>
          </a:xfrm>
        </p:spPr>
        <p:txBody>
          <a:bodyPr/>
          <a:lstStyle/>
          <a:p>
            <a:pPr eaLnBrk="1" hangingPunct="1">
              <a:buFontTx/>
              <a:buNone/>
            </a:pPr>
            <a:r>
              <a:rPr lang="en-US" altLang="en-US" sz="3600" smtClean="0">
                <a:sym typeface="Symbol" panose="05050102010706020507" pitchFamily="18" charset="2"/>
              </a:rPr>
              <a:t> </a:t>
            </a:r>
            <a:r>
              <a:rPr lang="el-GR" altLang="en-US" sz="3600" b="1" smtClean="0">
                <a:cs typeface="Times New Roman" panose="02020603050405020304" pitchFamily="18" charset="0"/>
                <a:sym typeface="Times New Roman" panose="02020603050405020304" pitchFamily="18" charset="0"/>
              </a:rPr>
              <a:t>δ</a:t>
            </a:r>
            <a:r>
              <a:rPr lang="en-US" altLang="en-US" sz="3600" b="1" smtClean="0">
                <a:sym typeface="Times New Roman" panose="02020603050405020304" pitchFamily="18" charset="0"/>
              </a:rPr>
              <a:t>W</a:t>
            </a:r>
            <a:r>
              <a:rPr lang="en-US" altLang="en-US" sz="3600" b="1" baseline="-25000" smtClean="0">
                <a:sym typeface="Times New Roman" panose="02020603050405020304" pitchFamily="18" charset="0"/>
              </a:rPr>
              <a:t> </a:t>
            </a:r>
            <a:r>
              <a:rPr lang="en-US" altLang="en-US" sz="3600" b="1" smtClean="0">
                <a:sym typeface="Times New Roman" panose="02020603050405020304" pitchFamily="18" charset="0"/>
              </a:rPr>
              <a:t> = </a:t>
            </a:r>
            <a:r>
              <a:rPr lang="en-US" altLang="en-US" sz="3600" b="1" smtClean="0">
                <a:sym typeface="Symbol" panose="05050102010706020507" pitchFamily="18" charset="2"/>
              </a:rPr>
              <a:t> </a:t>
            </a:r>
            <a:r>
              <a:rPr lang="en-US" altLang="en-US" sz="3600" b="1" smtClean="0">
                <a:cs typeface="Times New Roman" panose="02020603050405020304" pitchFamily="18" charset="0"/>
                <a:sym typeface="Symbol" panose="05050102010706020507" pitchFamily="18" charset="2"/>
              </a:rPr>
              <a:t>∑</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[F</a:t>
            </a:r>
            <a:r>
              <a:rPr lang="en-US" altLang="en-US" sz="3600" b="1" baseline="-25000" smtClean="0">
                <a:sym typeface="Times New Roman" panose="02020603050405020304" pitchFamily="18" charset="0"/>
              </a:rPr>
              <a:t>i</a:t>
            </a:r>
            <a:r>
              <a:rPr lang="en-US" altLang="en-US" sz="3600" b="1" baseline="30000" smtClean="0">
                <a:sym typeface="Times New Roman" panose="02020603050405020304" pitchFamily="18" charset="0"/>
              </a:rPr>
              <a:t> </a:t>
            </a:r>
            <a:r>
              <a:rPr lang="en-US" altLang="en-US" sz="3600" smtClean="0">
                <a:sym typeface="Symbol" panose="05050102010706020507" pitchFamily="18" charset="2"/>
              </a:rPr>
              <a:t> </a:t>
            </a:r>
            <a:r>
              <a:rPr lang="en-US" altLang="en-US" sz="3600" b="1" smtClean="0">
                <a:sym typeface="Times New Roman" panose="02020603050405020304" pitchFamily="18" charset="0"/>
              </a:rPr>
              <a:t>- (dp</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/dt)]</a:t>
            </a:r>
            <a:r>
              <a:rPr lang="en-US" altLang="en-US" sz="3600" b="1" smtClean="0">
                <a:sym typeface="Symbol" panose="05050102010706020507" pitchFamily="18" charset="2"/>
              </a:rPr>
              <a:t></a:t>
            </a:r>
            <a:r>
              <a:rPr lang="el-GR" altLang="en-US" sz="3600" b="1" smtClean="0">
                <a:cs typeface="Times New Roman" panose="02020603050405020304" pitchFamily="18" charset="0"/>
                <a:sym typeface="Times New Roman" panose="02020603050405020304" pitchFamily="18" charset="0"/>
              </a:rPr>
              <a:t>δ</a:t>
            </a:r>
            <a:r>
              <a:rPr lang="en-US" altLang="en-US" sz="3600" b="1" smtClean="0">
                <a:sym typeface="Times New Roman" panose="02020603050405020304" pitchFamily="18" charset="0"/>
              </a:rPr>
              <a:t>r</a:t>
            </a:r>
            <a:r>
              <a:rPr lang="en-US" altLang="en-US" sz="3600" b="1" baseline="-25000" smtClean="0">
                <a:sym typeface="Times New Roman" panose="02020603050405020304" pitchFamily="18" charset="0"/>
              </a:rPr>
              <a:t>i</a:t>
            </a:r>
            <a:r>
              <a:rPr lang="en-US" altLang="en-US" sz="3600" b="1" smtClean="0">
                <a:sym typeface="Times New Roman" panose="02020603050405020304" pitchFamily="18" charset="0"/>
              </a:rPr>
              <a:t> = 0       (2)        </a:t>
            </a:r>
          </a:p>
          <a:p>
            <a:pPr eaLnBrk="1" hangingPunct="1">
              <a:buFontTx/>
              <a:buNone/>
            </a:pPr>
            <a:r>
              <a:rPr lang="en-US" altLang="en-US" sz="3600" b="1" smtClean="0">
                <a:sym typeface="Symbol" panose="05050102010706020507" pitchFamily="18" charset="2"/>
              </a:rPr>
              <a:t>		 </a:t>
            </a:r>
            <a:r>
              <a:rPr lang="en-US" altLang="en-US" sz="3600" b="1" i="1" smtClean="0">
                <a:sym typeface="Symbol" panose="05050102010706020507" pitchFamily="18" charset="2"/>
              </a:rPr>
              <a:t>	</a:t>
            </a:r>
            <a:r>
              <a:rPr lang="en-US" altLang="en-US" sz="3600" b="1" i="1" u="sng" smtClean="0">
                <a:solidFill>
                  <a:srgbClr val="0000FF"/>
                </a:solidFill>
                <a:sym typeface="Symbol" panose="05050102010706020507" pitchFamily="18" charset="2"/>
              </a:rPr>
              <a:t>D’Alembert’s Principle</a:t>
            </a:r>
            <a:endParaRPr lang="en-US" altLang="en-US" sz="3600" b="1" i="1" u="sng" smtClean="0">
              <a:solidFill>
                <a:srgbClr val="0000FF"/>
              </a:solidFill>
              <a:sym typeface="Times New Roman" panose="02020603050405020304" pitchFamily="18" charset="0"/>
            </a:endParaRPr>
          </a:p>
          <a:p>
            <a:pPr lvl="1" eaLnBrk="1" hangingPunct="1"/>
            <a:r>
              <a:rPr lang="en-US" altLang="en-US" smtClean="0">
                <a:sym typeface="Times New Roman" panose="02020603050405020304" pitchFamily="18" charset="0"/>
              </a:rPr>
              <a:t>Dropped the superscript </a:t>
            </a:r>
            <a:r>
              <a:rPr lang="en-US" altLang="en-US" b="1" smtClean="0">
                <a:sym typeface="Times New Roman" panose="02020603050405020304" pitchFamily="18" charset="0"/>
              </a:rPr>
              <a:t>(a)!</a:t>
            </a:r>
            <a:endParaRPr lang="en-US" altLang="en-US" smtClean="0">
              <a:sym typeface="Symbol" panose="05050102010706020507" pitchFamily="18" charset="2"/>
            </a:endParaRPr>
          </a:p>
          <a:p>
            <a:pPr algn="just" eaLnBrk="1" hangingPunct="1">
              <a:lnSpc>
                <a:spcPct val="150000"/>
              </a:lnSpc>
            </a:pPr>
            <a:r>
              <a:rPr lang="en-US" altLang="en-US" smtClean="0">
                <a:sym typeface="Symbol" panose="05050102010706020507" pitchFamily="18" charset="2"/>
              </a:rPr>
              <a:t>Transform </a:t>
            </a:r>
            <a:r>
              <a:rPr lang="en-US" altLang="en-US" b="1" smtClean="0">
                <a:sym typeface="Symbol" panose="05050102010706020507" pitchFamily="18" charset="2"/>
              </a:rPr>
              <a:t>(2)</a:t>
            </a:r>
            <a:r>
              <a:rPr lang="en-US" altLang="en-US" smtClean="0">
                <a:sym typeface="Symbol" panose="05050102010706020507" pitchFamily="18" charset="2"/>
              </a:rPr>
              <a:t> to an expression involving </a:t>
            </a:r>
            <a:r>
              <a:rPr lang="en-US" altLang="en-US" b="1" smtClean="0">
                <a:solidFill>
                  <a:srgbClr val="FF0000"/>
                </a:solidFill>
                <a:sym typeface="Symbol" panose="05050102010706020507" pitchFamily="18" charset="2"/>
              </a:rPr>
              <a:t>virtual displacements</a:t>
            </a:r>
            <a:r>
              <a:rPr lang="en-US" altLang="en-US" smtClean="0">
                <a:sym typeface="Symbol" panose="05050102010706020507" pitchFamily="18" charset="2"/>
              </a:rPr>
              <a:t> of </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b="1" baseline="-25000" smtClean="0">
                <a:sym typeface="Times New Roman" panose="02020603050405020304" pitchFamily="18" charset="0"/>
              </a:rPr>
              <a:t> </a:t>
            </a:r>
            <a:r>
              <a:rPr lang="en-US" altLang="en-US" smtClean="0">
                <a:sym typeface="Times New Roman" panose="02020603050405020304" pitchFamily="18" charset="0"/>
              </a:rPr>
              <a:t>(which, for holonomic constraints, are indep of each other). Then, by linear independence, the coefficients of the </a:t>
            </a:r>
            <a:r>
              <a:rPr lang="el-GR" altLang="en-US" b="1" smtClean="0">
                <a:cs typeface="Times New Roman" panose="02020603050405020304" pitchFamily="18" charset="0"/>
                <a:sym typeface="Times New Roman" panose="02020603050405020304" pitchFamily="18" charset="0"/>
              </a:rPr>
              <a:t>δ</a:t>
            </a:r>
            <a:r>
              <a:rPr lang="en-US" altLang="en-US" b="1" smtClean="0">
                <a:sym typeface="Times New Roman" panose="02020603050405020304" pitchFamily="18" charset="0"/>
              </a:rPr>
              <a:t>q</a:t>
            </a:r>
            <a:r>
              <a:rPr lang="en-US" altLang="en-US" b="1" baseline="-25000" smtClean="0">
                <a:sym typeface="MT Extra" panose="05050102010205020202" pitchFamily="18" charset="2"/>
              </a:rPr>
              <a:t></a:t>
            </a:r>
            <a:r>
              <a:rPr lang="en-US" altLang="en-US" b="1" baseline="-25000" smtClean="0">
                <a:sym typeface="Times New Roman" panose="02020603050405020304" pitchFamily="18" charset="0"/>
              </a:rPr>
              <a:t> </a:t>
            </a:r>
            <a:r>
              <a:rPr lang="en-US" altLang="en-US" b="1" smtClean="0">
                <a:sym typeface="Times New Roman" panose="02020603050405020304" pitchFamily="18" charset="0"/>
              </a:rPr>
              <a:t>= 0</a:t>
            </a:r>
            <a:r>
              <a:rPr lang="en-US" altLang="en-US" smtClean="0">
                <a:sym typeface="Times New Roman" panose="02020603050405020304" pitchFamily="18" charset="0"/>
              </a:rPr>
              <a:t> </a:t>
            </a:r>
          </a:p>
        </p:txBody>
      </p:sp>
    </p:spTree>
  </p:cSld>
  <p:clrMapOvr>
    <a:masterClrMapping/>
  </p:clrMapOvr>
  <p:transition spd="med">
    <p:fade/>
  </p:transition>
</p:sld>
</file>

<file path=ppt/theme/theme1.xml><?xml version="1.0" encoding="utf-8"?>
<a:theme xmlns:a="http://schemas.openxmlformats.org/drawingml/2006/main" name="tf02787947">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C9686107C6C449ADA54702B34EC247" ma:contentTypeVersion="0" ma:contentTypeDescription="Create a new document." ma:contentTypeScope="" ma:versionID="d9e5f5d81563429fa49d314c07218707">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4E4E8B-2FEF-4833-BB3F-01F43EACED9F}"/>
</file>

<file path=customXml/itemProps2.xml><?xml version="1.0" encoding="utf-8"?>
<ds:datastoreItem xmlns:ds="http://schemas.openxmlformats.org/officeDocument/2006/customXml" ds:itemID="{7F76F454-6FB0-4AB9-A926-749863ADC2F2}"/>
</file>

<file path=customXml/itemProps3.xml><?xml version="1.0" encoding="utf-8"?>
<ds:datastoreItem xmlns:ds="http://schemas.openxmlformats.org/officeDocument/2006/customXml" ds:itemID="{016ED74E-F279-4BD6-9749-C1EC0134EAB0}"/>
</file>

<file path=docProps/app.xml><?xml version="1.0" encoding="utf-8"?>
<Properties xmlns="http://schemas.openxmlformats.org/officeDocument/2006/extended-properties" xmlns:vt="http://schemas.openxmlformats.org/officeDocument/2006/docPropsVTypes">
  <Template>tf02787947</Template>
  <TotalTime>5220</TotalTime>
  <Words>5137</Words>
  <Application>Microsoft Office PowerPoint</Application>
  <PresentationFormat>Custom</PresentationFormat>
  <Paragraphs>907</Paragraphs>
  <Slides>224</Slides>
  <Notes>23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224</vt:i4>
      </vt:variant>
    </vt:vector>
  </HeadingPairs>
  <TitlesOfParts>
    <vt:vector size="237" baseType="lpstr">
      <vt:lpstr>Arial</vt:lpstr>
      <vt:lpstr>Euphemia</vt:lpstr>
      <vt:lpstr>Times New Roman</vt:lpstr>
      <vt:lpstr>Symbol</vt:lpstr>
      <vt:lpstr>Tahoma</vt:lpstr>
      <vt:lpstr>Wingdings</vt:lpstr>
      <vt:lpstr>Comic Sans MS</vt:lpstr>
      <vt:lpstr>Verdana</vt:lpstr>
      <vt:lpstr>StarSymbol</vt:lpstr>
      <vt:lpstr>MT Extra</vt:lpstr>
      <vt:lpstr>tf02787947</vt:lpstr>
      <vt:lpstr>Worksheet</vt:lpstr>
      <vt:lpstr>Equation</vt:lpstr>
      <vt:lpstr>Classical Mechanics  (MP-301)</vt:lpstr>
      <vt:lpstr>Physics:  The most basic of all sciences!</vt:lpstr>
      <vt:lpstr>Physics: General Discussion</vt:lpstr>
      <vt:lpstr>Physics &amp; Its Relation to Other Fields</vt:lpstr>
      <vt:lpstr> </vt:lpstr>
      <vt:lpstr>Theory</vt:lpstr>
      <vt:lpstr>Model, Theory, Law</vt:lpstr>
      <vt:lpstr>PowerPoint Presentation</vt:lpstr>
      <vt:lpstr>The Structure of Physics</vt:lpstr>
      <vt:lpstr>Mechanics </vt:lpstr>
      <vt:lpstr>Mechanics: “Classical” Mechanics</vt:lpstr>
      <vt:lpstr>“Classical” Mechanics</vt:lpstr>
      <vt:lpstr>Classical Mechanics</vt:lpstr>
      <vt:lpstr>Classical Mechanics</vt:lpstr>
      <vt:lpstr>This Course</vt:lpstr>
      <vt:lpstr>Space and Time</vt:lpstr>
      <vt:lpstr>Other Vector Notations</vt:lpstr>
      <vt:lpstr>Vector Operations</vt:lpstr>
      <vt:lpstr>Differentiation of Vectors</vt:lpstr>
      <vt:lpstr>Differentiation of Vectors</vt:lpstr>
      <vt:lpstr>Mass and Force</vt:lpstr>
      <vt:lpstr>Point Mass (Particle)</vt:lpstr>
      <vt:lpstr>Newton’s Three Laws</vt:lpstr>
      <vt:lpstr>Aside: Dot Notation</vt:lpstr>
      <vt:lpstr>Equivalence of First Two Laws</vt:lpstr>
      <vt:lpstr>The Equation of Motion</vt:lpstr>
      <vt:lpstr>Differential Equations</vt:lpstr>
      <vt:lpstr>Third Law and Conservation of Momentum</vt:lpstr>
      <vt:lpstr>Multi-Particle Systems</vt:lpstr>
      <vt:lpstr>Law of Conservation of Linear Momentum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&amp; Energy</vt:lpstr>
      <vt:lpstr>Work-Energy Principle</vt:lpstr>
      <vt:lpstr>Conservative Forces</vt:lpstr>
      <vt:lpstr>Conservative Forces  Potential Energy</vt:lpstr>
      <vt:lpstr>Potential Energy Function</vt:lpstr>
      <vt:lpstr>PowerPoint Presentation</vt:lpstr>
      <vt:lpstr>Energy Conservation</vt:lpstr>
      <vt:lpstr>PowerPoint Presentation</vt:lpstr>
      <vt:lpstr>PowerPoint Presentation</vt:lpstr>
      <vt:lpstr>Mechanics of a System of Particles</vt:lpstr>
      <vt:lpstr>Mechanics of a System of Particles</vt:lpstr>
      <vt:lpstr>PowerPoint Presentation</vt:lpstr>
      <vt:lpstr>Newton’s 2nd Law for Many Particle Systems</vt:lpstr>
      <vt:lpstr>PowerPoint Presentation</vt:lpstr>
      <vt:lpstr>PowerPoint Presentation</vt:lpstr>
      <vt:lpstr>Momentum Conservation</vt:lpstr>
      <vt:lpstr>Angular Momentum</vt:lpstr>
      <vt:lpstr>PowerPoint Presentation</vt:lpstr>
      <vt:lpstr>PowerPoint Presentation</vt:lpstr>
      <vt:lpstr>PowerPoint Presentation</vt:lpstr>
      <vt:lpstr>PowerPoint Presentation</vt:lpstr>
      <vt:lpstr>PowerPoint Presentation</vt:lpstr>
      <vt:lpstr>Center of Mass &amp; Relative Coordinates</vt:lpstr>
      <vt:lpstr>PowerPoint Presentation</vt:lpstr>
      <vt:lpstr>PowerPoint Presentation</vt:lpstr>
      <vt:lpstr>Work &amp; Energy</vt:lpstr>
      <vt:lpstr>Work-Energy Principle</vt:lpstr>
      <vt:lpstr>Total KE</vt:lpstr>
      <vt:lpstr>Work &amp; PE</vt:lpstr>
      <vt:lpstr>PowerPoint Presentation</vt:lpstr>
      <vt:lpstr>PowerPoint Presentation</vt:lpstr>
      <vt:lpstr>Conservation of Mechanical Energy</vt:lpstr>
      <vt:lpstr>Energy Conservation</vt:lpstr>
      <vt:lpstr>PowerPoint Presentation</vt:lpstr>
      <vt:lpstr>Constraints</vt:lpstr>
      <vt:lpstr>Constraints</vt:lpstr>
      <vt:lpstr>Types of Constraints</vt:lpstr>
      <vt:lpstr>PowerPoint Presentation</vt:lpstr>
      <vt:lpstr>PowerPoint Presentation</vt:lpstr>
      <vt:lpstr>Generalized Coordinates</vt:lpstr>
      <vt:lpstr>PowerPoint Presentation</vt:lpstr>
      <vt:lpstr>PowerPoint Presentation</vt:lpstr>
      <vt:lpstr>PowerPoint Presentation</vt:lpstr>
      <vt:lpstr>PowerPoint Presentation</vt:lpstr>
      <vt:lpstr>PowerPoint Presentation</vt:lpstr>
      <vt:lpstr>Example: Rolling Constraint</vt:lpstr>
      <vt:lpstr>PowerPoint Presentation</vt:lpstr>
      <vt:lpstr>PowerPoint Presentation</vt:lpstr>
      <vt:lpstr>PowerPoint Presentation</vt:lpstr>
      <vt:lpstr>D’Alembert’s Principle &amp; Lagrange’s Equations</vt:lpstr>
      <vt:lpstr>PowerPoint Presentation</vt:lpstr>
      <vt:lpstr>Principle of Virtual Work</vt:lpstr>
      <vt:lpstr>D’Alembert’s Principle </vt:lpstr>
      <vt:lpstr>PowerPoint Presentation</vt:lpstr>
      <vt:lpstr>PowerPoint Presentation</vt:lpstr>
      <vt:lpstr>Generalized Forces </vt:lpstr>
      <vt:lpstr>PowerPoint Presentation</vt:lpstr>
      <vt:lpstr>PowerPoint Presentation</vt:lpstr>
      <vt:lpstr>PowerPoint Presentation</vt:lpstr>
      <vt:lpstr>Lagrange’s Equations</vt:lpstr>
      <vt:lpstr>Lagrange’s Equations</vt:lpstr>
      <vt:lpstr>Velocity-Dependent Potentials &amp; the Dissipation Function</vt:lpstr>
      <vt:lpstr>Electromagnetic Force Problem</vt:lpstr>
      <vt:lpstr>PowerPoint Presentation</vt:lpstr>
      <vt:lpstr>PowerPoint Presentation</vt:lpstr>
      <vt:lpstr>PowerPoint Presentation</vt:lpstr>
      <vt:lpstr>PowerPoint Presentation</vt:lpstr>
      <vt:lpstr>PowerPoint Presentation</vt:lpstr>
      <vt:lpstr>Simple Applications of the Lagrangian Formulation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Variational Principles &amp; Lagrange’s Eqtns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HP for Non-Holonomic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a Variational Principle Formulation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Conservation Theorems &amp; Symmetry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Physics/Philosophy</vt:lpstr>
      <vt:lpstr>Conservation Laws &amp; Symmetry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Dr. Y. A. SONVANE</dc:creator>
  <cp:lastModifiedBy>Yogeshkumar Sonvane</cp:lastModifiedBy>
  <cp:revision>183</cp:revision>
  <dcterms:created xsi:type="dcterms:W3CDTF">2018-05-13T06:11:56Z</dcterms:created>
  <dcterms:modified xsi:type="dcterms:W3CDTF">2020-08-12T06:46:53Z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0x01010081C9686107C6C449ADA54702B34EC247</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